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03EB-7B3B-E9A3-1EF7-48B328F07F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A4CDFB-D681-028F-42F7-A441CBA814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D1CAAF-31E2-4965-D834-6A25FAFBFDC0}"/>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5" name="Footer Placeholder 4">
            <a:extLst>
              <a:ext uri="{FF2B5EF4-FFF2-40B4-BE49-F238E27FC236}">
                <a16:creationId xmlns:a16="http://schemas.microsoft.com/office/drawing/2014/main" id="{AA780596-D4BC-2EC9-70EA-FAA2B5E494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B6BE0-9AA9-C8E2-5EA6-7DD271013552}"/>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2764521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F39F-16A5-E241-E516-5AD0F9D012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3BBE3E-D9CF-A63B-B938-667B5471D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CC2963-0EA0-1EA3-A2A9-9B060E5977EA}"/>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5" name="Footer Placeholder 4">
            <a:extLst>
              <a:ext uri="{FF2B5EF4-FFF2-40B4-BE49-F238E27FC236}">
                <a16:creationId xmlns:a16="http://schemas.microsoft.com/office/drawing/2014/main" id="{04319827-6098-CD78-4105-0719F0279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DB7E51-C5BA-10D7-54E0-5C594C8DB406}"/>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1472121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F1FB7-B01D-627A-BF82-C25E0D2F2B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C8362F-5BFE-DCA6-760C-391E4118356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FE307B-A11E-8C6C-9753-463F16101264}"/>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5" name="Footer Placeholder 4">
            <a:extLst>
              <a:ext uri="{FF2B5EF4-FFF2-40B4-BE49-F238E27FC236}">
                <a16:creationId xmlns:a16="http://schemas.microsoft.com/office/drawing/2014/main" id="{C9A9256E-7972-C2E3-AA0F-E145A74B0B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EA983-B7FD-46A2-1AAE-5FA0685111A0}"/>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1537741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7B18B-8987-A307-3110-38667A818E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C22EBD-612C-FA12-278F-FD4F0ED416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DBBF71-0CEB-6899-E018-B900FE1340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FF385A-BE6E-36B0-FE21-428ABDF4E0A6}"/>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6" name="Footer Placeholder 5">
            <a:extLst>
              <a:ext uri="{FF2B5EF4-FFF2-40B4-BE49-F238E27FC236}">
                <a16:creationId xmlns:a16="http://schemas.microsoft.com/office/drawing/2014/main" id="{010D00AE-05F3-8A89-78D4-30A38232EB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77D1B0-A20F-B210-555D-512D85B7AB32}"/>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2094834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E37B7-F83B-5F2C-95A0-1FF6956B0C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EDF1F7-A55E-A19E-8770-39338D58E3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52A8A-8366-5620-F55C-3612901F1C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C8013B-1D91-62F1-4FB2-833F36E417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DA1420-AD1E-7134-B457-E7F5E1A1DF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9BB0E2-1B06-058B-670A-BEAE7632343E}"/>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8" name="Footer Placeholder 7">
            <a:extLst>
              <a:ext uri="{FF2B5EF4-FFF2-40B4-BE49-F238E27FC236}">
                <a16:creationId xmlns:a16="http://schemas.microsoft.com/office/drawing/2014/main" id="{CFDE3D07-5CB2-05F3-D5FB-0881F33FA8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1BD76C-B542-9151-7F9C-A76022E91681}"/>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3934263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EB44-5610-99D6-358F-5593B4693A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67DAF3-3C3B-1C5F-156D-83AEFF8723CD}"/>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4" name="Footer Placeholder 3">
            <a:extLst>
              <a:ext uri="{FF2B5EF4-FFF2-40B4-BE49-F238E27FC236}">
                <a16:creationId xmlns:a16="http://schemas.microsoft.com/office/drawing/2014/main" id="{AD7F56F8-43CC-FB6F-1232-D1215E5E5E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9DF0A2-455C-E1A2-480F-A0E3E6181230}"/>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1572566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85B3D-F311-5197-8513-708BB25DF589}"/>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3" name="Footer Placeholder 2">
            <a:extLst>
              <a:ext uri="{FF2B5EF4-FFF2-40B4-BE49-F238E27FC236}">
                <a16:creationId xmlns:a16="http://schemas.microsoft.com/office/drawing/2014/main" id="{F56BED03-1187-0B2D-D0F9-F7A2086A67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B06533-05B7-0CAD-6C41-58D0A9EABC5E}"/>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1677161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38AEF-5AF4-744E-9B68-8810B4883A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39736F-4137-9711-FAE0-2FABCF3B9B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2BF458-13CB-DAC6-C47F-01079858B5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01BF9C-B5D7-CC09-0F30-F50C5650B184}"/>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6" name="Footer Placeholder 5">
            <a:extLst>
              <a:ext uri="{FF2B5EF4-FFF2-40B4-BE49-F238E27FC236}">
                <a16:creationId xmlns:a16="http://schemas.microsoft.com/office/drawing/2014/main" id="{81000C6B-9F67-7489-020A-1E75BE3D38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9F739E-4CA2-170C-56E9-D09D0B844D71}"/>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575990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83A25-5322-B77B-379F-B4E1144FAB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724A9B-A488-F2DF-AE5E-9495248E3B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248BA7-8D5F-9A56-F991-D151543BBF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889E1A-3ED0-3CE4-CA5F-41D487AD8490}"/>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6" name="Footer Placeholder 5">
            <a:extLst>
              <a:ext uri="{FF2B5EF4-FFF2-40B4-BE49-F238E27FC236}">
                <a16:creationId xmlns:a16="http://schemas.microsoft.com/office/drawing/2014/main" id="{BE37B3DC-8285-B016-0CC3-B56C35241E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CFF209-F3B1-B4F0-0B76-9A28EED57AA8}"/>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242675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663F9-4C94-87A7-99A5-709F2B6B37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09CB04-02DF-744D-CBEE-415E9B17D9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EAC6AE-D8BA-3113-A4A8-53F41D423D4B}"/>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5" name="Footer Placeholder 4">
            <a:extLst>
              <a:ext uri="{FF2B5EF4-FFF2-40B4-BE49-F238E27FC236}">
                <a16:creationId xmlns:a16="http://schemas.microsoft.com/office/drawing/2014/main" id="{1154E47B-7721-BFC6-F671-7AFB2CE919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4CEB0-0640-A2F1-5DE4-1016AFBD9178}"/>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2115421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45ACD3-451E-EB83-4D97-B999622603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217A9C-BEB4-5DC8-F9D1-9E06F53486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53C1E1-7015-8AD3-90BB-80F0E3683193}"/>
              </a:ext>
            </a:extLst>
          </p:cNvPr>
          <p:cNvSpPr>
            <a:spLocks noGrp="1"/>
          </p:cNvSpPr>
          <p:nvPr>
            <p:ph type="dt" sz="half" idx="10"/>
          </p:nvPr>
        </p:nvSpPr>
        <p:spPr/>
        <p:txBody>
          <a:bodyPr/>
          <a:lstStyle/>
          <a:p>
            <a:fld id="{826C910E-2A6B-4553-8CF9-9417F4DB1221}" type="datetimeFigureOut">
              <a:rPr lang="en-US" smtClean="0"/>
              <a:t>3/12/2025</a:t>
            </a:fld>
            <a:endParaRPr lang="en-US"/>
          </a:p>
        </p:txBody>
      </p:sp>
      <p:sp>
        <p:nvSpPr>
          <p:cNvPr id="5" name="Footer Placeholder 4">
            <a:extLst>
              <a:ext uri="{FF2B5EF4-FFF2-40B4-BE49-F238E27FC236}">
                <a16:creationId xmlns:a16="http://schemas.microsoft.com/office/drawing/2014/main" id="{599F5529-A02D-E0BB-612B-BAD4E26529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01E9BE-AB84-5B36-245B-79E79E8753F9}"/>
              </a:ext>
            </a:extLst>
          </p:cNvPr>
          <p:cNvSpPr>
            <a:spLocks noGrp="1"/>
          </p:cNvSpPr>
          <p:nvPr>
            <p:ph type="sldNum" sz="quarter" idx="12"/>
          </p:nvPr>
        </p:nvSpPr>
        <p:spPr/>
        <p:txBody>
          <a:bodyPr/>
          <a:lstStyle/>
          <a:p>
            <a:fld id="{8DCCB90A-0453-451B-9940-9BC675739AB8}" type="slidenum">
              <a:rPr lang="en-US" smtClean="0"/>
              <a:t>‹#›</a:t>
            </a:fld>
            <a:endParaRPr lang="en-US"/>
          </a:p>
        </p:txBody>
      </p:sp>
    </p:spTree>
    <p:extLst>
      <p:ext uri="{BB962C8B-B14F-4D97-AF65-F5344CB8AC3E}">
        <p14:creationId xmlns:p14="http://schemas.microsoft.com/office/powerpoint/2010/main" val="1496959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FD7963-8C51-C234-4108-12A02EAA65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F9E6EC-CAA0-28CC-D3B3-21CD448227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0CF61E-4B41-9A22-F0D9-51B11DFFEF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6C910E-2A6B-4553-8CF9-9417F4DB1221}" type="datetimeFigureOut">
              <a:rPr lang="en-US" smtClean="0"/>
              <a:t>3/12/2025</a:t>
            </a:fld>
            <a:endParaRPr lang="en-US"/>
          </a:p>
        </p:txBody>
      </p:sp>
      <p:sp>
        <p:nvSpPr>
          <p:cNvPr id="5" name="Footer Placeholder 4">
            <a:extLst>
              <a:ext uri="{FF2B5EF4-FFF2-40B4-BE49-F238E27FC236}">
                <a16:creationId xmlns:a16="http://schemas.microsoft.com/office/drawing/2014/main" id="{58CA4D62-61B7-1C8D-4EDC-015B427122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A6741F1-D0DE-3CCF-F407-87651CCD3C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CCB90A-0453-451B-9940-9BC675739AB8}" type="slidenum">
              <a:rPr lang="en-US" smtClean="0"/>
              <a:t>‹#›</a:t>
            </a:fld>
            <a:endParaRPr lang="en-US"/>
          </a:p>
        </p:txBody>
      </p:sp>
    </p:spTree>
    <p:extLst>
      <p:ext uri="{BB962C8B-B14F-4D97-AF65-F5344CB8AC3E}">
        <p14:creationId xmlns:p14="http://schemas.microsoft.com/office/powerpoint/2010/main" val="685997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579C-31FC-A3A2-85F3-3C641DAAB5B1}"/>
              </a:ext>
            </a:extLst>
          </p:cNvPr>
          <p:cNvSpPr>
            <a:spLocks noGrp="1"/>
          </p:cNvSpPr>
          <p:nvPr>
            <p:ph type="ctrTitle"/>
          </p:nvPr>
        </p:nvSpPr>
        <p:spPr>
          <a:xfrm>
            <a:off x="137651" y="132735"/>
            <a:ext cx="11916697" cy="1312453"/>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Essential Features to Look for in Pricing Tools Software</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F899F868-5F8F-2E85-6DD4-C4706926B20D}"/>
              </a:ext>
            </a:extLst>
          </p:cNvPr>
          <p:cNvSpPr>
            <a:spLocks noGrp="1"/>
          </p:cNvSpPr>
          <p:nvPr>
            <p:ph type="subTitle" idx="1"/>
          </p:nvPr>
        </p:nvSpPr>
        <p:spPr>
          <a:xfrm>
            <a:off x="1523999" y="6389483"/>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EAA39D8B-0208-164D-E78F-C0248BF25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773875"/>
            <a:ext cx="4762500" cy="1800225"/>
          </a:xfrm>
          <a:prstGeom prst="rect">
            <a:avLst/>
          </a:prstGeom>
        </p:spPr>
      </p:pic>
    </p:spTree>
    <p:extLst>
      <p:ext uri="{BB962C8B-B14F-4D97-AF65-F5344CB8AC3E}">
        <p14:creationId xmlns:p14="http://schemas.microsoft.com/office/powerpoint/2010/main" val="983772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5C8B99-760B-6BB5-3F39-10329B6E7C5D}"/>
              </a:ext>
            </a:extLst>
          </p:cNvPr>
          <p:cNvSpPr txBox="1"/>
          <p:nvPr/>
        </p:nvSpPr>
        <p:spPr>
          <a:xfrm>
            <a:off x="0" y="174321"/>
            <a:ext cx="12192000" cy="5611793"/>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Today's businesses need accurate pricing tools software to establish market competitiveness while increasing profitability and operational efficiency. The selection process of proper software demands evaluation of fundamental components that maintain precision while offering automatic capabilities and comprehensive compatibility with business instrumentation. The following list shows all vital features which should be evaluated before selecting a pricing tool.</a:t>
            </a:r>
            <a:endParaRPr lang="en-US" b="0" dirty="0">
              <a:effectLst/>
              <a:latin typeface="Arial" panose="020B0604020202020204" pitchFamily="34" charset="0"/>
              <a:cs typeface="Arial" panose="020B0604020202020204" pitchFamily="34" charset="0"/>
            </a:endParaRPr>
          </a:p>
          <a:p>
            <a:pPr rtl="0">
              <a:spcBef>
                <a:spcPts val="1800"/>
              </a:spcBef>
              <a:spcAft>
                <a:spcPts val="600"/>
              </a:spcAft>
              <a:buNone/>
            </a:pPr>
            <a:r>
              <a:rPr lang="en-US" sz="2800" b="1" i="0" u="none" strike="noStrike" dirty="0">
                <a:solidFill>
                  <a:srgbClr val="000000"/>
                </a:solidFill>
                <a:effectLst/>
                <a:latin typeface="Arial" panose="020B0604020202020204" pitchFamily="34" charset="0"/>
                <a:cs typeface="Arial" panose="020B0604020202020204" pitchFamily="34" charset="0"/>
              </a:rPr>
              <a:t>1. Automated Price Optimization</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High-quality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pricing tools software</a:t>
            </a:r>
            <a:r>
              <a:rPr lang="en-US" sz="1800" b="0" i="0" u="none" strike="noStrike" dirty="0">
                <a:solidFill>
                  <a:srgbClr val="000000"/>
                </a:solidFill>
                <a:effectLst/>
                <a:latin typeface="Arial" panose="020B0604020202020204" pitchFamily="34" charset="0"/>
                <a:cs typeface="Arial" panose="020B0604020202020204" pitchFamily="34" charset="0"/>
              </a:rPr>
              <a:t> implements automated mechanisms for price optimization strategies. The system should use historical sales statistics together with market pattern studies and market competitor price points to determine the optimum sales prices. Automatic pricing strategies set by automation reduce manual human mistakes while maintaining consistent practices.</a:t>
            </a:r>
            <a:endParaRPr lang="en-US" b="0" dirty="0">
              <a:effectLst/>
              <a:latin typeface="Arial" panose="020B0604020202020204" pitchFamily="34" charset="0"/>
              <a:cs typeface="Arial" panose="020B0604020202020204" pitchFamily="34" charset="0"/>
            </a:endParaRPr>
          </a:p>
          <a:p>
            <a:pPr rtl="0">
              <a:spcBef>
                <a:spcPts val="1600"/>
              </a:spcBef>
              <a:spcAft>
                <a:spcPts val="400"/>
              </a:spcAft>
              <a:buNone/>
            </a:pPr>
            <a:r>
              <a:rPr lang="en-US" sz="2400" b="1" i="0" u="none" strike="noStrike" dirty="0">
                <a:solidFill>
                  <a:srgbClr val="000000"/>
                </a:solidFill>
                <a:effectLst/>
                <a:latin typeface="Arial" panose="020B0604020202020204" pitchFamily="34" charset="0"/>
                <a:cs typeface="Arial" panose="020B0604020202020204" pitchFamily="34" charset="0"/>
              </a:rPr>
              <a:t>2. Promotion Optimization Software Integration</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Companies conducting numerous promotions need essential integration with promotion optimization software as an operational necessity. The pricing tool should maintain constant communication between promotional methods by guaranteeing discount opportunities align with organizational financial goals while preventing cost reductions to profit levels.</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7605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09572A-DEF7-F58C-352D-FBE8FD8C5CE9}"/>
              </a:ext>
            </a:extLst>
          </p:cNvPr>
          <p:cNvSpPr txBox="1"/>
          <p:nvPr/>
        </p:nvSpPr>
        <p:spPr>
          <a:xfrm>
            <a:off x="14748" y="81786"/>
            <a:ext cx="12192000" cy="6499215"/>
          </a:xfrm>
          <a:prstGeom prst="rect">
            <a:avLst/>
          </a:prstGeom>
          <a:noFill/>
        </p:spPr>
        <p:txBody>
          <a:bodyPr wrap="square">
            <a:spAutoFit/>
          </a:bodyPr>
          <a:lstStyle/>
          <a:p>
            <a:pPr rtl="0">
              <a:spcBef>
                <a:spcPts val="1400"/>
              </a:spcBef>
              <a:spcAft>
                <a:spcPts val="400"/>
              </a:spcAft>
              <a:buNone/>
            </a:pPr>
            <a:r>
              <a:rPr lang="en-US" sz="2000" b="1" i="0" u="none" strike="noStrike" dirty="0">
                <a:solidFill>
                  <a:srgbClr val="000000"/>
                </a:solidFill>
                <a:effectLst/>
                <a:latin typeface="Arial" panose="020B0604020202020204" pitchFamily="34" charset="0"/>
                <a:cs typeface="Arial" panose="020B0604020202020204" pitchFamily="34" charset="0"/>
              </a:rPr>
              <a:t>3. Dynamic Pricing Capabilities</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Businesses need to constantly adjust their pricing through market shifts since rapid changes occur in market conditions. Search for a software solution which enables dynamic pricing abilities so you can change your prices according to changes in market demand and competitor activity and customer buying patterns. Real-time price modifications through the system help businesses stay profitable and competitive in their market.</a:t>
            </a:r>
            <a:endParaRPr lang="en-US" b="0" dirty="0">
              <a:effectLst/>
              <a:latin typeface="Arial" panose="020B0604020202020204" pitchFamily="34" charset="0"/>
              <a:cs typeface="Arial" panose="020B0604020202020204" pitchFamily="34" charset="0"/>
            </a:endParaRPr>
          </a:p>
          <a:p>
            <a:pPr rtl="0">
              <a:spcBef>
                <a:spcPts val="1400"/>
              </a:spcBef>
              <a:spcAft>
                <a:spcPts val="400"/>
              </a:spcAft>
              <a:buNone/>
            </a:pPr>
            <a:r>
              <a:rPr lang="en-US" sz="2000" b="1" i="0" u="none" strike="noStrike" dirty="0">
                <a:solidFill>
                  <a:srgbClr val="000000"/>
                </a:solidFill>
                <a:effectLst/>
                <a:latin typeface="Arial" panose="020B0604020202020204" pitchFamily="34" charset="0"/>
                <a:cs typeface="Arial" panose="020B0604020202020204" pitchFamily="34" charset="0"/>
              </a:rPr>
              <a:t>4. AI-Powered Analytics and Insights</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The advanced pricing tools software uses artificial intelligence and machine learning algorithms to deliver data-based statistical knowledge. Organizations achieve improved sales estimation along with pricing pattern mapping because predictive analytics provides proactive strategy modification. AI-based systems help decision makers through data-driven recommendations which support better decisions.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buNone/>
            </a:pPr>
            <a:r>
              <a:rPr lang="en-US" sz="2000" b="1" i="0" u="none" strike="noStrike" dirty="0">
                <a:solidFill>
                  <a:srgbClr val="000000"/>
                </a:solidFill>
                <a:effectLst/>
                <a:latin typeface="Arial" panose="020B0604020202020204" pitchFamily="34" charset="0"/>
                <a:cs typeface="Arial" panose="020B0604020202020204" pitchFamily="34" charset="0"/>
              </a:rPr>
              <a:t>5. Seamless Integration with CPQ Software Vendors</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Organizations depending on difficult pricing schemes must establish ties to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CPQ software vendors</a:t>
            </a:r>
            <a:r>
              <a:rPr lang="en-US" sz="1800" b="0" i="0" u="none" strike="noStrike" dirty="0">
                <a:solidFill>
                  <a:srgbClr val="000000"/>
                </a:solidFill>
                <a:effectLst/>
                <a:latin typeface="Arial" panose="020B0604020202020204" pitchFamily="34" charset="0"/>
                <a:cs typeface="Arial" panose="020B0604020202020204" pitchFamily="34" charset="0"/>
              </a:rPr>
              <a:t> for successful operation. The system facilitates precise quote creation and enables approval process automation and efficient managing of contracts. A system with full integration removes price mismatches and maximizes sales productivity.</a:t>
            </a:r>
            <a:endParaRPr lang="en-US" b="0" dirty="0">
              <a:effectLst/>
              <a:latin typeface="Arial" panose="020B0604020202020204" pitchFamily="34" charset="0"/>
              <a:cs typeface="Arial" panose="020B0604020202020204" pitchFamily="34" charset="0"/>
            </a:endParaRPr>
          </a:p>
          <a:p>
            <a:pPr rtl="0">
              <a:spcBef>
                <a:spcPts val="1400"/>
              </a:spcBef>
              <a:spcAft>
                <a:spcPts val="400"/>
              </a:spcAft>
              <a:buNone/>
            </a:pPr>
            <a:r>
              <a:rPr lang="en-US" sz="2000" b="1" i="0" u="none" strike="noStrike" dirty="0">
                <a:solidFill>
                  <a:srgbClr val="000000"/>
                </a:solidFill>
                <a:effectLst/>
                <a:latin typeface="Arial" panose="020B0604020202020204" pitchFamily="34" charset="0"/>
                <a:cs typeface="Arial" panose="020B0604020202020204" pitchFamily="34" charset="0"/>
              </a:rPr>
              <a:t>6. User-Friendly Interface</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Implementation of a pricing tool requires an interface which enables easy use without needing much training. A properly designed dashboard with intuitive features enables teams to perform fast pricing decisions while easily analyzing data.</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2169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308893-3980-842F-841C-20AFE8420FE8}"/>
              </a:ext>
            </a:extLst>
          </p:cNvPr>
          <p:cNvSpPr txBox="1"/>
          <p:nvPr/>
        </p:nvSpPr>
        <p:spPr>
          <a:xfrm>
            <a:off x="0" y="61412"/>
            <a:ext cx="12192000" cy="4519186"/>
          </a:xfrm>
          <a:prstGeom prst="rect">
            <a:avLst/>
          </a:prstGeom>
          <a:noFill/>
        </p:spPr>
        <p:txBody>
          <a:bodyPr wrap="square">
            <a:spAutoFit/>
          </a:bodyPr>
          <a:lstStyle/>
          <a:p>
            <a:pPr rtl="0">
              <a:spcBef>
                <a:spcPts val="1400"/>
              </a:spcBef>
              <a:spcAft>
                <a:spcPts val="400"/>
              </a:spcAft>
              <a:buNone/>
            </a:pPr>
            <a:r>
              <a:rPr lang="en-US" sz="2000" b="1" i="0" u="none" strike="noStrike" dirty="0">
                <a:solidFill>
                  <a:srgbClr val="000000"/>
                </a:solidFill>
                <a:effectLst/>
                <a:latin typeface="Arial" panose="020B0604020202020204" pitchFamily="34" charset="0"/>
                <a:cs typeface="Arial" panose="020B0604020202020204" pitchFamily="34" charset="0"/>
              </a:rPr>
              <a:t>7. Customizable Rule-Based Pricing</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Each business organization requires its own distinct set of pricing regulations. The price program should incorporate a rule-based functionality that allows companies to establish pricing conditions for particular customer segments and volume-based discounts and geographical areas.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buNone/>
            </a:pPr>
            <a:r>
              <a:rPr lang="en-US" sz="2000" b="1" i="0" u="none" strike="noStrike" dirty="0">
                <a:solidFill>
                  <a:srgbClr val="000000"/>
                </a:solidFill>
                <a:effectLst/>
                <a:latin typeface="Arial" panose="020B0604020202020204" pitchFamily="34" charset="0"/>
                <a:cs typeface="Arial" panose="020B0604020202020204" pitchFamily="34" charset="0"/>
              </a:rPr>
              <a:t>8. Security and Compliance</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The pricing data requires protection from unauthorized access to maintain security standards. Selective software programs featuring encryption protection and role-based user entry should also adhere to industry standards.</a:t>
            </a:r>
            <a:endParaRPr lang="en-US" b="0" dirty="0">
              <a:effectLst/>
              <a:latin typeface="Arial" panose="020B0604020202020204" pitchFamily="34" charset="0"/>
              <a:cs typeface="Arial" panose="020B0604020202020204" pitchFamily="34" charset="0"/>
            </a:endParaRPr>
          </a:p>
          <a:p>
            <a:pPr rtl="0">
              <a:spcBef>
                <a:spcPts val="1200"/>
              </a:spcBef>
              <a:spcAft>
                <a:spcPts val="400"/>
              </a:spcAft>
              <a:buNone/>
            </a:pPr>
            <a:r>
              <a:rPr lang="en-US" sz="18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The selection of appropriate pricing tools software creates high efficiency and accuracy together with profitable business outcomes. Organizations that concentrate on features like automation as well as AI-driven analytics together with CPQ software vendors and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promotion optimization software</a:t>
            </a:r>
            <a:r>
              <a:rPr lang="en-US" sz="1800" b="0" i="0" u="none" strike="noStrike" dirty="0">
                <a:solidFill>
                  <a:srgbClr val="000000"/>
                </a:solidFill>
                <a:effectLst/>
                <a:latin typeface="Arial" panose="020B0604020202020204" pitchFamily="34" charset="0"/>
                <a:cs typeface="Arial" panose="020B0604020202020204" pitchFamily="34" charset="0"/>
              </a:rPr>
              <a:t> integrations will optimize their pricing operations to create revenue growth.</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1608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09BB-0CDF-BC8E-C1DF-E0105E2026E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3F5DA980-9021-34A8-3E6E-DA7B5C7C0F14}"/>
              </a:ext>
            </a:extLst>
          </p:cNvPr>
          <p:cNvSpPr/>
          <p:nvPr/>
        </p:nvSpPr>
        <p:spPr>
          <a:xfrm>
            <a:off x="18881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593618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583</Words>
  <Application>Microsoft Office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Essential Features to Look for in Pricing Tools Software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2025-03-12T07:12:39Z</dcterms:created>
  <dcterms:modified xsi:type="dcterms:W3CDTF">2025-03-12T07:17:18Z</dcterms:modified>
</cp:coreProperties>
</file>