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svg" ContentType="image/svg+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Default Extension="fntdata" ContentType="application/x-fontdata"/>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Lst>
  <p:sldSz cx="18288000" cy="10287000"/>
  <p:notesSz cx="6858000" cy="9144000"/>
  <p:embeddedFontLst>
    <p:embeddedFont>
      <p:font typeface="Calibri" pitchFamily="34" charset="0"/>
      <p:regular r:id="rId7"/>
      <p:bold r:id="rId8"/>
      <p:italic r:id="rId9"/>
      <p:boldItalic r:id="rId10"/>
    </p:embeddedFont>
    <p:embeddedFont>
      <p:font typeface="Merriweather Bold" charset="0"/>
      <p:regular r:id="rId11"/>
    </p:embeddedFont>
    <p:embeddedFont>
      <p:font typeface="Canva Sans Bold" charset="0"/>
      <p:regular r:id="rId12"/>
    </p:embeddedFont>
    <p:embeddedFont>
      <p:font typeface="Poppins 2" charset="0"/>
      <p:regular r:id="rId13"/>
    </p:embeddedFont>
    <p:embeddedFont>
      <p:font typeface="Poppins 1 Bold" charset="0"/>
      <p:regular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44" d="100"/>
          <a:sy n="44" d="100"/>
        </p:scale>
        <p:origin x="-876" y="-1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font" Target="fonts/font7.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font" Target="fonts/font6.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font" Target="fonts/font8.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2/22/2025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2/22/2025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2/22/2025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hyperlink" Target="https://www.professional-safari-africa.com/best-safari-destinations-in-tanzania/" TargetMode="External"/><Relationship Id="rId5" Type="http://schemas.openxmlformats.org/officeDocument/2006/relationships/image" Target="../media/image3.png"/><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8" Type="http://schemas.openxmlformats.org/officeDocument/2006/relationships/image" Target="../media/image16.svg"/><Relationship Id="rId13" Type="http://schemas.openxmlformats.org/officeDocument/2006/relationships/image" Target="../media/image12.png"/><Relationship Id="rId3" Type="http://schemas.openxmlformats.org/officeDocument/2006/relationships/image" Target="../media/image11.svg"/><Relationship Id="rId7" Type="http://schemas.openxmlformats.org/officeDocument/2006/relationships/image" Target="../media/image9.png"/><Relationship Id="rId12" Type="http://schemas.openxmlformats.org/officeDocument/2006/relationships/image" Target="../media/image20.sv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4.svg"/><Relationship Id="rId11" Type="http://schemas.openxmlformats.org/officeDocument/2006/relationships/image" Target="../media/image11.png"/><Relationship Id="rId5" Type="http://schemas.openxmlformats.org/officeDocument/2006/relationships/image" Target="../media/image8.png"/><Relationship Id="rId15" Type="http://schemas.openxmlformats.org/officeDocument/2006/relationships/image" Target="../media/image3.png"/><Relationship Id="rId10" Type="http://schemas.openxmlformats.org/officeDocument/2006/relationships/image" Target="../media/image18.svg"/><Relationship Id="rId4" Type="http://schemas.openxmlformats.org/officeDocument/2006/relationships/image" Target="../media/image7.jpeg"/><Relationship Id="rId9" Type="http://schemas.openxmlformats.org/officeDocument/2006/relationships/image" Target="../media/image10.png"/><Relationship Id="rId14" Type="http://schemas.openxmlformats.org/officeDocument/2006/relationships/image" Target="../media/image22.sv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p:cNvGrpSpPr/>
        <p:nvPr/>
      </p:nvGrpSpPr>
      <p:grpSpPr>
        <a:xfrm>
          <a:off x="0" y="0"/>
          <a:ext cx="0" cy="0"/>
          <a:chOff x="0" y="0"/>
          <a:chExt cx="0" cy="0"/>
        </a:xfrm>
      </p:grpSpPr>
      <p:grpSp>
        <p:nvGrpSpPr>
          <p:cNvPr id="2" name="Group 2"/>
          <p:cNvGrpSpPr/>
          <p:nvPr/>
        </p:nvGrpSpPr>
        <p:grpSpPr>
          <a:xfrm>
            <a:off x="9572794" y="0"/>
            <a:ext cx="8715206" cy="10287000"/>
            <a:chOff x="0" y="0"/>
            <a:chExt cx="2295363" cy="2709333"/>
          </a:xfrm>
        </p:grpSpPr>
        <p:sp>
          <p:nvSpPr>
            <p:cNvPr id="3" name="Freeform 3"/>
            <p:cNvSpPr/>
            <p:nvPr/>
          </p:nvSpPr>
          <p:spPr>
            <a:xfrm>
              <a:off x="0" y="0"/>
              <a:ext cx="2295363" cy="2709333"/>
            </a:xfrm>
            <a:custGeom>
              <a:avLst/>
              <a:gdLst/>
              <a:ahLst/>
              <a:cxnLst/>
              <a:rect l="l" t="t" r="r" b="b"/>
              <a:pathLst>
                <a:path w="2295363" h="2709333">
                  <a:moveTo>
                    <a:pt x="0" y="0"/>
                  </a:moveTo>
                  <a:lnTo>
                    <a:pt x="2295363" y="0"/>
                  </a:lnTo>
                  <a:lnTo>
                    <a:pt x="2295363" y="2709333"/>
                  </a:lnTo>
                  <a:lnTo>
                    <a:pt x="0" y="2709333"/>
                  </a:lnTo>
                  <a:close/>
                </a:path>
              </a:pathLst>
            </a:custGeom>
            <a:solidFill>
              <a:srgbClr val="000000"/>
            </a:solidFill>
          </p:spPr>
        </p:sp>
        <p:sp>
          <p:nvSpPr>
            <p:cNvPr id="4" name="TextBox 4"/>
            <p:cNvSpPr txBox="1"/>
            <p:nvPr/>
          </p:nvSpPr>
          <p:spPr>
            <a:xfrm>
              <a:off x="0" y="-95250"/>
              <a:ext cx="2295363" cy="2804583"/>
            </a:xfrm>
            <a:prstGeom prst="rect">
              <a:avLst/>
            </a:prstGeom>
          </p:spPr>
          <p:txBody>
            <a:bodyPr lIns="50800" tIns="50800" rIns="50800" bIns="50800" rtlCol="0" anchor="ctr"/>
            <a:lstStyle/>
            <a:p>
              <a:pPr algn="ctr">
                <a:lnSpc>
                  <a:spcPts val="3750"/>
                </a:lnSpc>
              </a:pPr>
              <a:endParaRPr/>
            </a:p>
          </p:txBody>
        </p:sp>
      </p:grpSp>
      <p:grpSp>
        <p:nvGrpSpPr>
          <p:cNvPr id="5" name="Group 5"/>
          <p:cNvGrpSpPr/>
          <p:nvPr/>
        </p:nvGrpSpPr>
        <p:grpSpPr>
          <a:xfrm>
            <a:off x="4677633" y="1028700"/>
            <a:ext cx="13457967" cy="8229600"/>
            <a:chOff x="0" y="0"/>
            <a:chExt cx="3544485" cy="2167467"/>
          </a:xfrm>
        </p:grpSpPr>
        <p:sp>
          <p:nvSpPr>
            <p:cNvPr id="6" name="Freeform 6"/>
            <p:cNvSpPr/>
            <p:nvPr/>
          </p:nvSpPr>
          <p:spPr>
            <a:xfrm>
              <a:off x="0" y="0"/>
              <a:ext cx="3544485" cy="2167467"/>
            </a:xfrm>
            <a:custGeom>
              <a:avLst/>
              <a:gdLst/>
              <a:ahLst/>
              <a:cxnLst/>
              <a:rect l="l" t="t" r="r" b="b"/>
              <a:pathLst>
                <a:path w="3544485" h="2167467">
                  <a:moveTo>
                    <a:pt x="28763" y="0"/>
                  </a:moveTo>
                  <a:lnTo>
                    <a:pt x="3515722" y="0"/>
                  </a:lnTo>
                  <a:cubicBezTo>
                    <a:pt x="3531607" y="0"/>
                    <a:pt x="3544485" y="12878"/>
                    <a:pt x="3544485" y="28763"/>
                  </a:cubicBezTo>
                  <a:lnTo>
                    <a:pt x="3544485" y="2138703"/>
                  </a:lnTo>
                  <a:cubicBezTo>
                    <a:pt x="3544485" y="2146332"/>
                    <a:pt x="3541455" y="2153648"/>
                    <a:pt x="3536061" y="2159042"/>
                  </a:cubicBezTo>
                  <a:cubicBezTo>
                    <a:pt x="3530666" y="2164436"/>
                    <a:pt x="3523350" y="2167467"/>
                    <a:pt x="3515722" y="2167467"/>
                  </a:cubicBezTo>
                  <a:lnTo>
                    <a:pt x="28763" y="2167467"/>
                  </a:lnTo>
                  <a:cubicBezTo>
                    <a:pt x="21135" y="2167467"/>
                    <a:pt x="13819" y="2164436"/>
                    <a:pt x="8425" y="2159042"/>
                  </a:cubicBezTo>
                  <a:cubicBezTo>
                    <a:pt x="3030" y="2153648"/>
                    <a:pt x="0" y="2146332"/>
                    <a:pt x="0" y="2138703"/>
                  </a:cubicBezTo>
                  <a:lnTo>
                    <a:pt x="0" y="28763"/>
                  </a:lnTo>
                  <a:cubicBezTo>
                    <a:pt x="0" y="21135"/>
                    <a:pt x="3030" y="13819"/>
                    <a:pt x="8425" y="8425"/>
                  </a:cubicBezTo>
                  <a:cubicBezTo>
                    <a:pt x="13819" y="3030"/>
                    <a:pt x="21135" y="0"/>
                    <a:pt x="28763" y="0"/>
                  </a:cubicBezTo>
                  <a:close/>
                </a:path>
              </a:pathLst>
            </a:custGeom>
            <a:solidFill>
              <a:srgbClr val="B85A12"/>
            </a:solidFill>
          </p:spPr>
        </p:sp>
        <p:sp>
          <p:nvSpPr>
            <p:cNvPr id="7" name="TextBox 7"/>
            <p:cNvSpPr txBox="1"/>
            <p:nvPr/>
          </p:nvSpPr>
          <p:spPr>
            <a:xfrm>
              <a:off x="0" y="-95250"/>
              <a:ext cx="3544485" cy="2262717"/>
            </a:xfrm>
            <a:prstGeom prst="rect">
              <a:avLst/>
            </a:prstGeom>
          </p:spPr>
          <p:txBody>
            <a:bodyPr lIns="50800" tIns="50800" rIns="50800" bIns="50800" rtlCol="0" anchor="ctr"/>
            <a:lstStyle/>
            <a:p>
              <a:pPr algn="ctr">
                <a:lnSpc>
                  <a:spcPts val="3750"/>
                </a:lnSpc>
              </a:pPr>
              <a:endParaRPr/>
            </a:p>
          </p:txBody>
        </p:sp>
      </p:grpSp>
      <p:grpSp>
        <p:nvGrpSpPr>
          <p:cNvPr id="8" name="Group 8"/>
          <p:cNvGrpSpPr/>
          <p:nvPr/>
        </p:nvGrpSpPr>
        <p:grpSpPr>
          <a:xfrm>
            <a:off x="9572794" y="8308300"/>
            <a:ext cx="6084732" cy="780321"/>
            <a:chOff x="0" y="0"/>
            <a:chExt cx="1602563" cy="205517"/>
          </a:xfrm>
        </p:grpSpPr>
        <p:sp>
          <p:nvSpPr>
            <p:cNvPr id="9" name="Freeform 9"/>
            <p:cNvSpPr/>
            <p:nvPr/>
          </p:nvSpPr>
          <p:spPr>
            <a:xfrm>
              <a:off x="0" y="0"/>
              <a:ext cx="1602563" cy="205517"/>
            </a:xfrm>
            <a:custGeom>
              <a:avLst/>
              <a:gdLst/>
              <a:ahLst/>
              <a:cxnLst/>
              <a:rect l="l" t="t" r="r" b="b"/>
              <a:pathLst>
                <a:path w="1602563" h="205517">
                  <a:moveTo>
                    <a:pt x="38171" y="0"/>
                  </a:moveTo>
                  <a:lnTo>
                    <a:pt x="1564393" y="0"/>
                  </a:lnTo>
                  <a:cubicBezTo>
                    <a:pt x="1585474" y="0"/>
                    <a:pt x="1602563" y="17090"/>
                    <a:pt x="1602563" y="38171"/>
                  </a:cubicBezTo>
                  <a:lnTo>
                    <a:pt x="1602563" y="167346"/>
                  </a:lnTo>
                  <a:cubicBezTo>
                    <a:pt x="1602563" y="188427"/>
                    <a:pt x="1585474" y="205517"/>
                    <a:pt x="1564393" y="205517"/>
                  </a:cubicBezTo>
                  <a:lnTo>
                    <a:pt x="38171" y="205517"/>
                  </a:lnTo>
                  <a:cubicBezTo>
                    <a:pt x="17090" y="205517"/>
                    <a:pt x="0" y="188427"/>
                    <a:pt x="0" y="167346"/>
                  </a:cubicBezTo>
                  <a:lnTo>
                    <a:pt x="0" y="38171"/>
                  </a:lnTo>
                  <a:cubicBezTo>
                    <a:pt x="0" y="17090"/>
                    <a:pt x="17090" y="0"/>
                    <a:pt x="38171" y="0"/>
                  </a:cubicBezTo>
                  <a:close/>
                </a:path>
              </a:pathLst>
            </a:custGeom>
            <a:solidFill>
              <a:srgbClr val="FFFFFF"/>
            </a:solidFill>
          </p:spPr>
        </p:sp>
        <p:sp>
          <p:nvSpPr>
            <p:cNvPr id="10" name="TextBox 10"/>
            <p:cNvSpPr txBox="1"/>
            <p:nvPr/>
          </p:nvSpPr>
          <p:spPr>
            <a:xfrm>
              <a:off x="0" y="-95250"/>
              <a:ext cx="1602563" cy="300767"/>
            </a:xfrm>
            <a:prstGeom prst="rect">
              <a:avLst/>
            </a:prstGeom>
          </p:spPr>
          <p:txBody>
            <a:bodyPr lIns="50800" tIns="50800" rIns="50800" bIns="50800" rtlCol="0" anchor="ctr"/>
            <a:lstStyle/>
            <a:p>
              <a:pPr algn="ctr">
                <a:lnSpc>
                  <a:spcPts val="3750"/>
                </a:lnSpc>
              </a:pPr>
              <a:endParaRPr/>
            </a:p>
          </p:txBody>
        </p:sp>
      </p:grpSp>
      <p:sp>
        <p:nvSpPr>
          <p:cNvPr id="11" name="Freeform 11"/>
          <p:cNvSpPr/>
          <p:nvPr/>
        </p:nvSpPr>
        <p:spPr>
          <a:xfrm>
            <a:off x="-1399607" y="9786894"/>
            <a:ext cx="1992249" cy="4114800"/>
          </a:xfrm>
          <a:custGeom>
            <a:avLst/>
            <a:gdLst/>
            <a:ahLst/>
            <a:cxnLst/>
            <a:rect l="l" t="t" r="r" b="b"/>
            <a:pathLst>
              <a:path w="1992249" h="4114800">
                <a:moveTo>
                  <a:pt x="0" y="0"/>
                </a:moveTo>
                <a:lnTo>
                  <a:pt x="1992249" y="0"/>
                </a:lnTo>
                <a:lnTo>
                  <a:pt x="1992249" y="4114800"/>
                </a:lnTo>
                <a:lnTo>
                  <a:pt x="0" y="4114800"/>
                </a:lnTo>
                <a:lnTo>
                  <a:pt x="0" y="0"/>
                </a:lnTo>
                <a:close/>
              </a:path>
            </a:pathLst>
          </a:custGeom>
          <a:blipFill>
            <a:blip r:embed="rId2" cstate="print">
              <a:extLst>
                <a:ext uri="{96DAC541-7B7A-43D3-8B79-37D633B846F1}">
                  <asvg:svgBlip xmlns:asvg="http://schemas.microsoft.com/office/drawing/2016/SVG/main" xmlns="" r:embed="rId3"/>
                </a:ext>
              </a:extLst>
            </a:blip>
            <a:stretch>
              <a:fillRect/>
            </a:stretch>
          </a:blipFill>
        </p:spPr>
      </p:sp>
      <p:grpSp>
        <p:nvGrpSpPr>
          <p:cNvPr id="12" name="Group 12"/>
          <p:cNvGrpSpPr/>
          <p:nvPr/>
        </p:nvGrpSpPr>
        <p:grpSpPr>
          <a:xfrm>
            <a:off x="592642" y="1367237"/>
            <a:ext cx="8261610" cy="7518549"/>
            <a:chOff x="0" y="0"/>
            <a:chExt cx="1338100" cy="1217750"/>
          </a:xfrm>
        </p:grpSpPr>
        <p:sp>
          <p:nvSpPr>
            <p:cNvPr id="13" name="Freeform 13"/>
            <p:cNvSpPr/>
            <p:nvPr/>
          </p:nvSpPr>
          <p:spPr>
            <a:xfrm>
              <a:off x="0" y="0"/>
              <a:ext cx="1338100" cy="1217750"/>
            </a:xfrm>
            <a:custGeom>
              <a:avLst/>
              <a:gdLst/>
              <a:ahLst/>
              <a:cxnLst/>
              <a:rect l="l" t="t" r="r" b="b"/>
              <a:pathLst>
                <a:path w="1338100" h="1217750">
                  <a:moveTo>
                    <a:pt x="46855" y="0"/>
                  </a:moveTo>
                  <a:lnTo>
                    <a:pt x="1291246" y="0"/>
                  </a:lnTo>
                  <a:cubicBezTo>
                    <a:pt x="1317123" y="0"/>
                    <a:pt x="1338100" y="20978"/>
                    <a:pt x="1338100" y="46855"/>
                  </a:cubicBezTo>
                  <a:lnTo>
                    <a:pt x="1338100" y="1170895"/>
                  </a:lnTo>
                  <a:cubicBezTo>
                    <a:pt x="1338100" y="1183322"/>
                    <a:pt x="1333164" y="1195239"/>
                    <a:pt x="1324377" y="1204026"/>
                  </a:cubicBezTo>
                  <a:cubicBezTo>
                    <a:pt x="1315590" y="1212813"/>
                    <a:pt x="1303672" y="1217750"/>
                    <a:pt x="1291246" y="1217750"/>
                  </a:cubicBezTo>
                  <a:lnTo>
                    <a:pt x="46855" y="1217750"/>
                  </a:lnTo>
                  <a:cubicBezTo>
                    <a:pt x="34428" y="1217750"/>
                    <a:pt x="22510" y="1212813"/>
                    <a:pt x="13723" y="1204026"/>
                  </a:cubicBezTo>
                  <a:cubicBezTo>
                    <a:pt x="4936" y="1195239"/>
                    <a:pt x="0" y="1183322"/>
                    <a:pt x="0" y="1170895"/>
                  </a:cubicBezTo>
                  <a:lnTo>
                    <a:pt x="0" y="46855"/>
                  </a:lnTo>
                  <a:cubicBezTo>
                    <a:pt x="0" y="34428"/>
                    <a:pt x="4936" y="22510"/>
                    <a:pt x="13723" y="13723"/>
                  </a:cubicBezTo>
                  <a:cubicBezTo>
                    <a:pt x="22510" y="4936"/>
                    <a:pt x="34428" y="0"/>
                    <a:pt x="46855" y="0"/>
                  </a:cubicBezTo>
                  <a:close/>
                </a:path>
              </a:pathLst>
            </a:custGeom>
            <a:blipFill>
              <a:blip r:embed="rId4" cstate="print"/>
              <a:stretch>
                <a:fillRect l="-31255" r="-31255"/>
              </a:stretch>
            </a:blipFill>
          </p:spPr>
        </p:sp>
      </p:grpSp>
      <p:sp>
        <p:nvSpPr>
          <p:cNvPr id="14" name="Freeform 14"/>
          <p:cNvSpPr/>
          <p:nvPr/>
        </p:nvSpPr>
        <p:spPr>
          <a:xfrm>
            <a:off x="-38100" y="-9525"/>
            <a:ext cx="3524008" cy="1292114"/>
          </a:xfrm>
          <a:custGeom>
            <a:avLst/>
            <a:gdLst/>
            <a:ahLst/>
            <a:cxnLst/>
            <a:rect l="l" t="t" r="r" b="b"/>
            <a:pathLst>
              <a:path w="3524008" h="1292114">
                <a:moveTo>
                  <a:pt x="0" y="0"/>
                </a:moveTo>
                <a:lnTo>
                  <a:pt x="3524008" y="0"/>
                </a:lnTo>
                <a:lnTo>
                  <a:pt x="3524008" y="1292114"/>
                </a:lnTo>
                <a:lnTo>
                  <a:pt x="0" y="1292114"/>
                </a:lnTo>
                <a:lnTo>
                  <a:pt x="0" y="0"/>
                </a:lnTo>
                <a:close/>
              </a:path>
            </a:pathLst>
          </a:custGeom>
          <a:blipFill>
            <a:blip r:embed="rId5" cstate="print"/>
            <a:stretch>
              <a:fillRect l="-21652" t="-129044" r="-44107" b="-200278"/>
            </a:stretch>
          </a:blipFill>
        </p:spPr>
      </p:sp>
      <p:sp>
        <p:nvSpPr>
          <p:cNvPr id="15" name="TextBox 15"/>
          <p:cNvSpPr txBox="1"/>
          <p:nvPr/>
        </p:nvSpPr>
        <p:spPr>
          <a:xfrm>
            <a:off x="9572794" y="4343326"/>
            <a:ext cx="8149652" cy="1226820"/>
          </a:xfrm>
          <a:prstGeom prst="rect">
            <a:avLst/>
          </a:prstGeom>
        </p:spPr>
        <p:txBody>
          <a:bodyPr lIns="0" tIns="0" rIns="0" bIns="0" rtlCol="0" anchor="t">
            <a:spAutoFit/>
          </a:bodyPr>
          <a:lstStyle/>
          <a:p>
            <a:pPr algn="ctr">
              <a:lnSpc>
                <a:spcPts val="4830"/>
              </a:lnSpc>
            </a:pPr>
            <a:r>
              <a:rPr lang="en-US" sz="4200" b="1">
                <a:solidFill>
                  <a:srgbClr val="FFFFFF"/>
                </a:solidFill>
                <a:latin typeface="Merriweather Bold"/>
                <a:ea typeface="Merriweather Bold"/>
                <a:cs typeface="Merriweather Bold"/>
                <a:sym typeface="Merriweather Bold"/>
              </a:rPr>
              <a:t>BEST SAFARI DESTINATIONS IN TANZANIA</a:t>
            </a:r>
          </a:p>
        </p:txBody>
      </p:sp>
      <p:sp>
        <p:nvSpPr>
          <p:cNvPr id="16" name="TextBox 16"/>
          <p:cNvSpPr txBox="1"/>
          <p:nvPr/>
        </p:nvSpPr>
        <p:spPr>
          <a:xfrm>
            <a:off x="6110844" y="8463510"/>
            <a:ext cx="13161032" cy="422276"/>
          </a:xfrm>
          <a:prstGeom prst="rect">
            <a:avLst/>
          </a:prstGeom>
        </p:spPr>
        <p:txBody>
          <a:bodyPr lIns="0" tIns="0" rIns="0" bIns="0" rtlCol="0" anchor="t">
            <a:spAutoFit/>
          </a:bodyPr>
          <a:lstStyle/>
          <a:p>
            <a:pPr algn="ctr">
              <a:lnSpc>
                <a:spcPts val="3499"/>
              </a:lnSpc>
            </a:pPr>
            <a:r>
              <a:rPr lang="en-US" sz="2499" b="1">
                <a:solidFill>
                  <a:srgbClr val="000000"/>
                </a:solidFill>
                <a:latin typeface="Canva Sans Bold"/>
                <a:ea typeface="Canva Sans Bold"/>
                <a:cs typeface="Canva Sans Bold"/>
                <a:sym typeface="Canva Sans Bold"/>
              </a:rPr>
              <a:t>www.professional-safari-africa.com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p:cNvGrpSpPr/>
        <p:nvPr/>
      </p:nvGrpSpPr>
      <p:grpSpPr>
        <a:xfrm>
          <a:off x="0" y="0"/>
          <a:ext cx="0" cy="0"/>
          <a:chOff x="0" y="0"/>
          <a:chExt cx="0" cy="0"/>
        </a:xfrm>
      </p:grpSpPr>
      <p:sp>
        <p:nvSpPr>
          <p:cNvPr id="2" name="Freeform 2"/>
          <p:cNvSpPr/>
          <p:nvPr/>
        </p:nvSpPr>
        <p:spPr>
          <a:xfrm>
            <a:off x="9956352" y="-2554325"/>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2" cstate="print">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9144000" y="0"/>
            <a:ext cx="9144000" cy="10287000"/>
            <a:chOff x="0" y="0"/>
            <a:chExt cx="1416645" cy="1593725"/>
          </a:xfrm>
        </p:grpSpPr>
        <p:sp>
          <p:nvSpPr>
            <p:cNvPr id="4" name="Freeform 4"/>
            <p:cNvSpPr/>
            <p:nvPr/>
          </p:nvSpPr>
          <p:spPr>
            <a:xfrm>
              <a:off x="0" y="0"/>
              <a:ext cx="1416645" cy="1593725"/>
            </a:xfrm>
            <a:custGeom>
              <a:avLst/>
              <a:gdLst/>
              <a:ahLst/>
              <a:cxnLst/>
              <a:rect l="l" t="t" r="r" b="b"/>
              <a:pathLst>
                <a:path w="1416645" h="1593725">
                  <a:moveTo>
                    <a:pt x="0" y="0"/>
                  </a:moveTo>
                  <a:lnTo>
                    <a:pt x="1416645" y="0"/>
                  </a:lnTo>
                  <a:lnTo>
                    <a:pt x="1416645" y="1593725"/>
                  </a:lnTo>
                  <a:lnTo>
                    <a:pt x="0" y="1593725"/>
                  </a:lnTo>
                  <a:close/>
                </a:path>
              </a:pathLst>
            </a:custGeom>
            <a:blipFill>
              <a:blip r:embed="rId4" cstate="print"/>
              <a:stretch>
                <a:fillRect l="-33249" r="-33249"/>
              </a:stretch>
            </a:blipFill>
          </p:spPr>
        </p:sp>
      </p:grpSp>
      <p:grpSp>
        <p:nvGrpSpPr>
          <p:cNvPr id="5" name="Group 5"/>
          <p:cNvGrpSpPr/>
          <p:nvPr/>
        </p:nvGrpSpPr>
        <p:grpSpPr>
          <a:xfrm>
            <a:off x="0" y="2263129"/>
            <a:ext cx="9525000" cy="6208783"/>
            <a:chOff x="0" y="0"/>
            <a:chExt cx="2735781" cy="1635235"/>
          </a:xfrm>
        </p:grpSpPr>
        <p:sp>
          <p:nvSpPr>
            <p:cNvPr id="6" name="Freeform 6"/>
            <p:cNvSpPr/>
            <p:nvPr/>
          </p:nvSpPr>
          <p:spPr>
            <a:xfrm>
              <a:off x="0" y="0"/>
              <a:ext cx="2735781" cy="1635235"/>
            </a:xfrm>
            <a:custGeom>
              <a:avLst/>
              <a:gdLst/>
              <a:ahLst/>
              <a:cxnLst/>
              <a:rect l="l" t="t" r="r" b="b"/>
              <a:pathLst>
                <a:path w="2735781" h="1635235">
                  <a:moveTo>
                    <a:pt x="37266" y="0"/>
                  </a:moveTo>
                  <a:lnTo>
                    <a:pt x="2698516" y="0"/>
                  </a:lnTo>
                  <a:cubicBezTo>
                    <a:pt x="2708399" y="0"/>
                    <a:pt x="2717878" y="3926"/>
                    <a:pt x="2724867" y="10915"/>
                  </a:cubicBezTo>
                  <a:cubicBezTo>
                    <a:pt x="2731855" y="17904"/>
                    <a:pt x="2735781" y="27382"/>
                    <a:pt x="2735781" y="37266"/>
                  </a:cubicBezTo>
                  <a:lnTo>
                    <a:pt x="2735781" y="1597969"/>
                  </a:lnTo>
                  <a:cubicBezTo>
                    <a:pt x="2735781" y="1618550"/>
                    <a:pt x="2719097" y="1635235"/>
                    <a:pt x="2698516" y="1635235"/>
                  </a:cubicBezTo>
                  <a:lnTo>
                    <a:pt x="37266" y="1635235"/>
                  </a:lnTo>
                  <a:cubicBezTo>
                    <a:pt x="27382" y="1635235"/>
                    <a:pt x="17904" y="1631309"/>
                    <a:pt x="10915" y="1624320"/>
                  </a:cubicBezTo>
                  <a:cubicBezTo>
                    <a:pt x="3926" y="1617331"/>
                    <a:pt x="0" y="1607853"/>
                    <a:pt x="0" y="1597969"/>
                  </a:cubicBezTo>
                  <a:lnTo>
                    <a:pt x="0" y="37266"/>
                  </a:lnTo>
                  <a:cubicBezTo>
                    <a:pt x="0" y="16684"/>
                    <a:pt x="16684" y="0"/>
                    <a:pt x="37266" y="0"/>
                  </a:cubicBezTo>
                  <a:close/>
                </a:path>
              </a:pathLst>
            </a:custGeom>
            <a:solidFill>
              <a:srgbClr val="F97918"/>
            </a:solidFill>
          </p:spPr>
        </p:sp>
        <p:sp>
          <p:nvSpPr>
            <p:cNvPr id="7" name="TextBox 7"/>
            <p:cNvSpPr txBox="1"/>
            <p:nvPr/>
          </p:nvSpPr>
          <p:spPr>
            <a:xfrm>
              <a:off x="0" y="-95250"/>
              <a:ext cx="2735781" cy="1730485"/>
            </a:xfrm>
            <a:prstGeom prst="rect">
              <a:avLst/>
            </a:prstGeom>
          </p:spPr>
          <p:txBody>
            <a:bodyPr lIns="50800" tIns="50800" rIns="50800" bIns="50800" rtlCol="0" anchor="ctr"/>
            <a:lstStyle/>
            <a:p>
              <a:pPr algn="ctr">
                <a:lnSpc>
                  <a:spcPts val="3750"/>
                </a:lnSpc>
              </a:pPr>
              <a:endParaRPr/>
            </a:p>
          </p:txBody>
        </p:sp>
      </p:grpSp>
      <p:sp>
        <p:nvSpPr>
          <p:cNvPr id="9" name="Freeform 9"/>
          <p:cNvSpPr/>
          <p:nvPr/>
        </p:nvSpPr>
        <p:spPr>
          <a:xfrm>
            <a:off x="-38100" y="-9525"/>
            <a:ext cx="3524008" cy="1292114"/>
          </a:xfrm>
          <a:custGeom>
            <a:avLst/>
            <a:gdLst/>
            <a:ahLst/>
            <a:cxnLst/>
            <a:rect l="l" t="t" r="r" b="b"/>
            <a:pathLst>
              <a:path w="3524008" h="1292114">
                <a:moveTo>
                  <a:pt x="0" y="0"/>
                </a:moveTo>
                <a:lnTo>
                  <a:pt x="3524008" y="0"/>
                </a:lnTo>
                <a:lnTo>
                  <a:pt x="3524008" y="1292114"/>
                </a:lnTo>
                <a:lnTo>
                  <a:pt x="0" y="1292114"/>
                </a:lnTo>
                <a:lnTo>
                  <a:pt x="0" y="0"/>
                </a:lnTo>
                <a:close/>
              </a:path>
            </a:pathLst>
          </a:custGeom>
          <a:blipFill>
            <a:blip r:embed="rId5" cstate="print"/>
            <a:stretch>
              <a:fillRect l="-21652" t="-129044" r="-44107" b="-200278"/>
            </a:stretch>
          </a:blipFill>
        </p:spPr>
      </p:sp>
      <p:sp>
        <p:nvSpPr>
          <p:cNvPr id="10" name="TextBox 10"/>
          <p:cNvSpPr txBox="1"/>
          <p:nvPr/>
        </p:nvSpPr>
        <p:spPr>
          <a:xfrm>
            <a:off x="2332724" y="2658879"/>
            <a:ext cx="4144276" cy="1127782"/>
          </a:xfrm>
          <a:prstGeom prst="rect">
            <a:avLst/>
          </a:prstGeom>
        </p:spPr>
        <p:txBody>
          <a:bodyPr wrap="square" lIns="0" tIns="0" rIns="0" bIns="0" rtlCol="0" anchor="t">
            <a:spAutoFit/>
          </a:bodyPr>
          <a:lstStyle/>
          <a:p>
            <a:pPr algn="ctr">
              <a:lnSpc>
                <a:spcPts val="8808"/>
              </a:lnSpc>
            </a:pPr>
            <a:r>
              <a:rPr lang="en-US" sz="6291" dirty="0">
                <a:solidFill>
                  <a:srgbClr val="000000"/>
                </a:solidFill>
                <a:latin typeface="Poppins 2"/>
                <a:ea typeface="Poppins 2"/>
                <a:cs typeface="Poppins 2"/>
                <a:sym typeface="Poppins 2"/>
              </a:rPr>
              <a:t>About Us</a:t>
            </a:r>
          </a:p>
        </p:txBody>
      </p:sp>
      <p:sp>
        <p:nvSpPr>
          <p:cNvPr id="11" name="TextBox 11"/>
          <p:cNvSpPr txBox="1"/>
          <p:nvPr/>
        </p:nvSpPr>
        <p:spPr>
          <a:xfrm>
            <a:off x="1305774" y="9428438"/>
            <a:ext cx="6771426" cy="641201"/>
          </a:xfrm>
          <a:prstGeom prst="rect">
            <a:avLst/>
          </a:prstGeom>
        </p:spPr>
        <p:txBody>
          <a:bodyPr wrap="square" lIns="0" tIns="0" rIns="0" bIns="0" rtlCol="0" anchor="t">
            <a:spAutoFit/>
          </a:bodyPr>
          <a:lstStyle/>
          <a:p>
            <a:pPr algn="ctr">
              <a:lnSpc>
                <a:spcPts val="5000"/>
              </a:lnSpc>
              <a:spcBef>
                <a:spcPct val="0"/>
              </a:spcBef>
            </a:pPr>
            <a:r>
              <a:rPr lang="en-US" sz="2500" b="1" dirty="0">
                <a:solidFill>
                  <a:srgbClr val="000000"/>
                </a:solidFill>
                <a:latin typeface="Poppins 1 Bold"/>
                <a:ea typeface="Poppins 1 Bold"/>
                <a:cs typeface="Poppins 1 Bold"/>
                <a:sym typeface="Poppins 1 Bold"/>
              </a:rPr>
              <a:t>www.professional-safari-africa.com</a:t>
            </a:r>
          </a:p>
        </p:txBody>
      </p:sp>
      <p:sp>
        <p:nvSpPr>
          <p:cNvPr id="12" name="TextBox 12"/>
          <p:cNvSpPr txBox="1"/>
          <p:nvPr/>
        </p:nvSpPr>
        <p:spPr>
          <a:xfrm>
            <a:off x="412269" y="4209562"/>
            <a:ext cx="8731731" cy="2268292"/>
          </a:xfrm>
          <a:prstGeom prst="rect">
            <a:avLst/>
          </a:prstGeom>
        </p:spPr>
        <p:txBody>
          <a:bodyPr lIns="0" tIns="0" rIns="0" bIns="0" rtlCol="0" anchor="t">
            <a:spAutoFit/>
          </a:bodyPr>
          <a:lstStyle/>
          <a:p>
            <a:pPr algn="l">
              <a:lnSpc>
                <a:spcPts val="3601"/>
              </a:lnSpc>
            </a:pPr>
            <a:r>
              <a:rPr lang="en-US" sz="2572" b="1">
                <a:solidFill>
                  <a:srgbClr val="000000"/>
                </a:solidFill>
                <a:latin typeface="Merriweather Bold"/>
                <a:ea typeface="Merriweather Bold"/>
                <a:cs typeface="Merriweather Bold"/>
                <a:sym typeface="Merriweather Bold"/>
              </a:rPr>
              <a:t>Tanzania has some of Africa's finest safari locations. The Serengeti National Park is renowned for the Great Migration, where millions of wildebeest and zebras migrate. The Big Five call Ngorongoro Crater, a UNESCO site, home within a stunning caldera.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p:cNvGrpSpPr/>
        <p:nvPr/>
      </p:nvGrpSpPr>
      <p:grpSpPr>
        <a:xfrm>
          <a:off x="0" y="0"/>
          <a:ext cx="0" cy="0"/>
          <a:chOff x="0" y="0"/>
          <a:chExt cx="0" cy="0"/>
        </a:xfrm>
      </p:grpSpPr>
      <p:grpSp>
        <p:nvGrpSpPr>
          <p:cNvPr id="2" name="Group 2"/>
          <p:cNvGrpSpPr/>
          <p:nvPr/>
        </p:nvGrpSpPr>
        <p:grpSpPr>
          <a:xfrm>
            <a:off x="7467600" y="866893"/>
            <a:ext cx="10763858" cy="8747432"/>
            <a:chOff x="0" y="0"/>
            <a:chExt cx="2834926" cy="2303850"/>
          </a:xfrm>
        </p:grpSpPr>
        <p:sp>
          <p:nvSpPr>
            <p:cNvPr id="3" name="Freeform 3"/>
            <p:cNvSpPr/>
            <p:nvPr/>
          </p:nvSpPr>
          <p:spPr>
            <a:xfrm>
              <a:off x="0" y="0"/>
              <a:ext cx="2834926" cy="2303850"/>
            </a:xfrm>
            <a:custGeom>
              <a:avLst/>
              <a:gdLst/>
              <a:ahLst/>
              <a:cxnLst/>
              <a:rect l="l" t="t" r="r" b="b"/>
              <a:pathLst>
                <a:path w="2834926" h="2303850">
                  <a:moveTo>
                    <a:pt x="35963" y="0"/>
                  </a:moveTo>
                  <a:lnTo>
                    <a:pt x="2798963" y="0"/>
                  </a:lnTo>
                  <a:cubicBezTo>
                    <a:pt x="2818825" y="0"/>
                    <a:pt x="2834926" y="16101"/>
                    <a:pt x="2834926" y="35963"/>
                  </a:cubicBezTo>
                  <a:lnTo>
                    <a:pt x="2834926" y="2267888"/>
                  </a:lnTo>
                  <a:cubicBezTo>
                    <a:pt x="2834926" y="2277426"/>
                    <a:pt x="2831137" y="2286573"/>
                    <a:pt x="2824392" y="2293317"/>
                  </a:cubicBezTo>
                  <a:cubicBezTo>
                    <a:pt x="2817648" y="2300062"/>
                    <a:pt x="2808501" y="2303850"/>
                    <a:pt x="2798963" y="2303850"/>
                  </a:cubicBezTo>
                  <a:lnTo>
                    <a:pt x="35963" y="2303850"/>
                  </a:lnTo>
                  <a:cubicBezTo>
                    <a:pt x="26425" y="2303850"/>
                    <a:pt x="17277" y="2300062"/>
                    <a:pt x="10533" y="2293317"/>
                  </a:cubicBezTo>
                  <a:cubicBezTo>
                    <a:pt x="3789" y="2286573"/>
                    <a:pt x="0" y="2277426"/>
                    <a:pt x="0" y="2267888"/>
                  </a:cubicBezTo>
                  <a:lnTo>
                    <a:pt x="0" y="35963"/>
                  </a:lnTo>
                  <a:cubicBezTo>
                    <a:pt x="0" y="26425"/>
                    <a:pt x="3789" y="17277"/>
                    <a:pt x="10533" y="10533"/>
                  </a:cubicBezTo>
                  <a:cubicBezTo>
                    <a:pt x="17277" y="3789"/>
                    <a:pt x="26425" y="0"/>
                    <a:pt x="35963" y="0"/>
                  </a:cubicBezTo>
                  <a:close/>
                </a:path>
              </a:pathLst>
            </a:custGeom>
            <a:solidFill>
              <a:srgbClr val="F97918"/>
            </a:solidFill>
          </p:spPr>
        </p:sp>
        <p:sp>
          <p:nvSpPr>
            <p:cNvPr id="4" name="TextBox 4"/>
            <p:cNvSpPr txBox="1"/>
            <p:nvPr/>
          </p:nvSpPr>
          <p:spPr>
            <a:xfrm>
              <a:off x="0" y="-95250"/>
              <a:ext cx="2834926" cy="2399100"/>
            </a:xfrm>
            <a:prstGeom prst="rect">
              <a:avLst/>
            </a:prstGeom>
          </p:spPr>
          <p:txBody>
            <a:bodyPr lIns="50800" tIns="50800" rIns="50800" bIns="50800" rtlCol="0" anchor="ctr"/>
            <a:lstStyle/>
            <a:p>
              <a:pPr algn="ctr">
                <a:lnSpc>
                  <a:spcPts val="3750"/>
                </a:lnSpc>
              </a:pPr>
              <a:endParaRPr/>
            </a:p>
          </p:txBody>
        </p:sp>
      </p:grpSp>
      <p:grpSp>
        <p:nvGrpSpPr>
          <p:cNvPr id="5" name="Group 5"/>
          <p:cNvGrpSpPr/>
          <p:nvPr/>
        </p:nvGrpSpPr>
        <p:grpSpPr>
          <a:xfrm>
            <a:off x="1028700" y="1254417"/>
            <a:ext cx="7823098" cy="8229600"/>
            <a:chOff x="0" y="0"/>
            <a:chExt cx="1212003" cy="1274980"/>
          </a:xfrm>
        </p:grpSpPr>
        <p:sp>
          <p:nvSpPr>
            <p:cNvPr id="6" name="Freeform 6"/>
            <p:cNvSpPr/>
            <p:nvPr/>
          </p:nvSpPr>
          <p:spPr>
            <a:xfrm>
              <a:off x="0" y="0"/>
              <a:ext cx="1212003" cy="1274980"/>
            </a:xfrm>
            <a:custGeom>
              <a:avLst/>
              <a:gdLst/>
              <a:ahLst/>
              <a:cxnLst/>
              <a:rect l="l" t="t" r="r" b="b"/>
              <a:pathLst>
                <a:path w="1212003" h="1274980">
                  <a:moveTo>
                    <a:pt x="49481" y="0"/>
                  </a:moveTo>
                  <a:lnTo>
                    <a:pt x="1162521" y="0"/>
                  </a:lnTo>
                  <a:cubicBezTo>
                    <a:pt x="1175645" y="0"/>
                    <a:pt x="1188230" y="5213"/>
                    <a:pt x="1197510" y="14493"/>
                  </a:cubicBezTo>
                  <a:cubicBezTo>
                    <a:pt x="1206789" y="23772"/>
                    <a:pt x="1212003" y="36358"/>
                    <a:pt x="1212003" y="49481"/>
                  </a:cubicBezTo>
                  <a:lnTo>
                    <a:pt x="1212003" y="1225499"/>
                  </a:lnTo>
                  <a:cubicBezTo>
                    <a:pt x="1212003" y="1252827"/>
                    <a:pt x="1189849" y="1274980"/>
                    <a:pt x="1162521" y="1274980"/>
                  </a:cubicBezTo>
                  <a:lnTo>
                    <a:pt x="49481" y="1274980"/>
                  </a:lnTo>
                  <a:cubicBezTo>
                    <a:pt x="22153" y="1274980"/>
                    <a:pt x="0" y="1252827"/>
                    <a:pt x="0" y="1225499"/>
                  </a:cubicBezTo>
                  <a:lnTo>
                    <a:pt x="0" y="49481"/>
                  </a:lnTo>
                  <a:cubicBezTo>
                    <a:pt x="0" y="22153"/>
                    <a:pt x="22153" y="0"/>
                    <a:pt x="49481" y="0"/>
                  </a:cubicBezTo>
                  <a:close/>
                </a:path>
              </a:pathLst>
            </a:custGeom>
            <a:blipFill>
              <a:blip r:embed="rId2" cstate="print"/>
              <a:stretch>
                <a:fillRect l="-43925" r="-43925"/>
              </a:stretch>
            </a:blipFill>
          </p:spPr>
        </p:sp>
      </p:grpSp>
      <p:sp>
        <p:nvSpPr>
          <p:cNvPr id="7" name="Freeform 7"/>
          <p:cNvSpPr/>
          <p:nvPr/>
        </p:nvSpPr>
        <p:spPr>
          <a:xfrm>
            <a:off x="17567320" y="9614325"/>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3" cstate="print">
              <a:extLst>
                <a:ext uri="{96DAC541-7B7A-43D3-8B79-37D633B846F1}">
                  <asvg:svgBlip xmlns:asvg="http://schemas.microsoft.com/office/drawing/2016/SVG/main" xmlns="" r:embed="rId4"/>
                </a:ext>
              </a:extLst>
            </a:blip>
            <a:stretch>
              <a:fillRect/>
            </a:stretch>
          </a:blipFill>
        </p:spPr>
      </p:sp>
      <p:sp>
        <p:nvSpPr>
          <p:cNvPr id="8" name="Freeform 8"/>
          <p:cNvSpPr/>
          <p:nvPr/>
        </p:nvSpPr>
        <p:spPr>
          <a:xfrm>
            <a:off x="76200" y="-9525"/>
            <a:ext cx="3524008" cy="1292114"/>
          </a:xfrm>
          <a:custGeom>
            <a:avLst/>
            <a:gdLst/>
            <a:ahLst/>
            <a:cxnLst/>
            <a:rect l="l" t="t" r="r" b="b"/>
            <a:pathLst>
              <a:path w="3524008" h="1292114">
                <a:moveTo>
                  <a:pt x="0" y="0"/>
                </a:moveTo>
                <a:lnTo>
                  <a:pt x="3524008" y="0"/>
                </a:lnTo>
                <a:lnTo>
                  <a:pt x="3524008" y="1292114"/>
                </a:lnTo>
                <a:lnTo>
                  <a:pt x="0" y="1292114"/>
                </a:lnTo>
                <a:lnTo>
                  <a:pt x="0" y="0"/>
                </a:lnTo>
                <a:close/>
              </a:path>
            </a:pathLst>
          </a:custGeom>
          <a:blipFill>
            <a:blip r:embed="rId5" cstate="print"/>
            <a:stretch>
              <a:fillRect l="-21652" t="-129044" r="-44107" b="-200278"/>
            </a:stretch>
          </a:blipFill>
        </p:spPr>
      </p:sp>
      <p:sp>
        <p:nvSpPr>
          <p:cNvPr id="9" name="TextBox 9"/>
          <p:cNvSpPr txBox="1"/>
          <p:nvPr/>
        </p:nvSpPr>
        <p:spPr>
          <a:xfrm>
            <a:off x="2147346" y="9588502"/>
            <a:ext cx="7301453" cy="641201"/>
          </a:xfrm>
          <a:prstGeom prst="rect">
            <a:avLst/>
          </a:prstGeom>
        </p:spPr>
        <p:txBody>
          <a:bodyPr wrap="square" lIns="0" tIns="0" rIns="0" bIns="0" rtlCol="0" anchor="t">
            <a:spAutoFit/>
          </a:bodyPr>
          <a:lstStyle/>
          <a:p>
            <a:pPr algn="ctr">
              <a:lnSpc>
                <a:spcPts val="5000"/>
              </a:lnSpc>
              <a:spcBef>
                <a:spcPct val="0"/>
              </a:spcBef>
            </a:pPr>
            <a:r>
              <a:rPr lang="en-US" sz="2500" b="1" dirty="0">
                <a:solidFill>
                  <a:srgbClr val="000000"/>
                </a:solidFill>
                <a:latin typeface="Poppins 1 Bold"/>
                <a:ea typeface="Poppins 1 Bold"/>
                <a:cs typeface="Poppins 1 Bold"/>
                <a:sym typeface="Poppins 1 Bold"/>
              </a:rPr>
              <a:t>www.professional-safari-africa.com</a:t>
            </a:r>
          </a:p>
        </p:txBody>
      </p:sp>
      <p:sp>
        <p:nvSpPr>
          <p:cNvPr id="10" name="TextBox 10"/>
          <p:cNvSpPr txBox="1"/>
          <p:nvPr/>
        </p:nvSpPr>
        <p:spPr>
          <a:xfrm>
            <a:off x="9495718" y="3861727"/>
            <a:ext cx="8509672" cy="3453130"/>
          </a:xfrm>
          <a:prstGeom prst="rect">
            <a:avLst/>
          </a:prstGeom>
        </p:spPr>
        <p:txBody>
          <a:bodyPr lIns="0" tIns="0" rIns="0" bIns="0" rtlCol="0" anchor="t">
            <a:spAutoFit/>
          </a:bodyPr>
          <a:lstStyle/>
          <a:p>
            <a:pPr algn="l">
              <a:lnSpc>
                <a:spcPts val="3919"/>
              </a:lnSpc>
            </a:pPr>
            <a:r>
              <a:rPr lang="en-US" sz="2799" b="1" u="sng">
                <a:solidFill>
                  <a:srgbClr val="000000"/>
                </a:solidFill>
                <a:latin typeface="Merriweather Bold"/>
                <a:ea typeface="Merriweather Bold"/>
                <a:cs typeface="Merriweather Bold"/>
                <a:sym typeface="Merriweather Bold"/>
                <a:hlinkClick r:id="rId6" tooltip="https://www.professional-safari-africa.com/best-safari-destinations-in-tanzania/"/>
              </a:rPr>
              <a:t>Best Safari Destinations In Tanzania</a:t>
            </a:r>
            <a:r>
              <a:rPr lang="en-US" sz="2799" b="1">
                <a:solidFill>
                  <a:srgbClr val="000000"/>
                </a:solidFill>
                <a:latin typeface="Merriweather Bold"/>
                <a:ea typeface="Merriweather Bold"/>
                <a:cs typeface="Merriweather Bold"/>
                <a:sym typeface="Merriweather Bold"/>
              </a:rPr>
              <a:t> features big elephant herds and baobab trees, while the Selous Game Reserve features a far-off, off-the-tourist-path experience. Ruaha National Park, Tanzania's largest, offers varied wildlife and fewer tourists for a private safari experience.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p:cNvGrpSpPr/>
        <p:nvPr/>
      </p:nvGrpSpPr>
      <p:grpSpPr>
        <a:xfrm>
          <a:off x="0" y="0"/>
          <a:ext cx="0" cy="0"/>
          <a:chOff x="0" y="0"/>
          <a:chExt cx="0" cy="0"/>
        </a:xfrm>
      </p:grpSpPr>
      <p:grpSp>
        <p:nvGrpSpPr>
          <p:cNvPr id="2" name="Group 2"/>
          <p:cNvGrpSpPr/>
          <p:nvPr/>
        </p:nvGrpSpPr>
        <p:grpSpPr>
          <a:xfrm>
            <a:off x="5562600" y="846293"/>
            <a:ext cx="12694025" cy="9250207"/>
            <a:chOff x="0" y="0"/>
            <a:chExt cx="3343282" cy="2436268"/>
          </a:xfrm>
        </p:grpSpPr>
        <p:sp>
          <p:nvSpPr>
            <p:cNvPr id="3" name="Freeform 3"/>
            <p:cNvSpPr/>
            <p:nvPr/>
          </p:nvSpPr>
          <p:spPr>
            <a:xfrm>
              <a:off x="0" y="0"/>
              <a:ext cx="3343282" cy="2436268"/>
            </a:xfrm>
            <a:custGeom>
              <a:avLst/>
              <a:gdLst/>
              <a:ahLst/>
              <a:cxnLst/>
              <a:rect l="l" t="t" r="r" b="b"/>
              <a:pathLst>
                <a:path w="3343282" h="2436268">
                  <a:moveTo>
                    <a:pt x="0" y="0"/>
                  </a:moveTo>
                  <a:lnTo>
                    <a:pt x="3343282" y="0"/>
                  </a:lnTo>
                  <a:lnTo>
                    <a:pt x="3343282" y="2436268"/>
                  </a:lnTo>
                  <a:lnTo>
                    <a:pt x="0" y="2436268"/>
                  </a:lnTo>
                  <a:close/>
                </a:path>
              </a:pathLst>
            </a:custGeom>
            <a:solidFill>
              <a:srgbClr val="F97918"/>
            </a:solidFill>
          </p:spPr>
        </p:sp>
        <p:sp>
          <p:nvSpPr>
            <p:cNvPr id="4" name="TextBox 4"/>
            <p:cNvSpPr txBox="1"/>
            <p:nvPr/>
          </p:nvSpPr>
          <p:spPr>
            <a:xfrm>
              <a:off x="0" y="-219075"/>
              <a:ext cx="3343282" cy="2655343"/>
            </a:xfrm>
            <a:prstGeom prst="rect">
              <a:avLst/>
            </a:prstGeom>
          </p:spPr>
          <p:txBody>
            <a:bodyPr lIns="50800" tIns="50800" rIns="50800" bIns="50800" rtlCol="0" anchor="ctr"/>
            <a:lstStyle/>
            <a:p>
              <a:pPr algn="ctr">
                <a:lnSpc>
                  <a:spcPts val="5000"/>
                </a:lnSpc>
              </a:pPr>
              <a:endParaRPr/>
            </a:p>
          </p:txBody>
        </p:sp>
      </p:grpSp>
      <p:sp>
        <p:nvSpPr>
          <p:cNvPr id="5" name="Freeform 5"/>
          <p:cNvSpPr/>
          <p:nvPr/>
        </p:nvSpPr>
        <p:spPr>
          <a:xfrm>
            <a:off x="17244225" y="6155479"/>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2" cstate="print">
              <a:extLst>
                <a:ext uri="{96DAC541-7B7A-43D3-8B79-37D633B846F1}">
                  <asvg:svgBlip xmlns:asvg="http://schemas.microsoft.com/office/drawing/2016/SVG/main" xmlns="" r:embed="rId3"/>
                </a:ext>
              </a:extLst>
            </a:blip>
            <a:stretch>
              <a:fillRect/>
            </a:stretch>
          </a:blipFill>
        </p:spPr>
      </p:sp>
      <p:grpSp>
        <p:nvGrpSpPr>
          <p:cNvPr id="6" name="Group 6"/>
          <p:cNvGrpSpPr/>
          <p:nvPr/>
        </p:nvGrpSpPr>
        <p:grpSpPr>
          <a:xfrm>
            <a:off x="76200" y="1272683"/>
            <a:ext cx="7595821" cy="8229600"/>
            <a:chOff x="0" y="0"/>
            <a:chExt cx="1351480" cy="1464244"/>
          </a:xfrm>
        </p:grpSpPr>
        <p:sp>
          <p:nvSpPr>
            <p:cNvPr id="7" name="Freeform 7"/>
            <p:cNvSpPr/>
            <p:nvPr/>
          </p:nvSpPr>
          <p:spPr>
            <a:xfrm>
              <a:off x="0" y="0"/>
              <a:ext cx="1351480" cy="1464244"/>
            </a:xfrm>
            <a:custGeom>
              <a:avLst/>
              <a:gdLst/>
              <a:ahLst/>
              <a:cxnLst/>
              <a:rect l="l" t="t" r="r" b="b"/>
              <a:pathLst>
                <a:path w="1351480" h="1464244">
                  <a:moveTo>
                    <a:pt x="50962" y="0"/>
                  </a:moveTo>
                  <a:lnTo>
                    <a:pt x="1300518" y="0"/>
                  </a:lnTo>
                  <a:cubicBezTo>
                    <a:pt x="1314034" y="0"/>
                    <a:pt x="1326996" y="5369"/>
                    <a:pt x="1336553" y="14926"/>
                  </a:cubicBezTo>
                  <a:cubicBezTo>
                    <a:pt x="1346111" y="24484"/>
                    <a:pt x="1351480" y="37446"/>
                    <a:pt x="1351480" y="50962"/>
                  </a:cubicBezTo>
                  <a:lnTo>
                    <a:pt x="1351480" y="1413283"/>
                  </a:lnTo>
                  <a:cubicBezTo>
                    <a:pt x="1351480" y="1441428"/>
                    <a:pt x="1328663" y="1464244"/>
                    <a:pt x="1300518" y="1464244"/>
                  </a:cubicBezTo>
                  <a:lnTo>
                    <a:pt x="50962" y="1464244"/>
                  </a:lnTo>
                  <a:cubicBezTo>
                    <a:pt x="37446" y="1464244"/>
                    <a:pt x="24484" y="1458875"/>
                    <a:pt x="14926" y="1449318"/>
                  </a:cubicBezTo>
                  <a:cubicBezTo>
                    <a:pt x="5369" y="1439761"/>
                    <a:pt x="0" y="1426799"/>
                    <a:pt x="0" y="1413283"/>
                  </a:cubicBezTo>
                  <a:lnTo>
                    <a:pt x="0" y="50962"/>
                  </a:lnTo>
                  <a:cubicBezTo>
                    <a:pt x="0" y="37446"/>
                    <a:pt x="5369" y="24484"/>
                    <a:pt x="14926" y="14926"/>
                  </a:cubicBezTo>
                  <a:cubicBezTo>
                    <a:pt x="24484" y="5369"/>
                    <a:pt x="37446" y="0"/>
                    <a:pt x="50962" y="0"/>
                  </a:cubicBezTo>
                  <a:close/>
                </a:path>
              </a:pathLst>
            </a:custGeom>
            <a:blipFill>
              <a:blip r:embed="rId4" cstate="print"/>
              <a:stretch>
                <a:fillRect l="-19144" r="-19144"/>
              </a:stretch>
            </a:blipFill>
          </p:spPr>
        </p:sp>
      </p:grpSp>
      <p:grpSp>
        <p:nvGrpSpPr>
          <p:cNvPr id="8" name="Group 8"/>
          <p:cNvGrpSpPr/>
          <p:nvPr/>
        </p:nvGrpSpPr>
        <p:grpSpPr>
          <a:xfrm>
            <a:off x="8096603" y="3834441"/>
            <a:ext cx="1012785" cy="1012785"/>
            <a:chOff x="0" y="0"/>
            <a:chExt cx="266742" cy="266742"/>
          </a:xfrm>
        </p:grpSpPr>
        <p:sp>
          <p:nvSpPr>
            <p:cNvPr id="9" name="Freeform 9"/>
            <p:cNvSpPr/>
            <p:nvPr/>
          </p:nvSpPr>
          <p:spPr>
            <a:xfrm>
              <a:off x="0" y="0"/>
              <a:ext cx="266742" cy="266742"/>
            </a:xfrm>
            <a:custGeom>
              <a:avLst/>
              <a:gdLst/>
              <a:ahLst/>
              <a:cxnLst/>
              <a:rect l="l" t="t" r="r" b="b"/>
              <a:pathLst>
                <a:path w="266742" h="266742">
                  <a:moveTo>
                    <a:pt x="133371" y="0"/>
                  </a:moveTo>
                  <a:lnTo>
                    <a:pt x="133371" y="0"/>
                  </a:lnTo>
                  <a:cubicBezTo>
                    <a:pt x="207030" y="0"/>
                    <a:pt x="266742" y="59712"/>
                    <a:pt x="266742" y="133371"/>
                  </a:cubicBezTo>
                  <a:lnTo>
                    <a:pt x="266742" y="133371"/>
                  </a:lnTo>
                  <a:cubicBezTo>
                    <a:pt x="266742" y="207030"/>
                    <a:pt x="207030" y="266742"/>
                    <a:pt x="133371" y="266742"/>
                  </a:cubicBezTo>
                  <a:lnTo>
                    <a:pt x="133371" y="266742"/>
                  </a:lnTo>
                  <a:cubicBezTo>
                    <a:pt x="59712" y="266742"/>
                    <a:pt x="0" y="207030"/>
                    <a:pt x="0" y="133371"/>
                  </a:cubicBezTo>
                  <a:lnTo>
                    <a:pt x="0" y="133371"/>
                  </a:lnTo>
                  <a:cubicBezTo>
                    <a:pt x="0" y="59712"/>
                    <a:pt x="59712" y="0"/>
                    <a:pt x="133371" y="0"/>
                  </a:cubicBezTo>
                  <a:close/>
                </a:path>
              </a:pathLst>
            </a:custGeom>
            <a:solidFill>
              <a:srgbClr val="000000"/>
            </a:solidFill>
          </p:spPr>
        </p:sp>
        <p:sp>
          <p:nvSpPr>
            <p:cNvPr id="10" name="TextBox 10"/>
            <p:cNvSpPr txBox="1"/>
            <p:nvPr/>
          </p:nvSpPr>
          <p:spPr>
            <a:xfrm>
              <a:off x="0" y="-219075"/>
              <a:ext cx="266742" cy="485817"/>
            </a:xfrm>
            <a:prstGeom prst="rect">
              <a:avLst/>
            </a:prstGeom>
          </p:spPr>
          <p:txBody>
            <a:bodyPr lIns="50800" tIns="50800" rIns="50800" bIns="50800" rtlCol="0" anchor="ctr"/>
            <a:lstStyle/>
            <a:p>
              <a:pPr algn="ctr">
                <a:lnSpc>
                  <a:spcPts val="5000"/>
                </a:lnSpc>
              </a:pPr>
              <a:endParaRPr/>
            </a:p>
          </p:txBody>
        </p:sp>
      </p:grpSp>
      <p:grpSp>
        <p:nvGrpSpPr>
          <p:cNvPr id="11" name="Group 11"/>
          <p:cNvGrpSpPr/>
          <p:nvPr/>
        </p:nvGrpSpPr>
        <p:grpSpPr>
          <a:xfrm>
            <a:off x="8096603" y="5363505"/>
            <a:ext cx="1012785" cy="1012785"/>
            <a:chOff x="0" y="0"/>
            <a:chExt cx="266742" cy="266742"/>
          </a:xfrm>
        </p:grpSpPr>
        <p:sp>
          <p:nvSpPr>
            <p:cNvPr id="12" name="Freeform 12"/>
            <p:cNvSpPr/>
            <p:nvPr/>
          </p:nvSpPr>
          <p:spPr>
            <a:xfrm>
              <a:off x="0" y="0"/>
              <a:ext cx="266742" cy="266742"/>
            </a:xfrm>
            <a:custGeom>
              <a:avLst/>
              <a:gdLst/>
              <a:ahLst/>
              <a:cxnLst/>
              <a:rect l="l" t="t" r="r" b="b"/>
              <a:pathLst>
                <a:path w="266742" h="266742">
                  <a:moveTo>
                    <a:pt x="133371" y="0"/>
                  </a:moveTo>
                  <a:lnTo>
                    <a:pt x="133371" y="0"/>
                  </a:lnTo>
                  <a:cubicBezTo>
                    <a:pt x="207030" y="0"/>
                    <a:pt x="266742" y="59712"/>
                    <a:pt x="266742" y="133371"/>
                  </a:cubicBezTo>
                  <a:lnTo>
                    <a:pt x="266742" y="133371"/>
                  </a:lnTo>
                  <a:cubicBezTo>
                    <a:pt x="266742" y="207030"/>
                    <a:pt x="207030" y="266742"/>
                    <a:pt x="133371" y="266742"/>
                  </a:cubicBezTo>
                  <a:lnTo>
                    <a:pt x="133371" y="266742"/>
                  </a:lnTo>
                  <a:cubicBezTo>
                    <a:pt x="59712" y="266742"/>
                    <a:pt x="0" y="207030"/>
                    <a:pt x="0" y="133371"/>
                  </a:cubicBezTo>
                  <a:lnTo>
                    <a:pt x="0" y="133371"/>
                  </a:lnTo>
                  <a:cubicBezTo>
                    <a:pt x="0" y="59712"/>
                    <a:pt x="59712" y="0"/>
                    <a:pt x="133371" y="0"/>
                  </a:cubicBezTo>
                  <a:close/>
                </a:path>
              </a:pathLst>
            </a:custGeom>
            <a:solidFill>
              <a:srgbClr val="000000"/>
            </a:solidFill>
          </p:spPr>
        </p:sp>
        <p:sp>
          <p:nvSpPr>
            <p:cNvPr id="13" name="TextBox 13"/>
            <p:cNvSpPr txBox="1"/>
            <p:nvPr/>
          </p:nvSpPr>
          <p:spPr>
            <a:xfrm>
              <a:off x="0" y="-219075"/>
              <a:ext cx="266742" cy="485817"/>
            </a:xfrm>
            <a:prstGeom prst="rect">
              <a:avLst/>
            </a:prstGeom>
          </p:spPr>
          <p:txBody>
            <a:bodyPr lIns="50800" tIns="50800" rIns="50800" bIns="50800" rtlCol="0" anchor="ctr"/>
            <a:lstStyle/>
            <a:p>
              <a:pPr algn="ctr">
                <a:lnSpc>
                  <a:spcPts val="5000"/>
                </a:lnSpc>
              </a:pPr>
              <a:endParaRPr/>
            </a:p>
          </p:txBody>
        </p:sp>
      </p:grpSp>
      <p:sp>
        <p:nvSpPr>
          <p:cNvPr id="14" name="Freeform 14"/>
          <p:cNvSpPr/>
          <p:nvPr/>
        </p:nvSpPr>
        <p:spPr>
          <a:xfrm>
            <a:off x="8281248" y="4021901"/>
            <a:ext cx="643495" cy="637865"/>
          </a:xfrm>
          <a:custGeom>
            <a:avLst/>
            <a:gdLst/>
            <a:ahLst/>
            <a:cxnLst/>
            <a:rect l="l" t="t" r="r" b="b"/>
            <a:pathLst>
              <a:path w="643495" h="637865">
                <a:moveTo>
                  <a:pt x="0" y="0"/>
                </a:moveTo>
                <a:lnTo>
                  <a:pt x="643495" y="0"/>
                </a:lnTo>
                <a:lnTo>
                  <a:pt x="643495" y="637865"/>
                </a:lnTo>
                <a:lnTo>
                  <a:pt x="0" y="637865"/>
                </a:lnTo>
                <a:lnTo>
                  <a:pt x="0" y="0"/>
                </a:lnTo>
                <a:close/>
              </a:path>
            </a:pathLst>
          </a:custGeom>
          <a:blipFill>
            <a:blip r:embed="rId5" cstate="print">
              <a:extLst>
                <a:ext uri="{96DAC541-7B7A-43D3-8B79-37D633B846F1}">
                  <asvg:svgBlip xmlns:asvg="http://schemas.microsoft.com/office/drawing/2016/SVG/main" xmlns="" r:embed="rId6"/>
                </a:ext>
              </a:extLst>
            </a:blip>
            <a:stretch>
              <a:fillRect/>
            </a:stretch>
          </a:blipFill>
        </p:spPr>
      </p:sp>
      <p:sp>
        <p:nvSpPr>
          <p:cNvPr id="15" name="Freeform 15"/>
          <p:cNvSpPr/>
          <p:nvPr/>
        </p:nvSpPr>
        <p:spPr>
          <a:xfrm>
            <a:off x="8293164" y="5652628"/>
            <a:ext cx="619662" cy="434538"/>
          </a:xfrm>
          <a:custGeom>
            <a:avLst/>
            <a:gdLst/>
            <a:ahLst/>
            <a:cxnLst/>
            <a:rect l="l" t="t" r="r" b="b"/>
            <a:pathLst>
              <a:path w="619662" h="434538">
                <a:moveTo>
                  <a:pt x="0" y="0"/>
                </a:moveTo>
                <a:lnTo>
                  <a:pt x="619663" y="0"/>
                </a:lnTo>
                <a:lnTo>
                  <a:pt x="619663" y="434538"/>
                </a:lnTo>
                <a:lnTo>
                  <a:pt x="0" y="434538"/>
                </a:lnTo>
                <a:lnTo>
                  <a:pt x="0" y="0"/>
                </a:lnTo>
                <a:close/>
              </a:path>
            </a:pathLst>
          </a:custGeom>
          <a:blipFill>
            <a:blip r:embed="rId7" cstate="print">
              <a:extLst>
                <a:ext uri="{96DAC541-7B7A-43D3-8B79-37D633B846F1}">
                  <asvg:svgBlip xmlns:asvg="http://schemas.microsoft.com/office/drawing/2016/SVG/main" xmlns="" r:embed="rId8"/>
                </a:ext>
              </a:extLst>
            </a:blip>
            <a:stretch>
              <a:fillRect/>
            </a:stretch>
          </a:blipFill>
        </p:spPr>
      </p:sp>
      <p:grpSp>
        <p:nvGrpSpPr>
          <p:cNvPr id="16" name="Group 16"/>
          <p:cNvGrpSpPr/>
          <p:nvPr/>
        </p:nvGrpSpPr>
        <p:grpSpPr>
          <a:xfrm>
            <a:off x="8096603" y="6892568"/>
            <a:ext cx="1012785" cy="1012785"/>
            <a:chOff x="0" y="0"/>
            <a:chExt cx="266742" cy="266742"/>
          </a:xfrm>
        </p:grpSpPr>
        <p:sp>
          <p:nvSpPr>
            <p:cNvPr id="17" name="Freeform 17"/>
            <p:cNvSpPr/>
            <p:nvPr/>
          </p:nvSpPr>
          <p:spPr>
            <a:xfrm>
              <a:off x="0" y="0"/>
              <a:ext cx="266742" cy="266742"/>
            </a:xfrm>
            <a:custGeom>
              <a:avLst/>
              <a:gdLst/>
              <a:ahLst/>
              <a:cxnLst/>
              <a:rect l="l" t="t" r="r" b="b"/>
              <a:pathLst>
                <a:path w="266742" h="266742">
                  <a:moveTo>
                    <a:pt x="133371" y="0"/>
                  </a:moveTo>
                  <a:lnTo>
                    <a:pt x="133371" y="0"/>
                  </a:lnTo>
                  <a:cubicBezTo>
                    <a:pt x="207030" y="0"/>
                    <a:pt x="266742" y="59712"/>
                    <a:pt x="266742" y="133371"/>
                  </a:cubicBezTo>
                  <a:lnTo>
                    <a:pt x="266742" y="133371"/>
                  </a:lnTo>
                  <a:cubicBezTo>
                    <a:pt x="266742" y="207030"/>
                    <a:pt x="207030" y="266742"/>
                    <a:pt x="133371" y="266742"/>
                  </a:cubicBezTo>
                  <a:lnTo>
                    <a:pt x="133371" y="266742"/>
                  </a:lnTo>
                  <a:cubicBezTo>
                    <a:pt x="59712" y="266742"/>
                    <a:pt x="0" y="207030"/>
                    <a:pt x="0" y="133371"/>
                  </a:cubicBezTo>
                  <a:lnTo>
                    <a:pt x="0" y="133371"/>
                  </a:lnTo>
                  <a:cubicBezTo>
                    <a:pt x="0" y="59712"/>
                    <a:pt x="59712" y="0"/>
                    <a:pt x="133371" y="0"/>
                  </a:cubicBezTo>
                  <a:close/>
                </a:path>
              </a:pathLst>
            </a:custGeom>
            <a:solidFill>
              <a:srgbClr val="000000"/>
            </a:solidFill>
          </p:spPr>
        </p:sp>
        <p:sp>
          <p:nvSpPr>
            <p:cNvPr id="18" name="TextBox 18"/>
            <p:cNvSpPr txBox="1"/>
            <p:nvPr/>
          </p:nvSpPr>
          <p:spPr>
            <a:xfrm>
              <a:off x="0" y="-219075"/>
              <a:ext cx="266742" cy="485817"/>
            </a:xfrm>
            <a:prstGeom prst="rect">
              <a:avLst/>
            </a:prstGeom>
          </p:spPr>
          <p:txBody>
            <a:bodyPr lIns="50800" tIns="50800" rIns="50800" bIns="50800" rtlCol="0" anchor="ctr"/>
            <a:lstStyle/>
            <a:p>
              <a:pPr algn="ctr">
                <a:lnSpc>
                  <a:spcPts val="5000"/>
                </a:lnSpc>
              </a:pPr>
              <a:endParaRPr/>
            </a:p>
          </p:txBody>
        </p:sp>
      </p:grpSp>
      <p:grpSp>
        <p:nvGrpSpPr>
          <p:cNvPr id="19" name="Group 19"/>
          <p:cNvGrpSpPr/>
          <p:nvPr/>
        </p:nvGrpSpPr>
        <p:grpSpPr>
          <a:xfrm>
            <a:off x="8096603" y="8421632"/>
            <a:ext cx="1012785" cy="1012785"/>
            <a:chOff x="0" y="0"/>
            <a:chExt cx="266742" cy="266742"/>
          </a:xfrm>
        </p:grpSpPr>
        <p:sp>
          <p:nvSpPr>
            <p:cNvPr id="20" name="Freeform 20"/>
            <p:cNvSpPr/>
            <p:nvPr/>
          </p:nvSpPr>
          <p:spPr>
            <a:xfrm>
              <a:off x="0" y="0"/>
              <a:ext cx="266742" cy="266742"/>
            </a:xfrm>
            <a:custGeom>
              <a:avLst/>
              <a:gdLst/>
              <a:ahLst/>
              <a:cxnLst/>
              <a:rect l="l" t="t" r="r" b="b"/>
              <a:pathLst>
                <a:path w="266742" h="266742">
                  <a:moveTo>
                    <a:pt x="133371" y="0"/>
                  </a:moveTo>
                  <a:lnTo>
                    <a:pt x="133371" y="0"/>
                  </a:lnTo>
                  <a:cubicBezTo>
                    <a:pt x="207030" y="0"/>
                    <a:pt x="266742" y="59712"/>
                    <a:pt x="266742" y="133371"/>
                  </a:cubicBezTo>
                  <a:lnTo>
                    <a:pt x="266742" y="133371"/>
                  </a:lnTo>
                  <a:cubicBezTo>
                    <a:pt x="266742" y="207030"/>
                    <a:pt x="207030" y="266742"/>
                    <a:pt x="133371" y="266742"/>
                  </a:cubicBezTo>
                  <a:lnTo>
                    <a:pt x="133371" y="266742"/>
                  </a:lnTo>
                  <a:cubicBezTo>
                    <a:pt x="59712" y="266742"/>
                    <a:pt x="0" y="207030"/>
                    <a:pt x="0" y="133371"/>
                  </a:cubicBezTo>
                  <a:lnTo>
                    <a:pt x="0" y="133371"/>
                  </a:lnTo>
                  <a:cubicBezTo>
                    <a:pt x="0" y="59712"/>
                    <a:pt x="59712" y="0"/>
                    <a:pt x="133371" y="0"/>
                  </a:cubicBezTo>
                  <a:close/>
                </a:path>
              </a:pathLst>
            </a:custGeom>
            <a:solidFill>
              <a:srgbClr val="000000"/>
            </a:solidFill>
          </p:spPr>
        </p:sp>
        <p:sp>
          <p:nvSpPr>
            <p:cNvPr id="21" name="TextBox 21"/>
            <p:cNvSpPr txBox="1"/>
            <p:nvPr/>
          </p:nvSpPr>
          <p:spPr>
            <a:xfrm>
              <a:off x="0" y="-219075"/>
              <a:ext cx="266742" cy="485817"/>
            </a:xfrm>
            <a:prstGeom prst="rect">
              <a:avLst/>
            </a:prstGeom>
          </p:spPr>
          <p:txBody>
            <a:bodyPr lIns="50800" tIns="50800" rIns="50800" bIns="50800" rtlCol="0" anchor="ctr"/>
            <a:lstStyle/>
            <a:p>
              <a:pPr algn="ctr">
                <a:lnSpc>
                  <a:spcPts val="5000"/>
                </a:lnSpc>
              </a:pPr>
              <a:endParaRPr/>
            </a:p>
          </p:txBody>
        </p:sp>
      </p:grpSp>
      <p:sp>
        <p:nvSpPr>
          <p:cNvPr id="22" name="Freeform 22"/>
          <p:cNvSpPr/>
          <p:nvPr/>
        </p:nvSpPr>
        <p:spPr>
          <a:xfrm>
            <a:off x="8275637" y="7089130"/>
            <a:ext cx="619662" cy="619662"/>
          </a:xfrm>
          <a:custGeom>
            <a:avLst/>
            <a:gdLst/>
            <a:ahLst/>
            <a:cxnLst/>
            <a:rect l="l" t="t" r="r" b="b"/>
            <a:pathLst>
              <a:path w="619662" h="619662">
                <a:moveTo>
                  <a:pt x="0" y="0"/>
                </a:moveTo>
                <a:lnTo>
                  <a:pt x="619662" y="0"/>
                </a:lnTo>
                <a:lnTo>
                  <a:pt x="619662" y="619662"/>
                </a:lnTo>
                <a:lnTo>
                  <a:pt x="0" y="619662"/>
                </a:lnTo>
                <a:lnTo>
                  <a:pt x="0" y="0"/>
                </a:lnTo>
                <a:close/>
              </a:path>
            </a:pathLst>
          </a:custGeom>
          <a:blipFill>
            <a:blip r:embed="rId9" cstate="print">
              <a:extLst>
                <a:ext uri="{96DAC541-7B7A-43D3-8B79-37D633B846F1}">
                  <asvg:svgBlip xmlns:asvg="http://schemas.microsoft.com/office/drawing/2016/SVG/main" xmlns="" r:embed="rId10"/>
                </a:ext>
              </a:extLst>
            </a:blip>
            <a:stretch>
              <a:fillRect/>
            </a:stretch>
          </a:blipFill>
        </p:spPr>
      </p:sp>
      <p:sp>
        <p:nvSpPr>
          <p:cNvPr id="23" name="Freeform 23"/>
          <p:cNvSpPr/>
          <p:nvPr/>
        </p:nvSpPr>
        <p:spPr>
          <a:xfrm>
            <a:off x="8343835" y="8551041"/>
            <a:ext cx="483267" cy="744920"/>
          </a:xfrm>
          <a:custGeom>
            <a:avLst/>
            <a:gdLst/>
            <a:ahLst/>
            <a:cxnLst/>
            <a:rect l="l" t="t" r="r" b="b"/>
            <a:pathLst>
              <a:path w="483267" h="744920">
                <a:moveTo>
                  <a:pt x="0" y="0"/>
                </a:moveTo>
                <a:lnTo>
                  <a:pt x="483267" y="0"/>
                </a:lnTo>
                <a:lnTo>
                  <a:pt x="483267" y="744920"/>
                </a:lnTo>
                <a:lnTo>
                  <a:pt x="0" y="744920"/>
                </a:lnTo>
                <a:lnTo>
                  <a:pt x="0" y="0"/>
                </a:lnTo>
                <a:close/>
              </a:path>
            </a:pathLst>
          </a:custGeom>
          <a:blipFill>
            <a:blip r:embed="rId11" cstate="print">
              <a:extLst>
                <a:ext uri="{96DAC541-7B7A-43D3-8B79-37D633B846F1}">
                  <asvg:svgBlip xmlns:asvg="http://schemas.microsoft.com/office/drawing/2016/SVG/main" xmlns="" r:embed="rId12"/>
                </a:ext>
              </a:extLst>
            </a:blip>
            <a:stretch>
              <a:fillRect/>
            </a:stretch>
          </a:blipFill>
        </p:spPr>
      </p:sp>
      <p:sp>
        <p:nvSpPr>
          <p:cNvPr id="24" name="Freeform 24"/>
          <p:cNvSpPr/>
          <p:nvPr/>
        </p:nvSpPr>
        <p:spPr>
          <a:xfrm>
            <a:off x="6926767" y="1833467"/>
            <a:ext cx="506109" cy="506109"/>
          </a:xfrm>
          <a:custGeom>
            <a:avLst/>
            <a:gdLst/>
            <a:ahLst/>
            <a:cxnLst/>
            <a:rect l="l" t="t" r="r" b="b"/>
            <a:pathLst>
              <a:path w="506109" h="506109">
                <a:moveTo>
                  <a:pt x="0" y="0"/>
                </a:moveTo>
                <a:lnTo>
                  <a:pt x="506108" y="0"/>
                </a:lnTo>
                <a:lnTo>
                  <a:pt x="506108" y="506109"/>
                </a:lnTo>
                <a:lnTo>
                  <a:pt x="0" y="506109"/>
                </a:lnTo>
                <a:lnTo>
                  <a:pt x="0" y="0"/>
                </a:lnTo>
                <a:close/>
              </a:path>
            </a:pathLst>
          </a:custGeom>
          <a:blipFill>
            <a:blip r:embed="rId13" cstate="print">
              <a:extLst>
                <a:ext uri="{96DAC541-7B7A-43D3-8B79-37D633B846F1}">
                  <asvg:svgBlip xmlns:asvg="http://schemas.microsoft.com/office/drawing/2016/SVG/main" xmlns="" r:embed="rId14"/>
                </a:ext>
              </a:extLst>
            </a:blip>
            <a:stretch>
              <a:fillRect/>
            </a:stretch>
          </a:blipFill>
        </p:spPr>
      </p:sp>
      <p:sp>
        <p:nvSpPr>
          <p:cNvPr id="25" name="Freeform 25"/>
          <p:cNvSpPr/>
          <p:nvPr/>
        </p:nvSpPr>
        <p:spPr>
          <a:xfrm>
            <a:off x="0" y="-9525"/>
            <a:ext cx="3429000" cy="1038225"/>
          </a:xfrm>
          <a:custGeom>
            <a:avLst/>
            <a:gdLst/>
            <a:ahLst/>
            <a:cxnLst/>
            <a:rect l="l" t="t" r="r" b="b"/>
            <a:pathLst>
              <a:path w="3524008" h="1292114">
                <a:moveTo>
                  <a:pt x="0" y="0"/>
                </a:moveTo>
                <a:lnTo>
                  <a:pt x="3524008" y="0"/>
                </a:lnTo>
                <a:lnTo>
                  <a:pt x="3524008" y="1292114"/>
                </a:lnTo>
                <a:lnTo>
                  <a:pt x="0" y="1292114"/>
                </a:lnTo>
                <a:lnTo>
                  <a:pt x="0" y="0"/>
                </a:lnTo>
                <a:close/>
              </a:path>
            </a:pathLst>
          </a:custGeom>
          <a:blipFill>
            <a:blip r:embed="rId15" cstate="print"/>
            <a:stretch>
              <a:fillRect l="-21652" t="-129044" r="-44107" b="-200278"/>
            </a:stretch>
          </a:blipFill>
        </p:spPr>
      </p:sp>
      <p:sp>
        <p:nvSpPr>
          <p:cNvPr id="26" name="TextBox 26"/>
          <p:cNvSpPr txBox="1"/>
          <p:nvPr/>
        </p:nvSpPr>
        <p:spPr>
          <a:xfrm>
            <a:off x="9541191" y="3782220"/>
            <a:ext cx="4868755" cy="542888"/>
          </a:xfrm>
          <a:prstGeom prst="rect">
            <a:avLst/>
          </a:prstGeom>
        </p:spPr>
        <p:txBody>
          <a:bodyPr lIns="0" tIns="0" rIns="0" bIns="0" rtlCol="0" anchor="t">
            <a:spAutoFit/>
          </a:bodyPr>
          <a:lstStyle/>
          <a:p>
            <a:pPr algn="l">
              <a:lnSpc>
                <a:spcPts val="4200"/>
              </a:lnSpc>
            </a:pPr>
            <a:r>
              <a:rPr lang="en-US" sz="3000" b="1">
                <a:solidFill>
                  <a:srgbClr val="FFFFFF"/>
                </a:solidFill>
                <a:latin typeface="Poppins 1 Bold"/>
                <a:ea typeface="Poppins 1 Bold"/>
                <a:cs typeface="Poppins 1 Bold"/>
                <a:sym typeface="Poppins 1 Bold"/>
              </a:rPr>
              <a:t>Phone</a:t>
            </a:r>
          </a:p>
        </p:txBody>
      </p:sp>
      <p:sp>
        <p:nvSpPr>
          <p:cNvPr id="27" name="TextBox 27"/>
          <p:cNvSpPr txBox="1"/>
          <p:nvPr/>
        </p:nvSpPr>
        <p:spPr>
          <a:xfrm>
            <a:off x="9541191" y="5311283"/>
            <a:ext cx="4868755" cy="542888"/>
          </a:xfrm>
          <a:prstGeom prst="rect">
            <a:avLst/>
          </a:prstGeom>
        </p:spPr>
        <p:txBody>
          <a:bodyPr lIns="0" tIns="0" rIns="0" bIns="0" rtlCol="0" anchor="t">
            <a:spAutoFit/>
          </a:bodyPr>
          <a:lstStyle/>
          <a:p>
            <a:pPr algn="l">
              <a:lnSpc>
                <a:spcPts val="4200"/>
              </a:lnSpc>
            </a:pPr>
            <a:r>
              <a:rPr lang="en-US" sz="3000" b="1">
                <a:solidFill>
                  <a:srgbClr val="FFFFFF"/>
                </a:solidFill>
                <a:latin typeface="Poppins 1 Bold"/>
                <a:ea typeface="Poppins 1 Bold"/>
                <a:cs typeface="Poppins 1 Bold"/>
                <a:sym typeface="Poppins 1 Bold"/>
              </a:rPr>
              <a:t>Email</a:t>
            </a:r>
          </a:p>
        </p:txBody>
      </p:sp>
      <p:sp>
        <p:nvSpPr>
          <p:cNvPr id="28" name="TextBox 28"/>
          <p:cNvSpPr txBox="1"/>
          <p:nvPr/>
        </p:nvSpPr>
        <p:spPr>
          <a:xfrm>
            <a:off x="9541191" y="6840347"/>
            <a:ext cx="4833907" cy="542888"/>
          </a:xfrm>
          <a:prstGeom prst="rect">
            <a:avLst/>
          </a:prstGeom>
        </p:spPr>
        <p:txBody>
          <a:bodyPr lIns="0" tIns="0" rIns="0" bIns="0" rtlCol="0" anchor="t">
            <a:spAutoFit/>
          </a:bodyPr>
          <a:lstStyle/>
          <a:p>
            <a:pPr algn="l">
              <a:lnSpc>
                <a:spcPts val="4200"/>
              </a:lnSpc>
            </a:pPr>
            <a:r>
              <a:rPr lang="en-US" sz="3000" b="1">
                <a:solidFill>
                  <a:srgbClr val="FFFFFF"/>
                </a:solidFill>
                <a:latin typeface="Poppins 1 Bold"/>
                <a:ea typeface="Poppins 1 Bold"/>
                <a:cs typeface="Poppins 1 Bold"/>
                <a:sym typeface="Poppins 1 Bold"/>
              </a:rPr>
              <a:t>Website</a:t>
            </a:r>
          </a:p>
        </p:txBody>
      </p:sp>
      <p:sp>
        <p:nvSpPr>
          <p:cNvPr id="29" name="TextBox 29"/>
          <p:cNvSpPr txBox="1"/>
          <p:nvPr/>
        </p:nvSpPr>
        <p:spPr>
          <a:xfrm>
            <a:off x="9541191" y="8369411"/>
            <a:ext cx="4824382" cy="542888"/>
          </a:xfrm>
          <a:prstGeom prst="rect">
            <a:avLst/>
          </a:prstGeom>
        </p:spPr>
        <p:txBody>
          <a:bodyPr lIns="0" tIns="0" rIns="0" bIns="0" rtlCol="0" anchor="t">
            <a:spAutoFit/>
          </a:bodyPr>
          <a:lstStyle/>
          <a:p>
            <a:pPr algn="l">
              <a:lnSpc>
                <a:spcPts val="4200"/>
              </a:lnSpc>
            </a:pPr>
            <a:r>
              <a:rPr lang="en-US" sz="3000" b="1">
                <a:solidFill>
                  <a:srgbClr val="FFFFFF"/>
                </a:solidFill>
                <a:latin typeface="Poppins 1 Bold"/>
                <a:ea typeface="Poppins 1 Bold"/>
                <a:cs typeface="Poppins 1 Bold"/>
                <a:sym typeface="Poppins 1 Bold"/>
              </a:rPr>
              <a:t>Location</a:t>
            </a:r>
          </a:p>
        </p:txBody>
      </p:sp>
      <p:sp>
        <p:nvSpPr>
          <p:cNvPr id="30" name="TextBox 30"/>
          <p:cNvSpPr txBox="1"/>
          <p:nvPr/>
        </p:nvSpPr>
        <p:spPr>
          <a:xfrm>
            <a:off x="9109388" y="2320526"/>
            <a:ext cx="6124168" cy="1022985"/>
          </a:xfrm>
          <a:prstGeom prst="rect">
            <a:avLst/>
          </a:prstGeom>
        </p:spPr>
        <p:txBody>
          <a:bodyPr lIns="0" tIns="0" rIns="0" bIns="0" rtlCol="0" anchor="t">
            <a:spAutoFit/>
          </a:bodyPr>
          <a:lstStyle/>
          <a:p>
            <a:pPr algn="l">
              <a:lnSpc>
                <a:spcPts val="7589"/>
              </a:lnSpc>
            </a:pPr>
            <a:r>
              <a:rPr lang="en-US" sz="6599" b="1">
                <a:solidFill>
                  <a:srgbClr val="FFFFFF"/>
                </a:solidFill>
                <a:latin typeface="Poppins 1 Bold"/>
                <a:ea typeface="Poppins 1 Bold"/>
                <a:cs typeface="Poppins 1 Bold"/>
                <a:sym typeface="Poppins 1 Bold"/>
              </a:rPr>
              <a:t>CONTACT US</a:t>
            </a:r>
          </a:p>
        </p:txBody>
      </p:sp>
      <p:sp>
        <p:nvSpPr>
          <p:cNvPr id="31" name="TextBox 31"/>
          <p:cNvSpPr txBox="1"/>
          <p:nvPr/>
        </p:nvSpPr>
        <p:spPr>
          <a:xfrm>
            <a:off x="9169716" y="7179886"/>
            <a:ext cx="6908484" cy="641201"/>
          </a:xfrm>
          <a:prstGeom prst="rect">
            <a:avLst/>
          </a:prstGeom>
        </p:spPr>
        <p:txBody>
          <a:bodyPr wrap="square" lIns="0" tIns="0" rIns="0" bIns="0" rtlCol="0" anchor="t">
            <a:spAutoFit/>
          </a:bodyPr>
          <a:lstStyle/>
          <a:p>
            <a:pPr algn="ctr">
              <a:lnSpc>
                <a:spcPts val="5000"/>
              </a:lnSpc>
              <a:spcBef>
                <a:spcPct val="0"/>
              </a:spcBef>
            </a:pPr>
            <a:r>
              <a:rPr lang="en-US" sz="2500" b="1" dirty="0">
                <a:solidFill>
                  <a:srgbClr val="FFFFFF"/>
                </a:solidFill>
                <a:latin typeface="Poppins 1 Bold"/>
                <a:ea typeface="Poppins 1 Bold"/>
                <a:cs typeface="Poppins 1 Bold"/>
                <a:sym typeface="Poppins 1 Bold"/>
              </a:rPr>
              <a:t>www.professional-safari-africa.com</a:t>
            </a:r>
          </a:p>
        </p:txBody>
      </p:sp>
      <p:sp>
        <p:nvSpPr>
          <p:cNvPr id="32" name="TextBox 32"/>
          <p:cNvSpPr txBox="1"/>
          <p:nvPr/>
        </p:nvSpPr>
        <p:spPr>
          <a:xfrm>
            <a:off x="9562920" y="8864674"/>
            <a:ext cx="3810446" cy="422275"/>
          </a:xfrm>
          <a:prstGeom prst="rect">
            <a:avLst/>
          </a:prstGeom>
        </p:spPr>
        <p:txBody>
          <a:bodyPr lIns="0" tIns="0" rIns="0" bIns="0" rtlCol="0" anchor="t">
            <a:spAutoFit/>
          </a:bodyPr>
          <a:lstStyle/>
          <a:p>
            <a:pPr algn="ctr">
              <a:lnSpc>
                <a:spcPts val="3499"/>
              </a:lnSpc>
            </a:pPr>
            <a:r>
              <a:rPr lang="en-US" sz="2499" b="1">
                <a:solidFill>
                  <a:srgbClr val="FFFFFF"/>
                </a:solidFill>
                <a:latin typeface="Canva Sans Bold"/>
                <a:ea typeface="Canva Sans Bold"/>
                <a:cs typeface="Canva Sans Bold"/>
                <a:sym typeface="Canva Sans Bold"/>
              </a:rPr>
              <a:t>Sakina, Arusha,Tanzania </a:t>
            </a:r>
          </a:p>
        </p:txBody>
      </p:sp>
      <p:sp>
        <p:nvSpPr>
          <p:cNvPr id="33" name="TextBox 33"/>
          <p:cNvSpPr txBox="1"/>
          <p:nvPr/>
        </p:nvSpPr>
        <p:spPr>
          <a:xfrm>
            <a:off x="9474516" y="5852216"/>
            <a:ext cx="5607397" cy="422275"/>
          </a:xfrm>
          <a:prstGeom prst="rect">
            <a:avLst/>
          </a:prstGeom>
        </p:spPr>
        <p:txBody>
          <a:bodyPr lIns="0" tIns="0" rIns="0" bIns="0" rtlCol="0" anchor="t">
            <a:spAutoFit/>
          </a:bodyPr>
          <a:lstStyle/>
          <a:p>
            <a:pPr algn="ctr">
              <a:lnSpc>
                <a:spcPts val="3499"/>
              </a:lnSpc>
            </a:pPr>
            <a:r>
              <a:rPr lang="en-US" sz="2499" b="1">
                <a:solidFill>
                  <a:srgbClr val="FFFFFF"/>
                </a:solidFill>
                <a:latin typeface="Canva Sans Bold"/>
                <a:ea typeface="Canva Sans Bold"/>
                <a:cs typeface="Canva Sans Bold"/>
                <a:sym typeface="Canva Sans Bold"/>
              </a:rPr>
              <a:t>info@professional-safari-africa.com</a:t>
            </a:r>
          </a:p>
        </p:txBody>
      </p:sp>
      <p:sp>
        <p:nvSpPr>
          <p:cNvPr id="34" name="TextBox 34"/>
          <p:cNvSpPr txBox="1"/>
          <p:nvPr/>
        </p:nvSpPr>
        <p:spPr>
          <a:xfrm>
            <a:off x="8191853" y="4277482"/>
            <a:ext cx="4909623" cy="422275"/>
          </a:xfrm>
          <a:prstGeom prst="rect">
            <a:avLst/>
          </a:prstGeom>
        </p:spPr>
        <p:txBody>
          <a:bodyPr lIns="0" tIns="0" rIns="0" bIns="0" rtlCol="0" anchor="t">
            <a:spAutoFit/>
          </a:bodyPr>
          <a:lstStyle/>
          <a:p>
            <a:pPr algn="ctr">
              <a:lnSpc>
                <a:spcPts val="3499"/>
              </a:lnSpc>
            </a:pPr>
            <a:r>
              <a:rPr lang="en-US" sz="2499" b="1">
                <a:solidFill>
                  <a:srgbClr val="FFFFFF"/>
                </a:solidFill>
                <a:latin typeface="Canva Sans Bold"/>
                <a:ea typeface="Canva Sans Bold"/>
                <a:cs typeface="Canva Sans Bold"/>
                <a:sym typeface="Canva Sans Bold"/>
              </a:rPr>
              <a:t>+255788249264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573509" cy="10287000"/>
            <a:chOff x="0" y="0"/>
            <a:chExt cx="4891788" cy="2709333"/>
          </a:xfrm>
        </p:grpSpPr>
        <p:sp>
          <p:nvSpPr>
            <p:cNvPr id="3" name="Freeform 3"/>
            <p:cNvSpPr/>
            <p:nvPr/>
          </p:nvSpPr>
          <p:spPr>
            <a:xfrm>
              <a:off x="0" y="0"/>
              <a:ext cx="4891789" cy="2709333"/>
            </a:xfrm>
            <a:custGeom>
              <a:avLst/>
              <a:gdLst/>
              <a:ahLst/>
              <a:cxnLst/>
              <a:rect l="l" t="t" r="r" b="b"/>
              <a:pathLst>
                <a:path w="4891789" h="2709333">
                  <a:moveTo>
                    <a:pt x="0" y="0"/>
                  </a:moveTo>
                  <a:lnTo>
                    <a:pt x="4891789" y="0"/>
                  </a:lnTo>
                  <a:lnTo>
                    <a:pt x="4891789" y="2709333"/>
                  </a:lnTo>
                  <a:lnTo>
                    <a:pt x="0" y="2709333"/>
                  </a:lnTo>
                  <a:close/>
                </a:path>
              </a:pathLst>
            </a:custGeom>
            <a:solidFill>
              <a:srgbClr val="D5356B"/>
            </a:solidFill>
          </p:spPr>
        </p:sp>
        <p:sp>
          <p:nvSpPr>
            <p:cNvPr id="4" name="TextBox 4"/>
            <p:cNvSpPr txBox="1"/>
            <p:nvPr/>
          </p:nvSpPr>
          <p:spPr>
            <a:xfrm>
              <a:off x="0" y="-219075"/>
              <a:ext cx="4891788" cy="2928408"/>
            </a:xfrm>
            <a:prstGeom prst="rect">
              <a:avLst/>
            </a:prstGeom>
          </p:spPr>
          <p:txBody>
            <a:bodyPr lIns="50800" tIns="50800" rIns="50800" bIns="50800" rtlCol="0" anchor="ctr"/>
            <a:lstStyle/>
            <a:p>
              <a:pPr algn="ctr">
                <a:lnSpc>
                  <a:spcPts val="5000"/>
                </a:lnSpc>
              </a:pPr>
              <a:endParaRPr/>
            </a:p>
          </p:txBody>
        </p:sp>
      </p:grpSp>
      <p:grpSp>
        <p:nvGrpSpPr>
          <p:cNvPr id="6" name="Group 6"/>
          <p:cNvGrpSpPr/>
          <p:nvPr/>
        </p:nvGrpSpPr>
        <p:grpSpPr>
          <a:xfrm>
            <a:off x="1" y="0"/>
            <a:ext cx="18592803" cy="10287000"/>
            <a:chOff x="0" y="0"/>
            <a:chExt cx="2880512" cy="1593725"/>
          </a:xfrm>
        </p:grpSpPr>
        <p:sp>
          <p:nvSpPr>
            <p:cNvPr id="7" name="Freeform 7"/>
            <p:cNvSpPr/>
            <p:nvPr/>
          </p:nvSpPr>
          <p:spPr>
            <a:xfrm>
              <a:off x="0" y="0"/>
              <a:ext cx="2880512" cy="1593725"/>
            </a:xfrm>
            <a:custGeom>
              <a:avLst/>
              <a:gdLst/>
              <a:ahLst/>
              <a:cxnLst/>
              <a:rect l="l" t="t" r="r" b="b"/>
              <a:pathLst>
                <a:path w="2833290" h="1593725">
                  <a:moveTo>
                    <a:pt x="0" y="0"/>
                  </a:moveTo>
                  <a:lnTo>
                    <a:pt x="2833290" y="0"/>
                  </a:lnTo>
                  <a:lnTo>
                    <a:pt x="2833290" y="1593725"/>
                  </a:lnTo>
                  <a:lnTo>
                    <a:pt x="0" y="1593725"/>
                  </a:lnTo>
                  <a:close/>
                </a:path>
              </a:pathLst>
            </a:custGeom>
            <a:blipFill>
              <a:blip r:embed="rId2" cstate="print"/>
              <a:stretch>
                <a:fillRect l="-20312" r="-20312"/>
              </a:stretch>
            </a:blipFill>
          </p:spPr>
        </p:sp>
      </p:grpSp>
      <p:sp>
        <p:nvSpPr>
          <p:cNvPr id="8" name="Freeform 8"/>
          <p:cNvSpPr/>
          <p:nvPr/>
        </p:nvSpPr>
        <p:spPr>
          <a:xfrm>
            <a:off x="-38100" y="-9525"/>
            <a:ext cx="3524008" cy="1292114"/>
          </a:xfrm>
          <a:custGeom>
            <a:avLst/>
            <a:gdLst/>
            <a:ahLst/>
            <a:cxnLst/>
            <a:rect l="l" t="t" r="r" b="b"/>
            <a:pathLst>
              <a:path w="3524008" h="1292114">
                <a:moveTo>
                  <a:pt x="0" y="0"/>
                </a:moveTo>
                <a:lnTo>
                  <a:pt x="3524008" y="0"/>
                </a:lnTo>
                <a:lnTo>
                  <a:pt x="3524008" y="1292114"/>
                </a:lnTo>
                <a:lnTo>
                  <a:pt x="0" y="1292114"/>
                </a:lnTo>
                <a:lnTo>
                  <a:pt x="0" y="0"/>
                </a:lnTo>
                <a:close/>
              </a:path>
            </a:pathLst>
          </a:custGeom>
          <a:blipFill>
            <a:blip r:embed="rId3" cstate="print"/>
            <a:stretch>
              <a:fillRect l="-21652" t="-129044" r="-44107" b="-200278"/>
            </a:stretch>
          </a:blipFill>
        </p:spPr>
      </p:sp>
      <p:sp>
        <p:nvSpPr>
          <p:cNvPr id="9" name="TextBox 9"/>
          <p:cNvSpPr txBox="1"/>
          <p:nvPr/>
        </p:nvSpPr>
        <p:spPr>
          <a:xfrm>
            <a:off x="5329770" y="2685410"/>
            <a:ext cx="12258692" cy="2458090"/>
          </a:xfrm>
          <a:prstGeom prst="rect">
            <a:avLst/>
          </a:prstGeom>
        </p:spPr>
        <p:txBody>
          <a:bodyPr lIns="0" tIns="0" rIns="0" bIns="0" rtlCol="0" anchor="t">
            <a:spAutoFit/>
          </a:bodyPr>
          <a:lstStyle/>
          <a:p>
            <a:pPr algn="l">
              <a:lnSpc>
                <a:spcPts val="18007"/>
              </a:lnSpc>
            </a:pPr>
            <a:r>
              <a:rPr lang="en-US" sz="15658" b="1">
                <a:solidFill>
                  <a:srgbClr val="000000"/>
                </a:solidFill>
                <a:latin typeface="Poppins 1 Bold"/>
                <a:ea typeface="Poppins 1 Bold"/>
                <a:cs typeface="Poppins 1 Bold"/>
                <a:sym typeface="Poppins 1 Bold"/>
              </a:rPr>
              <a:t>THANK YOU</a:t>
            </a:r>
          </a:p>
        </p:txBody>
      </p:sp>
      <p:sp>
        <p:nvSpPr>
          <p:cNvPr id="10" name="TextBox 10"/>
          <p:cNvSpPr txBox="1"/>
          <p:nvPr/>
        </p:nvSpPr>
        <p:spPr>
          <a:xfrm>
            <a:off x="1028700" y="9426677"/>
            <a:ext cx="7200900" cy="641201"/>
          </a:xfrm>
          <a:prstGeom prst="rect">
            <a:avLst/>
          </a:prstGeom>
        </p:spPr>
        <p:txBody>
          <a:bodyPr wrap="square" lIns="0" tIns="0" rIns="0" bIns="0" rtlCol="0" anchor="t">
            <a:spAutoFit/>
          </a:bodyPr>
          <a:lstStyle/>
          <a:p>
            <a:pPr algn="ctr">
              <a:lnSpc>
                <a:spcPts val="5000"/>
              </a:lnSpc>
              <a:spcBef>
                <a:spcPct val="0"/>
              </a:spcBef>
            </a:pPr>
            <a:r>
              <a:rPr lang="en-US" sz="2500" b="1" dirty="0">
                <a:solidFill>
                  <a:srgbClr val="000000"/>
                </a:solidFill>
                <a:latin typeface="Poppins 1 Bold"/>
                <a:ea typeface="Poppins 1 Bold"/>
                <a:cs typeface="Poppins 1 Bold"/>
                <a:sym typeface="Poppins 1 Bold"/>
              </a:rPr>
              <a:t>www.professional-safari-africa.com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115</Words>
  <Application>Microsoft Office PowerPoint</Application>
  <PresentationFormat>Custom</PresentationFormat>
  <Paragraphs>18</Paragraphs>
  <Slides>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vt:i4>
      </vt:variant>
    </vt:vector>
  </HeadingPairs>
  <TitlesOfParts>
    <vt:vector size="12" baseType="lpstr">
      <vt:lpstr>Arial</vt:lpstr>
      <vt:lpstr>Calibri</vt:lpstr>
      <vt:lpstr>Merriweather Bold</vt:lpstr>
      <vt:lpstr>Canva Sans Bold</vt:lpstr>
      <vt:lpstr>Poppins 2</vt:lpstr>
      <vt:lpstr>Poppins 1 Bold</vt:lpstr>
      <vt:lpstr>Office Theme</vt:lpstr>
      <vt:lpstr>Slide 1</vt:lpstr>
      <vt:lpstr>Slide 2</vt:lpstr>
      <vt:lpstr>Slide 3</vt:lpstr>
      <vt:lpstr>Slide 4</vt:lpstr>
      <vt:lpstr>Slide 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Wedding Planner Tampa</dc:title>
  <cp:lastModifiedBy>Algopage</cp:lastModifiedBy>
  <cp:revision>2</cp:revision>
  <dcterms:created xsi:type="dcterms:W3CDTF">2006-08-16T00:00:00Z</dcterms:created>
  <dcterms:modified xsi:type="dcterms:W3CDTF">2025-02-22T07:01:15Z</dcterms:modified>
  <dc:identifier>DAGfza0VDQk</dc:identifier>
</cp:coreProperties>
</file>