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svg" ContentType="image/sv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Lst>
  <p:sldSz cx="18288000" cy="10287000"/>
  <p:notesSz cx="6858000" cy="9144000"/>
  <p:embeddedFontLst>
    <p:embeddedFont>
      <p:font typeface="Calibri" pitchFamily="34" charset="0"/>
      <p:regular r:id="rId7"/>
      <p:bold r:id="rId8"/>
      <p:italic r:id="rId9"/>
      <p:boldItalic r:id="rId10"/>
    </p:embeddedFont>
    <p:embeddedFont>
      <p:font typeface="Poppins Bold" charset="0"/>
      <p:regular r:id="rId11"/>
    </p:embeddedFont>
    <p:embeddedFont>
      <p:font typeface="Canva Sans Bold" charset="0"/>
      <p:regular r:id="rId12"/>
    </p:embeddedFont>
    <p:embeddedFont>
      <p:font typeface="Merriweather Bold" charset="0"/>
      <p:regular r:id="rId13"/>
    </p:embeddedFont>
    <p:embeddedFont>
      <p:font typeface="Poppins" charset="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6" d="100"/>
          <a:sy n="46" d="100"/>
        </p:scale>
        <p:origin x="-75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font" Target="fonts/font8.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6.png"/><Relationship Id="rId5" Type="http://schemas.openxmlformats.org/officeDocument/2006/relationships/image" Target="../media/image4.svg"/><Relationship Id="rId10" Type="http://schemas.openxmlformats.org/officeDocument/2006/relationships/image" Target="../media/image5.jpeg"/><Relationship Id="rId4" Type="http://schemas.openxmlformats.org/officeDocument/2006/relationships/image" Target="../media/image2.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4.png"/><Relationship Id="rId12" Type="http://schemas.openxmlformats.org/officeDocument/2006/relationships/hyperlink" Target="https://www.usglobaltax.co.uk/" TargetMode="Externa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5.svg"/><Relationship Id="rId11" Type="http://schemas.openxmlformats.org/officeDocument/2006/relationships/image" Target="../media/image6.png"/><Relationship Id="rId5" Type="http://schemas.openxmlformats.org/officeDocument/2006/relationships/image" Target="../media/image9.png"/><Relationship Id="rId10" Type="http://schemas.openxmlformats.org/officeDocument/2006/relationships/image" Target="../media/image8.sv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1.png"/><Relationship Id="rId7"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6.png"/><Relationship Id="rId5" Type="http://schemas.openxmlformats.org/officeDocument/2006/relationships/image" Target="../media/image4.png"/><Relationship Id="rId10" Type="http://schemas.openxmlformats.org/officeDocument/2006/relationships/image" Target="../media/image12.svg"/><Relationship Id="rId4" Type="http://schemas.openxmlformats.org/officeDocument/2006/relationships/image" Target="../media/image20.svg"/><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27.svg"/><Relationship Id="rId11" Type="http://schemas.openxmlformats.org/officeDocument/2006/relationships/image" Target="../media/image6.png"/><Relationship Id="rId5" Type="http://schemas.openxmlformats.org/officeDocument/2006/relationships/image" Target="../media/image15.pn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6.pn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2.sv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grpSp>
        <p:nvGrpSpPr>
          <p:cNvPr id="2" name="Group 2"/>
          <p:cNvGrpSpPr/>
          <p:nvPr/>
        </p:nvGrpSpPr>
        <p:grpSpPr>
          <a:xfrm>
            <a:off x="9572794" y="0"/>
            <a:ext cx="8715206" cy="10287000"/>
            <a:chOff x="0" y="0"/>
            <a:chExt cx="2295363" cy="2709333"/>
          </a:xfrm>
        </p:grpSpPr>
        <p:sp>
          <p:nvSpPr>
            <p:cNvPr id="3" name="Freeform 3"/>
            <p:cNvSpPr/>
            <p:nvPr/>
          </p:nvSpPr>
          <p:spPr>
            <a:xfrm>
              <a:off x="0" y="0"/>
              <a:ext cx="2295363" cy="2709333"/>
            </a:xfrm>
            <a:custGeom>
              <a:avLst/>
              <a:gdLst/>
              <a:ahLst/>
              <a:cxnLst/>
              <a:rect l="l" t="t" r="r" b="b"/>
              <a:pathLst>
                <a:path w="2295363" h="2709333">
                  <a:moveTo>
                    <a:pt x="0" y="0"/>
                  </a:moveTo>
                  <a:lnTo>
                    <a:pt x="2295363" y="0"/>
                  </a:lnTo>
                  <a:lnTo>
                    <a:pt x="2295363" y="2709333"/>
                  </a:lnTo>
                  <a:lnTo>
                    <a:pt x="0" y="2709333"/>
                  </a:lnTo>
                  <a:close/>
                </a:path>
              </a:pathLst>
            </a:custGeom>
            <a:solidFill>
              <a:srgbClr val="000000"/>
            </a:solidFill>
          </p:spPr>
        </p:sp>
        <p:sp>
          <p:nvSpPr>
            <p:cNvPr id="4" name="TextBox 4"/>
            <p:cNvSpPr txBox="1"/>
            <p:nvPr/>
          </p:nvSpPr>
          <p:spPr>
            <a:xfrm>
              <a:off x="0" y="-95250"/>
              <a:ext cx="2295363" cy="2804583"/>
            </a:xfrm>
            <a:prstGeom prst="rect">
              <a:avLst/>
            </a:prstGeom>
          </p:spPr>
          <p:txBody>
            <a:bodyPr lIns="50800" tIns="50800" rIns="50800" bIns="50800" rtlCol="0" anchor="ctr"/>
            <a:lstStyle/>
            <a:p>
              <a:pPr algn="ctr">
                <a:lnSpc>
                  <a:spcPts val="3750"/>
                </a:lnSpc>
              </a:pPr>
              <a:endParaRPr/>
            </a:p>
          </p:txBody>
        </p:sp>
      </p:grpSp>
      <p:sp>
        <p:nvSpPr>
          <p:cNvPr id="5" name="Freeform 5"/>
          <p:cNvSpPr/>
          <p:nvPr/>
        </p:nvSpPr>
        <p:spPr>
          <a:xfrm>
            <a:off x="11635183" y="816429"/>
            <a:ext cx="2186431" cy="901903"/>
          </a:xfrm>
          <a:custGeom>
            <a:avLst/>
            <a:gdLst/>
            <a:ahLst/>
            <a:cxnLst/>
            <a:rect l="l" t="t" r="r" b="b"/>
            <a:pathLst>
              <a:path w="2186431" h="901903">
                <a:moveTo>
                  <a:pt x="0" y="0"/>
                </a:moveTo>
                <a:lnTo>
                  <a:pt x="2186431" y="0"/>
                </a:lnTo>
                <a:lnTo>
                  <a:pt x="2186431" y="901902"/>
                </a:lnTo>
                <a:lnTo>
                  <a:pt x="0" y="901902"/>
                </a:lnTo>
                <a:lnTo>
                  <a:pt x="0" y="0"/>
                </a:lnTo>
                <a:close/>
              </a:path>
            </a:pathLst>
          </a:custGeom>
          <a:blipFill>
            <a:blip r:embed="rId2" cstate="print">
              <a:extLst>
                <a:ext uri="{96DAC541-7B7A-43D3-8B79-37D633B846F1}">
                  <asvg:svgBlip xmlns="" xmlns:asvg="http://schemas.microsoft.com/office/drawing/2016/SVG/main" r:embed="rId3"/>
                </a:ext>
              </a:extLst>
            </a:blip>
            <a:stretch>
              <a:fillRect/>
            </a:stretch>
          </a:blipFill>
        </p:spPr>
      </p:sp>
      <p:grpSp>
        <p:nvGrpSpPr>
          <p:cNvPr id="6" name="Group 6"/>
          <p:cNvGrpSpPr/>
          <p:nvPr/>
        </p:nvGrpSpPr>
        <p:grpSpPr>
          <a:xfrm>
            <a:off x="4830033" y="1028700"/>
            <a:ext cx="13457967" cy="8229600"/>
            <a:chOff x="0" y="0"/>
            <a:chExt cx="3544485" cy="2167467"/>
          </a:xfrm>
        </p:grpSpPr>
        <p:sp>
          <p:nvSpPr>
            <p:cNvPr id="7" name="Freeform 7"/>
            <p:cNvSpPr/>
            <p:nvPr/>
          </p:nvSpPr>
          <p:spPr>
            <a:xfrm>
              <a:off x="0" y="0"/>
              <a:ext cx="3544485" cy="2167467"/>
            </a:xfrm>
            <a:custGeom>
              <a:avLst/>
              <a:gdLst/>
              <a:ahLst/>
              <a:cxnLst/>
              <a:rect l="l" t="t" r="r" b="b"/>
              <a:pathLst>
                <a:path w="3544485" h="2167467">
                  <a:moveTo>
                    <a:pt x="28763" y="0"/>
                  </a:moveTo>
                  <a:lnTo>
                    <a:pt x="3515722" y="0"/>
                  </a:lnTo>
                  <a:cubicBezTo>
                    <a:pt x="3531607" y="0"/>
                    <a:pt x="3544485" y="12878"/>
                    <a:pt x="3544485" y="28763"/>
                  </a:cubicBezTo>
                  <a:lnTo>
                    <a:pt x="3544485" y="2138703"/>
                  </a:lnTo>
                  <a:cubicBezTo>
                    <a:pt x="3544485" y="2146332"/>
                    <a:pt x="3541455" y="2153648"/>
                    <a:pt x="3536061" y="2159042"/>
                  </a:cubicBezTo>
                  <a:cubicBezTo>
                    <a:pt x="3530666" y="2164436"/>
                    <a:pt x="3523350" y="2167467"/>
                    <a:pt x="3515722" y="2167467"/>
                  </a:cubicBezTo>
                  <a:lnTo>
                    <a:pt x="28763" y="2167467"/>
                  </a:lnTo>
                  <a:cubicBezTo>
                    <a:pt x="21135" y="2167467"/>
                    <a:pt x="13819" y="2164436"/>
                    <a:pt x="8425" y="2159042"/>
                  </a:cubicBezTo>
                  <a:cubicBezTo>
                    <a:pt x="3030" y="2153648"/>
                    <a:pt x="0" y="2146332"/>
                    <a:pt x="0" y="2138703"/>
                  </a:cubicBezTo>
                  <a:lnTo>
                    <a:pt x="0" y="28763"/>
                  </a:lnTo>
                  <a:cubicBezTo>
                    <a:pt x="0" y="21135"/>
                    <a:pt x="3030" y="13819"/>
                    <a:pt x="8425" y="8425"/>
                  </a:cubicBezTo>
                  <a:cubicBezTo>
                    <a:pt x="13819" y="3030"/>
                    <a:pt x="21135" y="0"/>
                    <a:pt x="28763" y="0"/>
                  </a:cubicBezTo>
                  <a:close/>
                </a:path>
              </a:pathLst>
            </a:custGeom>
            <a:solidFill>
              <a:srgbClr val="088ECD"/>
            </a:solidFill>
          </p:spPr>
        </p:sp>
        <p:sp>
          <p:nvSpPr>
            <p:cNvPr id="8" name="TextBox 8"/>
            <p:cNvSpPr txBox="1"/>
            <p:nvPr/>
          </p:nvSpPr>
          <p:spPr>
            <a:xfrm>
              <a:off x="0" y="-95250"/>
              <a:ext cx="3544485" cy="2262717"/>
            </a:xfrm>
            <a:prstGeom prst="rect">
              <a:avLst/>
            </a:prstGeom>
          </p:spPr>
          <p:txBody>
            <a:bodyPr lIns="50800" tIns="50800" rIns="50800" bIns="50800" rtlCol="0" anchor="ctr"/>
            <a:lstStyle/>
            <a:p>
              <a:pPr algn="ctr">
                <a:lnSpc>
                  <a:spcPts val="3750"/>
                </a:lnSpc>
              </a:pPr>
              <a:endParaRPr/>
            </a:p>
          </p:txBody>
        </p:sp>
      </p:grpSp>
      <p:sp>
        <p:nvSpPr>
          <p:cNvPr id="9" name="Freeform 9"/>
          <p:cNvSpPr/>
          <p:nvPr/>
        </p:nvSpPr>
        <p:spPr>
          <a:xfrm>
            <a:off x="2410418" y="8837397"/>
            <a:ext cx="1620800" cy="502448"/>
          </a:xfrm>
          <a:custGeom>
            <a:avLst/>
            <a:gdLst/>
            <a:ahLst/>
            <a:cxnLst/>
            <a:rect l="l" t="t" r="r" b="b"/>
            <a:pathLst>
              <a:path w="1620800" h="502448">
                <a:moveTo>
                  <a:pt x="0" y="0"/>
                </a:moveTo>
                <a:lnTo>
                  <a:pt x="1620800" y="0"/>
                </a:lnTo>
                <a:lnTo>
                  <a:pt x="1620800" y="502448"/>
                </a:lnTo>
                <a:lnTo>
                  <a:pt x="0" y="502448"/>
                </a:lnTo>
                <a:lnTo>
                  <a:pt x="0" y="0"/>
                </a:lnTo>
                <a:close/>
              </a:path>
            </a:pathLst>
          </a:custGeom>
          <a:blipFill>
            <a:blip r:embed="rId4" cstate="print">
              <a:extLst>
                <a:ext uri="{96DAC541-7B7A-43D3-8B79-37D633B846F1}">
                  <asvg:svgBlip xmlns="" xmlns:asvg="http://schemas.microsoft.com/office/drawing/2016/SVG/main" r:embed="rId5"/>
                </a:ext>
              </a:extLst>
            </a:blip>
            <a:stretch>
              <a:fillRect/>
            </a:stretch>
          </a:blipFill>
        </p:spPr>
      </p:sp>
      <p:sp>
        <p:nvSpPr>
          <p:cNvPr id="10" name="Freeform 10"/>
          <p:cNvSpPr/>
          <p:nvPr/>
        </p:nvSpPr>
        <p:spPr>
          <a:xfrm>
            <a:off x="16437252" y="2139695"/>
            <a:ext cx="506109" cy="506109"/>
          </a:xfrm>
          <a:custGeom>
            <a:avLst/>
            <a:gdLst/>
            <a:ahLst/>
            <a:cxnLst/>
            <a:rect l="l" t="t" r="r" b="b"/>
            <a:pathLst>
              <a:path w="506109" h="506109">
                <a:moveTo>
                  <a:pt x="0" y="0"/>
                </a:moveTo>
                <a:lnTo>
                  <a:pt x="506108" y="0"/>
                </a:lnTo>
                <a:lnTo>
                  <a:pt x="506108" y="506109"/>
                </a:lnTo>
                <a:lnTo>
                  <a:pt x="0" y="506109"/>
                </a:lnTo>
                <a:lnTo>
                  <a:pt x="0" y="0"/>
                </a:lnTo>
                <a:close/>
              </a:path>
            </a:pathLst>
          </a:custGeom>
          <a:blipFill>
            <a:blip r:embed="rId6" cstate="print">
              <a:extLst>
                <a:ext uri="{96DAC541-7B7A-43D3-8B79-37D633B846F1}">
                  <asvg:svgBlip xmlns="" xmlns:asvg="http://schemas.microsoft.com/office/drawing/2016/SVG/main" r:embed="rId7"/>
                </a:ext>
              </a:extLst>
            </a:blip>
            <a:stretch>
              <a:fillRect/>
            </a:stretch>
          </a:blipFill>
        </p:spPr>
      </p:sp>
      <p:sp>
        <p:nvSpPr>
          <p:cNvPr id="11" name="Freeform 11"/>
          <p:cNvSpPr/>
          <p:nvPr/>
        </p:nvSpPr>
        <p:spPr>
          <a:xfrm>
            <a:off x="-1399607" y="9786894"/>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r:embed="rId8" cstate="print">
              <a:extLst>
                <a:ext uri="{96DAC541-7B7A-43D3-8B79-37D633B846F1}">
                  <asvg:svgBlip xmlns="" xmlns:asvg="http://schemas.microsoft.com/office/drawing/2016/SVG/main" r:embed="rId9"/>
                </a:ext>
              </a:extLst>
            </a:blip>
            <a:stretch>
              <a:fillRect/>
            </a:stretch>
          </a:blipFill>
        </p:spPr>
      </p:sp>
      <p:grpSp>
        <p:nvGrpSpPr>
          <p:cNvPr id="12" name="Group 12"/>
          <p:cNvGrpSpPr/>
          <p:nvPr/>
        </p:nvGrpSpPr>
        <p:grpSpPr>
          <a:xfrm>
            <a:off x="1028700" y="2139695"/>
            <a:ext cx="7159757" cy="6007610"/>
            <a:chOff x="0" y="0"/>
            <a:chExt cx="1109234" cy="930736"/>
          </a:xfrm>
        </p:grpSpPr>
        <p:sp>
          <p:nvSpPr>
            <p:cNvPr id="13" name="Freeform 13"/>
            <p:cNvSpPr/>
            <p:nvPr/>
          </p:nvSpPr>
          <p:spPr>
            <a:xfrm>
              <a:off x="0" y="0"/>
              <a:ext cx="1109234" cy="930736"/>
            </a:xfrm>
            <a:custGeom>
              <a:avLst/>
              <a:gdLst/>
              <a:ahLst/>
              <a:cxnLst/>
              <a:rect l="l" t="t" r="r" b="b"/>
              <a:pathLst>
                <a:path w="1109234" h="930736">
                  <a:moveTo>
                    <a:pt x="54066" y="0"/>
                  </a:moveTo>
                  <a:lnTo>
                    <a:pt x="1055168" y="0"/>
                  </a:lnTo>
                  <a:cubicBezTo>
                    <a:pt x="1085028" y="0"/>
                    <a:pt x="1109234" y="24206"/>
                    <a:pt x="1109234" y="54066"/>
                  </a:cubicBezTo>
                  <a:lnTo>
                    <a:pt x="1109234" y="876671"/>
                  </a:lnTo>
                  <a:cubicBezTo>
                    <a:pt x="1109234" y="906530"/>
                    <a:pt x="1085028" y="930736"/>
                    <a:pt x="1055168" y="930736"/>
                  </a:cubicBezTo>
                  <a:lnTo>
                    <a:pt x="54066" y="930736"/>
                  </a:lnTo>
                  <a:cubicBezTo>
                    <a:pt x="24206" y="930736"/>
                    <a:pt x="0" y="906530"/>
                    <a:pt x="0" y="876671"/>
                  </a:cubicBezTo>
                  <a:lnTo>
                    <a:pt x="0" y="54066"/>
                  </a:lnTo>
                  <a:cubicBezTo>
                    <a:pt x="0" y="24206"/>
                    <a:pt x="24206" y="0"/>
                    <a:pt x="54066" y="0"/>
                  </a:cubicBezTo>
                  <a:close/>
                </a:path>
              </a:pathLst>
            </a:custGeom>
            <a:blipFill>
              <a:blip r:embed="rId10" cstate="print"/>
              <a:stretch>
                <a:fillRect t="-33424" b="-33424"/>
              </a:stretch>
            </a:blipFill>
          </p:spPr>
        </p:sp>
      </p:grpSp>
      <p:sp>
        <p:nvSpPr>
          <p:cNvPr id="14" name="Freeform 14"/>
          <p:cNvSpPr/>
          <p:nvPr/>
        </p:nvSpPr>
        <p:spPr>
          <a:xfrm>
            <a:off x="66675" y="141175"/>
            <a:ext cx="4665390" cy="675254"/>
          </a:xfrm>
          <a:custGeom>
            <a:avLst/>
            <a:gdLst/>
            <a:ahLst/>
            <a:cxnLst/>
            <a:rect l="l" t="t" r="r" b="b"/>
            <a:pathLst>
              <a:path w="4665390" h="675254">
                <a:moveTo>
                  <a:pt x="0" y="0"/>
                </a:moveTo>
                <a:lnTo>
                  <a:pt x="4665390" y="0"/>
                </a:lnTo>
                <a:lnTo>
                  <a:pt x="4665390" y="675254"/>
                </a:lnTo>
                <a:lnTo>
                  <a:pt x="0" y="675254"/>
                </a:lnTo>
                <a:lnTo>
                  <a:pt x="0" y="0"/>
                </a:lnTo>
                <a:close/>
              </a:path>
            </a:pathLst>
          </a:custGeom>
          <a:blipFill>
            <a:blip r:embed="rId11" cstate="print"/>
            <a:stretch>
              <a:fillRect/>
            </a:stretch>
          </a:blipFill>
        </p:spPr>
      </p:sp>
      <p:sp>
        <p:nvSpPr>
          <p:cNvPr id="15" name="TextBox 15"/>
          <p:cNvSpPr txBox="1"/>
          <p:nvPr/>
        </p:nvSpPr>
        <p:spPr>
          <a:xfrm>
            <a:off x="8551889" y="4483673"/>
            <a:ext cx="9519087" cy="1291078"/>
          </a:xfrm>
          <a:prstGeom prst="rect">
            <a:avLst/>
          </a:prstGeom>
        </p:spPr>
        <p:txBody>
          <a:bodyPr lIns="0" tIns="0" rIns="0" bIns="0" rtlCol="0" anchor="t">
            <a:spAutoFit/>
          </a:bodyPr>
          <a:lstStyle/>
          <a:p>
            <a:pPr algn="ctr">
              <a:lnSpc>
                <a:spcPts val="9567"/>
              </a:lnSpc>
            </a:pPr>
            <a:r>
              <a:rPr lang="en-US" sz="8319" b="1">
                <a:solidFill>
                  <a:srgbClr val="FFFFFF"/>
                </a:solidFill>
                <a:latin typeface="Poppins Bold"/>
                <a:ea typeface="Poppins Bold"/>
                <a:cs typeface="Poppins Bold"/>
                <a:sym typeface="Poppins Bold"/>
              </a:rPr>
              <a:t>US TAX RETURNS</a:t>
            </a:r>
          </a:p>
        </p:txBody>
      </p:sp>
      <p:sp>
        <p:nvSpPr>
          <p:cNvPr id="16" name="TextBox 16"/>
          <p:cNvSpPr txBox="1"/>
          <p:nvPr/>
        </p:nvSpPr>
        <p:spPr>
          <a:xfrm>
            <a:off x="11330084" y="9517552"/>
            <a:ext cx="4290916" cy="502748"/>
          </a:xfrm>
          <a:prstGeom prst="rect">
            <a:avLst/>
          </a:prstGeom>
        </p:spPr>
        <p:txBody>
          <a:bodyPr wrap="square" lIns="0" tIns="0" rIns="0" bIns="0" rtlCol="0" anchor="t">
            <a:spAutoFit/>
          </a:bodyPr>
          <a:lstStyle/>
          <a:p>
            <a:pPr algn="ctr">
              <a:lnSpc>
                <a:spcPts val="3908"/>
              </a:lnSpc>
            </a:pPr>
            <a:r>
              <a:rPr lang="en-US" sz="2791" b="1" dirty="0">
                <a:solidFill>
                  <a:srgbClr val="FFFFFF"/>
                </a:solidFill>
                <a:latin typeface="Canva Sans Bold"/>
                <a:ea typeface="Canva Sans Bold"/>
                <a:cs typeface="Canva Sans Bold"/>
                <a:sym typeface="Canva Sans Bold"/>
              </a:rPr>
              <a:t>www.usglobaltax.co.uk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88ECD"/>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2384336" cy="10287000"/>
            <a:chOff x="0" y="0"/>
            <a:chExt cx="3261718" cy="2709333"/>
          </a:xfrm>
        </p:grpSpPr>
        <p:sp>
          <p:nvSpPr>
            <p:cNvPr id="3" name="Freeform 3"/>
            <p:cNvSpPr/>
            <p:nvPr/>
          </p:nvSpPr>
          <p:spPr>
            <a:xfrm>
              <a:off x="0" y="0"/>
              <a:ext cx="3261718" cy="2709333"/>
            </a:xfrm>
            <a:custGeom>
              <a:avLst/>
              <a:gdLst/>
              <a:ahLst/>
              <a:cxnLst/>
              <a:rect l="l" t="t" r="r" b="b"/>
              <a:pathLst>
                <a:path w="3261718" h="2709333">
                  <a:moveTo>
                    <a:pt x="0" y="0"/>
                  </a:moveTo>
                  <a:lnTo>
                    <a:pt x="3261718" y="0"/>
                  </a:lnTo>
                  <a:lnTo>
                    <a:pt x="3261718" y="2709333"/>
                  </a:lnTo>
                  <a:lnTo>
                    <a:pt x="0" y="2709333"/>
                  </a:lnTo>
                  <a:close/>
                </a:path>
              </a:pathLst>
            </a:custGeom>
            <a:solidFill>
              <a:srgbClr val="F5F5F5"/>
            </a:solidFill>
          </p:spPr>
        </p:sp>
        <p:sp>
          <p:nvSpPr>
            <p:cNvPr id="4" name="TextBox 4"/>
            <p:cNvSpPr txBox="1"/>
            <p:nvPr/>
          </p:nvSpPr>
          <p:spPr>
            <a:xfrm>
              <a:off x="0" y="-219075"/>
              <a:ext cx="3261718" cy="2928408"/>
            </a:xfrm>
            <a:prstGeom prst="rect">
              <a:avLst/>
            </a:prstGeom>
          </p:spPr>
          <p:txBody>
            <a:bodyPr lIns="50800" tIns="50800" rIns="50800" bIns="50800" rtlCol="0" anchor="ctr"/>
            <a:lstStyle/>
            <a:p>
              <a:pPr algn="ctr">
                <a:lnSpc>
                  <a:spcPts val="5000"/>
                </a:lnSpc>
              </a:pPr>
              <a:endParaRPr/>
            </a:p>
          </p:txBody>
        </p:sp>
      </p:grpSp>
      <p:sp>
        <p:nvSpPr>
          <p:cNvPr id="5" name="Freeform 5"/>
          <p:cNvSpPr/>
          <p:nvPr/>
        </p:nvSpPr>
        <p:spPr>
          <a:xfrm>
            <a:off x="9615259" y="82296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 cstate="print">
              <a:extLst>
                <a:ext uri="{96DAC541-7B7A-43D3-8B79-37D633B846F1}">
                  <asvg:svgBlip xmlns="" xmlns:asvg="http://schemas.microsoft.com/office/drawing/2016/SVG/main" r:embed="rId3"/>
                </a:ext>
              </a:extLst>
            </a:blip>
            <a:stretch>
              <a:fillRect/>
            </a:stretch>
          </a:blipFill>
        </p:spPr>
      </p:sp>
      <p:grpSp>
        <p:nvGrpSpPr>
          <p:cNvPr id="6" name="Group 6"/>
          <p:cNvGrpSpPr/>
          <p:nvPr/>
        </p:nvGrpSpPr>
        <p:grpSpPr>
          <a:xfrm>
            <a:off x="9615259" y="1043182"/>
            <a:ext cx="7644041" cy="8229600"/>
            <a:chOff x="0" y="0"/>
            <a:chExt cx="1360059" cy="1464244"/>
          </a:xfrm>
        </p:grpSpPr>
        <p:sp>
          <p:nvSpPr>
            <p:cNvPr id="7" name="Freeform 7"/>
            <p:cNvSpPr/>
            <p:nvPr/>
          </p:nvSpPr>
          <p:spPr>
            <a:xfrm>
              <a:off x="0" y="0"/>
              <a:ext cx="1360059" cy="1464244"/>
            </a:xfrm>
            <a:custGeom>
              <a:avLst/>
              <a:gdLst/>
              <a:ahLst/>
              <a:cxnLst/>
              <a:rect l="l" t="t" r="r" b="b"/>
              <a:pathLst>
                <a:path w="1360059" h="1464244">
                  <a:moveTo>
                    <a:pt x="50640" y="0"/>
                  </a:moveTo>
                  <a:lnTo>
                    <a:pt x="1309419" y="0"/>
                  </a:lnTo>
                  <a:cubicBezTo>
                    <a:pt x="1322850" y="0"/>
                    <a:pt x="1335730" y="5335"/>
                    <a:pt x="1345227" y="14832"/>
                  </a:cubicBezTo>
                  <a:cubicBezTo>
                    <a:pt x="1354724" y="24329"/>
                    <a:pt x="1360059" y="37210"/>
                    <a:pt x="1360059" y="50640"/>
                  </a:cubicBezTo>
                  <a:lnTo>
                    <a:pt x="1360059" y="1413604"/>
                  </a:lnTo>
                  <a:cubicBezTo>
                    <a:pt x="1360059" y="1427035"/>
                    <a:pt x="1354724" y="1439915"/>
                    <a:pt x="1345227" y="1449412"/>
                  </a:cubicBezTo>
                  <a:cubicBezTo>
                    <a:pt x="1335730" y="1458909"/>
                    <a:pt x="1322850" y="1464244"/>
                    <a:pt x="1309419" y="1464244"/>
                  </a:cubicBezTo>
                  <a:lnTo>
                    <a:pt x="50640" y="1464244"/>
                  </a:lnTo>
                  <a:cubicBezTo>
                    <a:pt x="37210" y="1464244"/>
                    <a:pt x="24329" y="1458909"/>
                    <a:pt x="14832" y="1449412"/>
                  </a:cubicBezTo>
                  <a:cubicBezTo>
                    <a:pt x="5335" y="1439915"/>
                    <a:pt x="0" y="1427035"/>
                    <a:pt x="0" y="1413604"/>
                  </a:cubicBezTo>
                  <a:lnTo>
                    <a:pt x="0" y="50640"/>
                  </a:lnTo>
                  <a:cubicBezTo>
                    <a:pt x="0" y="37210"/>
                    <a:pt x="5335" y="24329"/>
                    <a:pt x="14832" y="14832"/>
                  </a:cubicBezTo>
                  <a:cubicBezTo>
                    <a:pt x="24329" y="5335"/>
                    <a:pt x="37210" y="0"/>
                    <a:pt x="50640" y="0"/>
                  </a:cubicBezTo>
                  <a:close/>
                </a:path>
              </a:pathLst>
            </a:custGeom>
            <a:blipFill>
              <a:blip r:embed="rId4" cstate="print"/>
              <a:stretch>
                <a:fillRect l="-18415" r="-43176"/>
              </a:stretch>
            </a:blipFill>
          </p:spPr>
        </p:sp>
      </p:grpSp>
      <p:sp>
        <p:nvSpPr>
          <p:cNvPr id="8" name="Freeform 8"/>
          <p:cNvSpPr/>
          <p:nvPr/>
        </p:nvSpPr>
        <p:spPr>
          <a:xfrm>
            <a:off x="9362204" y="1750648"/>
            <a:ext cx="506109" cy="506109"/>
          </a:xfrm>
          <a:custGeom>
            <a:avLst/>
            <a:gdLst/>
            <a:ahLst/>
            <a:cxnLst/>
            <a:rect l="l" t="t" r="r" b="b"/>
            <a:pathLst>
              <a:path w="506109" h="506109">
                <a:moveTo>
                  <a:pt x="0" y="0"/>
                </a:moveTo>
                <a:lnTo>
                  <a:pt x="506109" y="0"/>
                </a:lnTo>
                <a:lnTo>
                  <a:pt x="506109" y="506109"/>
                </a:lnTo>
                <a:lnTo>
                  <a:pt x="0" y="506109"/>
                </a:lnTo>
                <a:lnTo>
                  <a:pt x="0" y="0"/>
                </a:lnTo>
                <a:close/>
              </a:path>
            </a:pathLst>
          </a:custGeom>
          <a:blipFill>
            <a:blip r:embed="rId5" cstate="print">
              <a:extLst>
                <a:ext uri="{96DAC541-7B7A-43D3-8B79-37D633B846F1}">
                  <asvg:svgBlip xmlns="" xmlns:asvg="http://schemas.microsoft.com/office/drawing/2016/SVG/main" r:embed="rId6"/>
                </a:ext>
              </a:extLst>
            </a:blip>
            <a:stretch>
              <a:fillRect/>
            </a:stretch>
          </a:blipFill>
        </p:spPr>
      </p:sp>
      <p:sp>
        <p:nvSpPr>
          <p:cNvPr id="10" name="Freeform 10"/>
          <p:cNvSpPr/>
          <p:nvPr/>
        </p:nvSpPr>
        <p:spPr>
          <a:xfrm>
            <a:off x="-1399607" y="-3754330"/>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r:embed="rId7" cstate="print">
              <a:extLst>
                <a:ext uri="{96DAC541-7B7A-43D3-8B79-37D633B846F1}">
                  <asvg:svgBlip xmlns="" xmlns:asvg="http://schemas.microsoft.com/office/drawing/2016/SVG/main" r:embed="rId10"/>
                </a:ext>
              </a:extLst>
            </a:blip>
            <a:stretch>
              <a:fillRect/>
            </a:stretch>
          </a:blipFill>
        </p:spPr>
      </p:sp>
      <p:sp>
        <p:nvSpPr>
          <p:cNvPr id="11" name="TextBox 11"/>
          <p:cNvSpPr txBox="1"/>
          <p:nvPr/>
        </p:nvSpPr>
        <p:spPr>
          <a:xfrm>
            <a:off x="2260784" y="5341033"/>
            <a:ext cx="2858861" cy="542888"/>
          </a:xfrm>
          <a:prstGeom prst="rect">
            <a:avLst/>
          </a:prstGeom>
        </p:spPr>
        <p:txBody>
          <a:bodyPr lIns="0" tIns="0" rIns="0" bIns="0" rtlCol="0" anchor="t">
            <a:spAutoFit/>
          </a:bodyPr>
          <a:lstStyle/>
          <a:p>
            <a:pPr algn="ctr">
              <a:lnSpc>
                <a:spcPts val="4200"/>
              </a:lnSpc>
            </a:pPr>
            <a:r>
              <a:rPr lang="en-US" sz="3000" b="1">
                <a:solidFill>
                  <a:srgbClr val="FFFFFF"/>
                </a:solidFill>
                <a:latin typeface="Poppins Bold"/>
                <a:ea typeface="Poppins Bold"/>
                <a:cs typeface="Poppins Bold"/>
                <a:sym typeface="Poppins Bold"/>
              </a:rPr>
              <a:t>Call to Action</a:t>
            </a:r>
          </a:p>
        </p:txBody>
      </p:sp>
      <p:sp>
        <p:nvSpPr>
          <p:cNvPr id="12" name="Freeform 12"/>
          <p:cNvSpPr/>
          <p:nvPr/>
        </p:nvSpPr>
        <p:spPr>
          <a:xfrm>
            <a:off x="141323" y="207206"/>
            <a:ext cx="4665390" cy="675254"/>
          </a:xfrm>
          <a:custGeom>
            <a:avLst/>
            <a:gdLst/>
            <a:ahLst/>
            <a:cxnLst/>
            <a:rect l="l" t="t" r="r" b="b"/>
            <a:pathLst>
              <a:path w="4665390" h="675254">
                <a:moveTo>
                  <a:pt x="0" y="0"/>
                </a:moveTo>
                <a:lnTo>
                  <a:pt x="4665390" y="0"/>
                </a:lnTo>
                <a:lnTo>
                  <a:pt x="4665390" y="675254"/>
                </a:lnTo>
                <a:lnTo>
                  <a:pt x="0" y="675254"/>
                </a:lnTo>
                <a:lnTo>
                  <a:pt x="0" y="0"/>
                </a:lnTo>
                <a:close/>
              </a:path>
            </a:pathLst>
          </a:custGeom>
          <a:blipFill>
            <a:blip r:embed="rId11" cstate="print"/>
            <a:stretch>
              <a:fillRect/>
            </a:stretch>
          </a:blipFill>
        </p:spPr>
      </p:sp>
      <p:sp>
        <p:nvSpPr>
          <p:cNvPr id="13" name="TextBox 13"/>
          <p:cNvSpPr txBox="1"/>
          <p:nvPr/>
        </p:nvSpPr>
        <p:spPr>
          <a:xfrm>
            <a:off x="1890632" y="2113882"/>
            <a:ext cx="4301536" cy="1284915"/>
          </a:xfrm>
          <a:prstGeom prst="rect">
            <a:avLst/>
          </a:prstGeom>
        </p:spPr>
        <p:txBody>
          <a:bodyPr lIns="0" tIns="0" rIns="0" bIns="0" rtlCol="0" anchor="t">
            <a:spAutoFit/>
          </a:bodyPr>
          <a:lstStyle/>
          <a:p>
            <a:pPr algn="ctr">
              <a:lnSpc>
                <a:spcPts val="10543"/>
              </a:lnSpc>
            </a:pPr>
            <a:r>
              <a:rPr lang="en-US" sz="7531" b="1">
                <a:solidFill>
                  <a:srgbClr val="000000"/>
                </a:solidFill>
                <a:latin typeface="Canva Sans Bold"/>
                <a:ea typeface="Canva Sans Bold"/>
                <a:cs typeface="Canva Sans Bold"/>
                <a:sym typeface="Canva Sans Bold"/>
              </a:rPr>
              <a:t>About Us</a:t>
            </a:r>
          </a:p>
        </p:txBody>
      </p:sp>
      <p:sp>
        <p:nvSpPr>
          <p:cNvPr id="14" name="AutoShape 14"/>
          <p:cNvSpPr/>
          <p:nvPr/>
        </p:nvSpPr>
        <p:spPr>
          <a:xfrm>
            <a:off x="1890632" y="3374985"/>
            <a:ext cx="4301536" cy="0"/>
          </a:xfrm>
          <a:prstGeom prst="line">
            <a:avLst/>
          </a:prstGeom>
          <a:ln w="104775" cap="flat">
            <a:solidFill>
              <a:srgbClr val="000000"/>
            </a:solidFill>
            <a:prstDash val="solid"/>
            <a:headEnd type="none" w="sm" len="sm"/>
            <a:tailEnd type="none" w="sm" len="sm"/>
          </a:ln>
        </p:spPr>
      </p:sp>
      <p:sp>
        <p:nvSpPr>
          <p:cNvPr id="15" name="TextBox 15"/>
          <p:cNvSpPr txBox="1"/>
          <p:nvPr/>
        </p:nvSpPr>
        <p:spPr>
          <a:xfrm>
            <a:off x="749063" y="3876136"/>
            <a:ext cx="8115300" cy="2872581"/>
          </a:xfrm>
          <a:prstGeom prst="rect">
            <a:avLst/>
          </a:prstGeom>
        </p:spPr>
        <p:txBody>
          <a:bodyPr lIns="0" tIns="0" rIns="0" bIns="0" rtlCol="0" anchor="t">
            <a:spAutoFit/>
          </a:bodyPr>
          <a:lstStyle/>
          <a:p>
            <a:pPr algn="l">
              <a:lnSpc>
                <a:spcPts val="3217"/>
              </a:lnSpc>
            </a:pPr>
            <a:r>
              <a:rPr lang="en-US" sz="2297" b="1" dirty="0">
                <a:solidFill>
                  <a:srgbClr val="000000"/>
                </a:solidFill>
                <a:latin typeface="Merriweather Bold"/>
                <a:ea typeface="Merriweather Bold"/>
                <a:cs typeface="Merriweather Bold"/>
                <a:sym typeface="Merriweather Bold"/>
              </a:rPr>
              <a:t>A </a:t>
            </a:r>
            <a:r>
              <a:rPr lang="en-US" sz="2297" b="1" dirty="0" smtClean="0">
                <a:solidFill>
                  <a:srgbClr val="000000"/>
                </a:solidFill>
                <a:latin typeface="Merriweather Bold"/>
                <a:ea typeface="Merriweather Bold"/>
                <a:cs typeface="Merriweather Bold"/>
                <a:sym typeface="Merriweather Bold"/>
                <a:hlinkClick r:id="rId12"/>
              </a:rPr>
              <a:t>US tax return</a:t>
            </a:r>
            <a:r>
              <a:rPr lang="en-US" sz="2297" b="1" dirty="0" smtClean="0">
                <a:solidFill>
                  <a:srgbClr val="000000"/>
                </a:solidFill>
                <a:latin typeface="Merriweather Bold"/>
                <a:ea typeface="Merriweather Bold"/>
                <a:cs typeface="Merriweather Bold"/>
                <a:sym typeface="Merriweather Bold"/>
              </a:rPr>
              <a:t> serves </a:t>
            </a:r>
            <a:r>
              <a:rPr lang="en-US" sz="2297" b="1" dirty="0">
                <a:solidFill>
                  <a:srgbClr val="000000"/>
                </a:solidFill>
                <a:latin typeface="Merriweather Bold"/>
                <a:ea typeface="Merriweather Bold"/>
                <a:cs typeface="Merriweather Bold"/>
                <a:sym typeface="Merriweather Bold"/>
              </a:rPr>
              <a:t>as an IRS-submitted declaration to show reported earnings alongside deductions and tax credits and estimated payments. Each year individuals businesses and other entities need to submit reporting documents to meet tax obligations. Taxpayers typically use three main forms including 1040 which interacts with 1040A as well as 1040EZ.</a:t>
            </a:r>
          </a:p>
        </p:txBody>
      </p:sp>
      <p:sp>
        <p:nvSpPr>
          <p:cNvPr id="16" name="TextBox 16"/>
          <p:cNvSpPr txBox="1"/>
          <p:nvPr/>
        </p:nvSpPr>
        <p:spPr>
          <a:xfrm>
            <a:off x="12954000" y="9538865"/>
            <a:ext cx="4647639" cy="500137"/>
          </a:xfrm>
          <a:prstGeom prst="rect">
            <a:avLst/>
          </a:prstGeom>
        </p:spPr>
        <p:txBody>
          <a:bodyPr wrap="square" lIns="0" tIns="0" rIns="0" bIns="0" rtlCol="0" anchor="t">
            <a:spAutoFit/>
          </a:bodyPr>
          <a:lstStyle/>
          <a:p>
            <a:pPr algn="ctr">
              <a:lnSpc>
                <a:spcPts val="3908"/>
              </a:lnSpc>
            </a:pPr>
            <a:r>
              <a:rPr lang="en-US" sz="2791" b="1" dirty="0">
                <a:solidFill>
                  <a:srgbClr val="FFFFFF"/>
                </a:solidFill>
                <a:latin typeface="Canva Sans Bold"/>
                <a:ea typeface="Canva Sans Bold"/>
                <a:cs typeface="Canva Sans Bold"/>
                <a:sym typeface="Canva Sans Bold"/>
              </a:rPr>
              <a:t>www.usglobaltax.co.uk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grpSp>
        <p:nvGrpSpPr>
          <p:cNvPr id="2" name="Group 2"/>
          <p:cNvGrpSpPr/>
          <p:nvPr/>
        </p:nvGrpSpPr>
        <p:grpSpPr>
          <a:xfrm>
            <a:off x="8305410" y="2043878"/>
            <a:ext cx="9982590" cy="7584772"/>
            <a:chOff x="0" y="0"/>
            <a:chExt cx="2346629" cy="1782969"/>
          </a:xfrm>
        </p:grpSpPr>
        <p:sp>
          <p:nvSpPr>
            <p:cNvPr id="3" name="Freeform 3"/>
            <p:cNvSpPr/>
            <p:nvPr/>
          </p:nvSpPr>
          <p:spPr>
            <a:xfrm>
              <a:off x="0" y="0"/>
              <a:ext cx="2346629" cy="1782969"/>
            </a:xfrm>
            <a:custGeom>
              <a:avLst/>
              <a:gdLst/>
              <a:ahLst/>
              <a:cxnLst/>
              <a:rect l="l" t="t" r="r" b="b"/>
              <a:pathLst>
                <a:path w="2346629" h="1782969">
                  <a:moveTo>
                    <a:pt x="23266" y="0"/>
                  </a:moveTo>
                  <a:lnTo>
                    <a:pt x="2323363" y="0"/>
                  </a:lnTo>
                  <a:cubicBezTo>
                    <a:pt x="2329534" y="0"/>
                    <a:pt x="2335452" y="2451"/>
                    <a:pt x="2339815" y="6815"/>
                  </a:cubicBezTo>
                  <a:cubicBezTo>
                    <a:pt x="2344178" y="11178"/>
                    <a:pt x="2346629" y="17096"/>
                    <a:pt x="2346629" y="23266"/>
                  </a:cubicBezTo>
                  <a:lnTo>
                    <a:pt x="2346629" y="1759703"/>
                  </a:lnTo>
                  <a:cubicBezTo>
                    <a:pt x="2346629" y="1772552"/>
                    <a:pt x="2336213" y="1782969"/>
                    <a:pt x="2323363" y="1782969"/>
                  </a:cubicBezTo>
                  <a:lnTo>
                    <a:pt x="23266" y="1782969"/>
                  </a:lnTo>
                  <a:cubicBezTo>
                    <a:pt x="10417" y="1782969"/>
                    <a:pt x="0" y="1772552"/>
                    <a:pt x="0" y="1759703"/>
                  </a:cubicBezTo>
                  <a:lnTo>
                    <a:pt x="0" y="23266"/>
                  </a:lnTo>
                  <a:cubicBezTo>
                    <a:pt x="0" y="10417"/>
                    <a:pt x="10417" y="0"/>
                    <a:pt x="23266" y="0"/>
                  </a:cubicBezTo>
                  <a:close/>
                </a:path>
              </a:pathLst>
            </a:custGeom>
            <a:blipFill>
              <a:blip r:embed="rId2" cstate="print"/>
              <a:stretch>
                <a:fillRect l="-6984" r="-6984"/>
              </a:stretch>
            </a:blipFill>
          </p:spPr>
        </p:sp>
      </p:grpSp>
      <p:sp>
        <p:nvSpPr>
          <p:cNvPr id="4" name="Freeform 4"/>
          <p:cNvSpPr/>
          <p:nvPr/>
        </p:nvSpPr>
        <p:spPr>
          <a:xfrm>
            <a:off x="16753191" y="775646"/>
            <a:ext cx="506109" cy="506109"/>
          </a:xfrm>
          <a:custGeom>
            <a:avLst/>
            <a:gdLst/>
            <a:ahLst/>
            <a:cxnLst/>
            <a:rect l="l" t="t" r="r" b="b"/>
            <a:pathLst>
              <a:path w="506109" h="506109">
                <a:moveTo>
                  <a:pt x="0" y="0"/>
                </a:moveTo>
                <a:lnTo>
                  <a:pt x="506109" y="0"/>
                </a:lnTo>
                <a:lnTo>
                  <a:pt x="506109" y="506108"/>
                </a:lnTo>
                <a:lnTo>
                  <a:pt x="0" y="506108"/>
                </a:lnTo>
                <a:lnTo>
                  <a:pt x="0" y="0"/>
                </a:lnTo>
                <a:close/>
              </a:path>
            </a:pathLst>
          </a:custGeom>
          <a:blipFill>
            <a:blip r:embed="rId3" cstate="print">
              <a:extLst>
                <a:ext uri="{96DAC541-7B7A-43D3-8B79-37D633B846F1}">
                  <asvg:svgBlip xmlns="" xmlns:asvg="http://schemas.microsoft.com/office/drawing/2016/SVG/main" r:embed="rId4"/>
                </a:ext>
              </a:extLst>
            </a:blip>
            <a:stretch>
              <a:fillRect/>
            </a:stretch>
          </a:blipFill>
        </p:spPr>
      </p:sp>
      <p:sp>
        <p:nvSpPr>
          <p:cNvPr id="5" name="Freeform 5"/>
          <p:cNvSpPr/>
          <p:nvPr/>
        </p:nvSpPr>
        <p:spPr>
          <a:xfrm>
            <a:off x="-1399607" y="-3751486"/>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r:embed="rId5" cstate="print">
              <a:extLst>
                <a:ext uri="{96DAC541-7B7A-43D3-8B79-37D633B846F1}">
                  <asvg:svgBlip xmlns="" xmlns:asvg="http://schemas.microsoft.com/office/drawing/2016/SVG/main" r:embed="rId6"/>
                </a:ext>
              </a:extLst>
            </a:blip>
            <a:stretch>
              <a:fillRect/>
            </a:stretch>
          </a:blipFill>
        </p:spPr>
      </p:sp>
      <p:sp>
        <p:nvSpPr>
          <p:cNvPr id="6" name="Freeform 6"/>
          <p:cNvSpPr/>
          <p:nvPr/>
        </p:nvSpPr>
        <p:spPr>
          <a:xfrm>
            <a:off x="6429659" y="6570735"/>
            <a:ext cx="4434014" cy="3506566"/>
          </a:xfrm>
          <a:custGeom>
            <a:avLst/>
            <a:gdLst/>
            <a:ahLst/>
            <a:cxnLst/>
            <a:rect l="l" t="t" r="r" b="b"/>
            <a:pathLst>
              <a:path w="4434014" h="3506566">
                <a:moveTo>
                  <a:pt x="0" y="0"/>
                </a:moveTo>
                <a:lnTo>
                  <a:pt x="4434014" y="0"/>
                </a:lnTo>
                <a:lnTo>
                  <a:pt x="4434014" y="3506566"/>
                </a:lnTo>
                <a:lnTo>
                  <a:pt x="0" y="3506566"/>
                </a:lnTo>
                <a:lnTo>
                  <a:pt x="0" y="0"/>
                </a:lnTo>
                <a:close/>
              </a:path>
            </a:pathLst>
          </a:custGeom>
          <a:blipFill>
            <a:blip r:embed="rId7" cstate="print">
              <a:alphaModFix amt="19999"/>
              <a:extLst>
                <a:ext uri="{96DAC541-7B7A-43D3-8B79-37D633B846F1}">
                  <asvg:svgBlip xmlns="" xmlns:asvg="http://schemas.microsoft.com/office/drawing/2016/SVG/main" r:embed="rId8"/>
                </a:ext>
              </a:extLst>
            </a:blip>
            <a:stretch>
              <a:fillRect/>
            </a:stretch>
          </a:blipFill>
          <a:ln cap="sq">
            <a:noFill/>
            <a:prstDash val="solid"/>
            <a:miter/>
          </a:ln>
        </p:spPr>
      </p:sp>
      <p:sp>
        <p:nvSpPr>
          <p:cNvPr id="7" name="TextBox 7"/>
          <p:cNvSpPr txBox="1"/>
          <p:nvPr/>
        </p:nvSpPr>
        <p:spPr>
          <a:xfrm>
            <a:off x="1897956" y="6485010"/>
            <a:ext cx="3984171" cy="542888"/>
          </a:xfrm>
          <a:prstGeom prst="rect">
            <a:avLst/>
          </a:prstGeom>
        </p:spPr>
        <p:txBody>
          <a:bodyPr lIns="0" tIns="0" rIns="0" bIns="0" rtlCol="0" anchor="t">
            <a:spAutoFit/>
          </a:bodyPr>
          <a:lstStyle/>
          <a:p>
            <a:pPr algn="l">
              <a:lnSpc>
                <a:spcPts val="4200"/>
              </a:lnSpc>
            </a:pPr>
            <a:r>
              <a:rPr lang="en-US" sz="3000" b="1">
                <a:solidFill>
                  <a:srgbClr val="FFFFFF"/>
                </a:solidFill>
                <a:latin typeface="Poppins Bold"/>
                <a:ea typeface="Poppins Bold"/>
                <a:cs typeface="Poppins Bold"/>
                <a:sym typeface="Poppins Bold"/>
              </a:rPr>
              <a:t>Risk Mitigation</a:t>
            </a:r>
          </a:p>
        </p:txBody>
      </p:sp>
      <p:sp>
        <p:nvSpPr>
          <p:cNvPr id="8" name="Freeform 8"/>
          <p:cNvSpPr/>
          <p:nvPr/>
        </p:nvSpPr>
        <p:spPr>
          <a:xfrm>
            <a:off x="17164050" y="-2976199"/>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9" cstate="print">
              <a:extLst>
                <a:ext uri="{96DAC541-7B7A-43D3-8B79-37D633B846F1}">
                  <asvg:svgBlip xmlns="" xmlns:asvg="http://schemas.microsoft.com/office/drawing/2016/SVG/main" r:embed="rId10"/>
                </a:ext>
              </a:extLst>
            </a:blip>
            <a:stretch>
              <a:fillRect/>
            </a:stretch>
          </a:blipFill>
        </p:spPr>
      </p:sp>
      <p:sp>
        <p:nvSpPr>
          <p:cNvPr id="9" name="Freeform 9"/>
          <p:cNvSpPr/>
          <p:nvPr/>
        </p:nvSpPr>
        <p:spPr>
          <a:xfrm>
            <a:off x="66675" y="141175"/>
            <a:ext cx="4665390" cy="675254"/>
          </a:xfrm>
          <a:custGeom>
            <a:avLst/>
            <a:gdLst/>
            <a:ahLst/>
            <a:cxnLst/>
            <a:rect l="l" t="t" r="r" b="b"/>
            <a:pathLst>
              <a:path w="4665390" h="675254">
                <a:moveTo>
                  <a:pt x="0" y="0"/>
                </a:moveTo>
                <a:lnTo>
                  <a:pt x="4665390" y="0"/>
                </a:lnTo>
                <a:lnTo>
                  <a:pt x="4665390" y="675254"/>
                </a:lnTo>
                <a:lnTo>
                  <a:pt x="0" y="675254"/>
                </a:lnTo>
                <a:lnTo>
                  <a:pt x="0" y="0"/>
                </a:lnTo>
                <a:close/>
              </a:path>
            </a:pathLst>
          </a:custGeom>
          <a:blipFill>
            <a:blip r:embed="rId11" cstate="print"/>
            <a:stretch>
              <a:fillRect/>
            </a:stretch>
          </a:blipFill>
        </p:spPr>
      </p:sp>
      <p:sp>
        <p:nvSpPr>
          <p:cNvPr id="10" name="TextBox 10"/>
          <p:cNvSpPr txBox="1"/>
          <p:nvPr/>
        </p:nvSpPr>
        <p:spPr>
          <a:xfrm>
            <a:off x="810855" y="3077265"/>
            <a:ext cx="7343166" cy="4084845"/>
          </a:xfrm>
          <a:prstGeom prst="rect">
            <a:avLst/>
          </a:prstGeom>
        </p:spPr>
        <p:txBody>
          <a:bodyPr lIns="0" tIns="0" rIns="0" bIns="0" rtlCol="0" anchor="t">
            <a:spAutoFit/>
          </a:bodyPr>
          <a:lstStyle/>
          <a:p>
            <a:pPr algn="l">
              <a:lnSpc>
                <a:spcPts val="3226"/>
              </a:lnSpc>
            </a:pPr>
            <a:r>
              <a:rPr lang="en-US" sz="2304" b="1">
                <a:solidFill>
                  <a:srgbClr val="000000"/>
                </a:solidFill>
                <a:latin typeface="Merriweather Bold"/>
                <a:ea typeface="Merriweather Bold"/>
                <a:cs typeface="Merriweather Bold"/>
                <a:sym typeface="Merriweather Bold"/>
              </a:rPr>
              <a:t>A U.S. tax return mandates both the reporting of all income types through wages and dividends and investments as well as special credit claims for mortgage interests along with education fees and charitable donations. Every tax return calculation determines if taxpayers owe more money to the government or if they should receive a refund. To prevent tax penalties it is necessary to submit accurate tax documents during the appropriate deadlines.</a:t>
            </a:r>
          </a:p>
        </p:txBody>
      </p:sp>
      <p:sp>
        <p:nvSpPr>
          <p:cNvPr id="11" name="TextBox 11"/>
          <p:cNvSpPr txBox="1"/>
          <p:nvPr/>
        </p:nvSpPr>
        <p:spPr>
          <a:xfrm>
            <a:off x="1697540" y="9595766"/>
            <a:ext cx="4093660" cy="500137"/>
          </a:xfrm>
          <a:prstGeom prst="rect">
            <a:avLst/>
          </a:prstGeom>
        </p:spPr>
        <p:txBody>
          <a:bodyPr wrap="square" lIns="0" tIns="0" rIns="0" bIns="0" rtlCol="0" anchor="t">
            <a:spAutoFit/>
          </a:bodyPr>
          <a:lstStyle/>
          <a:p>
            <a:pPr algn="ctr">
              <a:lnSpc>
                <a:spcPts val="3908"/>
              </a:lnSpc>
            </a:pPr>
            <a:r>
              <a:rPr lang="en-US" sz="2791" b="1" dirty="0">
                <a:solidFill>
                  <a:srgbClr val="000000"/>
                </a:solidFill>
                <a:latin typeface="Canva Sans Bold"/>
                <a:ea typeface="Canva Sans Bold"/>
                <a:cs typeface="Canva Sans Bold"/>
                <a:sym typeface="Canva Sans Bold"/>
              </a:rPr>
              <a:t>www.usglobaltax.co.uk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grpSp>
        <p:nvGrpSpPr>
          <p:cNvPr id="2" name="Group 2"/>
          <p:cNvGrpSpPr/>
          <p:nvPr/>
        </p:nvGrpSpPr>
        <p:grpSpPr>
          <a:xfrm>
            <a:off x="5085276" y="0"/>
            <a:ext cx="13202724" cy="10287000"/>
            <a:chOff x="0" y="0"/>
            <a:chExt cx="3477261" cy="2709333"/>
          </a:xfrm>
        </p:grpSpPr>
        <p:sp>
          <p:nvSpPr>
            <p:cNvPr id="3" name="Freeform 3"/>
            <p:cNvSpPr/>
            <p:nvPr/>
          </p:nvSpPr>
          <p:spPr>
            <a:xfrm>
              <a:off x="0" y="0"/>
              <a:ext cx="3477261" cy="2709333"/>
            </a:xfrm>
            <a:custGeom>
              <a:avLst/>
              <a:gdLst/>
              <a:ahLst/>
              <a:cxnLst/>
              <a:rect l="l" t="t" r="r" b="b"/>
              <a:pathLst>
                <a:path w="3477261" h="2709333">
                  <a:moveTo>
                    <a:pt x="0" y="0"/>
                  </a:moveTo>
                  <a:lnTo>
                    <a:pt x="3477261" y="0"/>
                  </a:lnTo>
                  <a:lnTo>
                    <a:pt x="3477261" y="2709333"/>
                  </a:lnTo>
                  <a:lnTo>
                    <a:pt x="0" y="2709333"/>
                  </a:lnTo>
                  <a:close/>
                </a:path>
              </a:pathLst>
            </a:custGeom>
            <a:solidFill>
              <a:srgbClr val="088ECD"/>
            </a:solidFill>
          </p:spPr>
        </p:sp>
        <p:sp>
          <p:nvSpPr>
            <p:cNvPr id="4" name="TextBox 4"/>
            <p:cNvSpPr txBox="1"/>
            <p:nvPr/>
          </p:nvSpPr>
          <p:spPr>
            <a:xfrm>
              <a:off x="0" y="-219075"/>
              <a:ext cx="3477261" cy="2928408"/>
            </a:xfrm>
            <a:prstGeom prst="rect">
              <a:avLst/>
            </a:prstGeom>
          </p:spPr>
          <p:txBody>
            <a:bodyPr lIns="50800" tIns="50800" rIns="50800" bIns="50800" rtlCol="0" anchor="ctr"/>
            <a:lstStyle/>
            <a:p>
              <a:pPr algn="ctr">
                <a:lnSpc>
                  <a:spcPts val="5000"/>
                </a:lnSpc>
              </a:pPr>
              <a:endParaRPr/>
            </a:p>
          </p:txBody>
        </p:sp>
      </p:grpSp>
      <p:grpSp>
        <p:nvGrpSpPr>
          <p:cNvPr id="5" name="Group 5"/>
          <p:cNvGrpSpPr/>
          <p:nvPr/>
        </p:nvGrpSpPr>
        <p:grpSpPr>
          <a:xfrm>
            <a:off x="24179" y="1028700"/>
            <a:ext cx="7595821" cy="8229600"/>
            <a:chOff x="0" y="0"/>
            <a:chExt cx="1351480" cy="1464244"/>
          </a:xfrm>
        </p:grpSpPr>
        <p:sp>
          <p:nvSpPr>
            <p:cNvPr id="6" name="Freeform 6"/>
            <p:cNvSpPr/>
            <p:nvPr/>
          </p:nvSpPr>
          <p:spPr>
            <a:xfrm>
              <a:off x="0" y="0"/>
              <a:ext cx="1351480" cy="1464244"/>
            </a:xfrm>
            <a:custGeom>
              <a:avLst/>
              <a:gdLst/>
              <a:ahLst/>
              <a:cxnLst/>
              <a:rect l="l" t="t" r="r" b="b"/>
              <a:pathLst>
                <a:path w="1351480" h="1464244">
                  <a:moveTo>
                    <a:pt x="50962" y="0"/>
                  </a:moveTo>
                  <a:lnTo>
                    <a:pt x="1300518" y="0"/>
                  </a:lnTo>
                  <a:cubicBezTo>
                    <a:pt x="1314034" y="0"/>
                    <a:pt x="1326996" y="5369"/>
                    <a:pt x="1336553" y="14926"/>
                  </a:cubicBezTo>
                  <a:cubicBezTo>
                    <a:pt x="1346111" y="24484"/>
                    <a:pt x="1351480" y="37446"/>
                    <a:pt x="1351480" y="50962"/>
                  </a:cubicBezTo>
                  <a:lnTo>
                    <a:pt x="1351480" y="1413283"/>
                  </a:lnTo>
                  <a:cubicBezTo>
                    <a:pt x="1351480" y="1441428"/>
                    <a:pt x="1328663" y="1464244"/>
                    <a:pt x="1300518" y="1464244"/>
                  </a:cubicBezTo>
                  <a:lnTo>
                    <a:pt x="50962" y="1464244"/>
                  </a:lnTo>
                  <a:cubicBezTo>
                    <a:pt x="37446" y="1464244"/>
                    <a:pt x="24484" y="1458875"/>
                    <a:pt x="14926" y="1449318"/>
                  </a:cubicBezTo>
                  <a:cubicBezTo>
                    <a:pt x="5369" y="1439761"/>
                    <a:pt x="0" y="1426799"/>
                    <a:pt x="0" y="1413283"/>
                  </a:cubicBezTo>
                  <a:lnTo>
                    <a:pt x="0" y="50962"/>
                  </a:lnTo>
                  <a:cubicBezTo>
                    <a:pt x="0" y="37446"/>
                    <a:pt x="5369" y="24484"/>
                    <a:pt x="14926" y="14926"/>
                  </a:cubicBezTo>
                  <a:cubicBezTo>
                    <a:pt x="24484" y="5369"/>
                    <a:pt x="37446" y="0"/>
                    <a:pt x="50962" y="0"/>
                  </a:cubicBezTo>
                  <a:close/>
                </a:path>
              </a:pathLst>
            </a:custGeom>
            <a:blipFill>
              <a:blip r:embed="rId2" cstate="print"/>
              <a:stretch>
                <a:fillRect l="-28509" r="-28509"/>
              </a:stretch>
            </a:blipFill>
          </p:spPr>
        </p:sp>
      </p:grpSp>
      <p:grpSp>
        <p:nvGrpSpPr>
          <p:cNvPr id="7" name="Group 7"/>
          <p:cNvGrpSpPr/>
          <p:nvPr/>
        </p:nvGrpSpPr>
        <p:grpSpPr>
          <a:xfrm>
            <a:off x="8096603" y="3834441"/>
            <a:ext cx="1012785" cy="1012785"/>
            <a:chOff x="0" y="0"/>
            <a:chExt cx="266742" cy="266742"/>
          </a:xfrm>
        </p:grpSpPr>
        <p:sp>
          <p:nvSpPr>
            <p:cNvPr id="8" name="Freeform 8"/>
            <p:cNvSpPr/>
            <p:nvPr/>
          </p:nvSpPr>
          <p:spPr>
            <a:xfrm>
              <a:off x="0" y="0"/>
              <a:ext cx="266742" cy="266742"/>
            </a:xfrm>
            <a:custGeom>
              <a:avLst/>
              <a:gdLst/>
              <a:ahLst/>
              <a:cxnLst/>
              <a:rect l="l" t="t" r="r" b="b"/>
              <a:pathLst>
                <a:path w="266742" h="266742">
                  <a:moveTo>
                    <a:pt x="133371" y="0"/>
                  </a:moveTo>
                  <a:lnTo>
                    <a:pt x="133371" y="0"/>
                  </a:lnTo>
                  <a:cubicBezTo>
                    <a:pt x="207030" y="0"/>
                    <a:pt x="266742" y="59712"/>
                    <a:pt x="266742" y="133371"/>
                  </a:cubicBezTo>
                  <a:lnTo>
                    <a:pt x="266742" y="133371"/>
                  </a:lnTo>
                  <a:cubicBezTo>
                    <a:pt x="266742" y="207030"/>
                    <a:pt x="207030" y="266742"/>
                    <a:pt x="133371" y="266742"/>
                  </a:cubicBezTo>
                  <a:lnTo>
                    <a:pt x="133371" y="266742"/>
                  </a:lnTo>
                  <a:cubicBezTo>
                    <a:pt x="59712" y="266742"/>
                    <a:pt x="0" y="207030"/>
                    <a:pt x="0" y="133371"/>
                  </a:cubicBezTo>
                  <a:lnTo>
                    <a:pt x="0" y="133371"/>
                  </a:lnTo>
                  <a:cubicBezTo>
                    <a:pt x="0" y="59712"/>
                    <a:pt x="59712" y="0"/>
                    <a:pt x="133371" y="0"/>
                  </a:cubicBezTo>
                  <a:close/>
                </a:path>
              </a:pathLst>
            </a:custGeom>
            <a:solidFill>
              <a:srgbClr val="000000"/>
            </a:solidFill>
          </p:spPr>
        </p:sp>
        <p:sp>
          <p:nvSpPr>
            <p:cNvPr id="9" name="TextBox 9"/>
            <p:cNvSpPr txBox="1"/>
            <p:nvPr/>
          </p:nvSpPr>
          <p:spPr>
            <a:xfrm>
              <a:off x="0" y="-219075"/>
              <a:ext cx="266742" cy="485817"/>
            </a:xfrm>
            <a:prstGeom prst="rect">
              <a:avLst/>
            </a:prstGeom>
          </p:spPr>
          <p:txBody>
            <a:bodyPr lIns="50800" tIns="50800" rIns="50800" bIns="50800" rtlCol="0" anchor="ctr"/>
            <a:lstStyle/>
            <a:p>
              <a:pPr algn="ctr">
                <a:lnSpc>
                  <a:spcPts val="5000"/>
                </a:lnSpc>
              </a:pPr>
              <a:endParaRPr/>
            </a:p>
          </p:txBody>
        </p:sp>
      </p:grpSp>
      <p:grpSp>
        <p:nvGrpSpPr>
          <p:cNvPr id="10" name="Group 10"/>
          <p:cNvGrpSpPr/>
          <p:nvPr/>
        </p:nvGrpSpPr>
        <p:grpSpPr>
          <a:xfrm>
            <a:off x="8096603" y="5363505"/>
            <a:ext cx="1012785" cy="1012785"/>
            <a:chOff x="0" y="0"/>
            <a:chExt cx="266742" cy="266742"/>
          </a:xfrm>
        </p:grpSpPr>
        <p:sp>
          <p:nvSpPr>
            <p:cNvPr id="11" name="Freeform 11"/>
            <p:cNvSpPr/>
            <p:nvPr/>
          </p:nvSpPr>
          <p:spPr>
            <a:xfrm>
              <a:off x="0" y="0"/>
              <a:ext cx="266742" cy="266742"/>
            </a:xfrm>
            <a:custGeom>
              <a:avLst/>
              <a:gdLst/>
              <a:ahLst/>
              <a:cxnLst/>
              <a:rect l="l" t="t" r="r" b="b"/>
              <a:pathLst>
                <a:path w="266742" h="266742">
                  <a:moveTo>
                    <a:pt x="133371" y="0"/>
                  </a:moveTo>
                  <a:lnTo>
                    <a:pt x="133371" y="0"/>
                  </a:lnTo>
                  <a:cubicBezTo>
                    <a:pt x="207030" y="0"/>
                    <a:pt x="266742" y="59712"/>
                    <a:pt x="266742" y="133371"/>
                  </a:cubicBezTo>
                  <a:lnTo>
                    <a:pt x="266742" y="133371"/>
                  </a:lnTo>
                  <a:cubicBezTo>
                    <a:pt x="266742" y="207030"/>
                    <a:pt x="207030" y="266742"/>
                    <a:pt x="133371" y="266742"/>
                  </a:cubicBezTo>
                  <a:lnTo>
                    <a:pt x="133371" y="266742"/>
                  </a:lnTo>
                  <a:cubicBezTo>
                    <a:pt x="59712" y="266742"/>
                    <a:pt x="0" y="207030"/>
                    <a:pt x="0" y="133371"/>
                  </a:cubicBezTo>
                  <a:lnTo>
                    <a:pt x="0" y="133371"/>
                  </a:lnTo>
                  <a:cubicBezTo>
                    <a:pt x="0" y="59712"/>
                    <a:pt x="59712" y="0"/>
                    <a:pt x="133371" y="0"/>
                  </a:cubicBezTo>
                  <a:close/>
                </a:path>
              </a:pathLst>
            </a:custGeom>
            <a:solidFill>
              <a:srgbClr val="000000"/>
            </a:solidFill>
          </p:spPr>
        </p:sp>
        <p:sp>
          <p:nvSpPr>
            <p:cNvPr id="12" name="TextBox 12"/>
            <p:cNvSpPr txBox="1"/>
            <p:nvPr/>
          </p:nvSpPr>
          <p:spPr>
            <a:xfrm>
              <a:off x="0" y="-219075"/>
              <a:ext cx="266742" cy="485817"/>
            </a:xfrm>
            <a:prstGeom prst="rect">
              <a:avLst/>
            </a:prstGeom>
          </p:spPr>
          <p:txBody>
            <a:bodyPr lIns="50800" tIns="50800" rIns="50800" bIns="50800" rtlCol="0" anchor="ctr"/>
            <a:lstStyle/>
            <a:p>
              <a:pPr algn="ctr">
                <a:lnSpc>
                  <a:spcPts val="5000"/>
                </a:lnSpc>
              </a:pPr>
              <a:endParaRPr/>
            </a:p>
          </p:txBody>
        </p:sp>
      </p:grpSp>
      <p:sp>
        <p:nvSpPr>
          <p:cNvPr id="13" name="Freeform 13"/>
          <p:cNvSpPr/>
          <p:nvPr/>
        </p:nvSpPr>
        <p:spPr>
          <a:xfrm>
            <a:off x="8281248" y="4021901"/>
            <a:ext cx="643495" cy="637865"/>
          </a:xfrm>
          <a:custGeom>
            <a:avLst/>
            <a:gdLst/>
            <a:ahLst/>
            <a:cxnLst/>
            <a:rect l="l" t="t" r="r" b="b"/>
            <a:pathLst>
              <a:path w="643495" h="637865">
                <a:moveTo>
                  <a:pt x="0" y="0"/>
                </a:moveTo>
                <a:lnTo>
                  <a:pt x="643495" y="0"/>
                </a:lnTo>
                <a:lnTo>
                  <a:pt x="643495" y="637865"/>
                </a:lnTo>
                <a:lnTo>
                  <a:pt x="0" y="637865"/>
                </a:lnTo>
                <a:lnTo>
                  <a:pt x="0" y="0"/>
                </a:lnTo>
                <a:close/>
              </a:path>
            </a:pathLst>
          </a:custGeom>
          <a:blipFill>
            <a:blip r:embed="rId3" cstate="print">
              <a:extLst>
                <a:ext uri="{96DAC541-7B7A-43D3-8B79-37D633B846F1}">
                  <asvg:svgBlip xmlns="" xmlns:asvg="http://schemas.microsoft.com/office/drawing/2016/SVG/main" r:embed="rId4"/>
                </a:ext>
              </a:extLst>
            </a:blip>
            <a:stretch>
              <a:fillRect/>
            </a:stretch>
          </a:blipFill>
        </p:spPr>
      </p:sp>
      <p:sp>
        <p:nvSpPr>
          <p:cNvPr id="14" name="Freeform 14"/>
          <p:cNvSpPr/>
          <p:nvPr/>
        </p:nvSpPr>
        <p:spPr>
          <a:xfrm>
            <a:off x="8293164" y="5652628"/>
            <a:ext cx="619662" cy="434538"/>
          </a:xfrm>
          <a:custGeom>
            <a:avLst/>
            <a:gdLst/>
            <a:ahLst/>
            <a:cxnLst/>
            <a:rect l="l" t="t" r="r" b="b"/>
            <a:pathLst>
              <a:path w="619662" h="434538">
                <a:moveTo>
                  <a:pt x="0" y="0"/>
                </a:moveTo>
                <a:lnTo>
                  <a:pt x="619663" y="0"/>
                </a:lnTo>
                <a:lnTo>
                  <a:pt x="619663" y="434538"/>
                </a:lnTo>
                <a:lnTo>
                  <a:pt x="0" y="434538"/>
                </a:lnTo>
                <a:lnTo>
                  <a:pt x="0" y="0"/>
                </a:lnTo>
                <a:close/>
              </a:path>
            </a:pathLst>
          </a:custGeom>
          <a:blipFill>
            <a:blip r:embed="rId5" cstate="print">
              <a:extLst>
                <a:ext uri="{96DAC541-7B7A-43D3-8B79-37D633B846F1}">
                  <asvg:svgBlip xmlns="" xmlns:asvg="http://schemas.microsoft.com/office/drawing/2016/SVG/main" r:embed="rId6"/>
                </a:ext>
              </a:extLst>
            </a:blip>
            <a:stretch>
              <a:fillRect/>
            </a:stretch>
          </a:blipFill>
        </p:spPr>
      </p:sp>
      <p:grpSp>
        <p:nvGrpSpPr>
          <p:cNvPr id="15" name="Group 15"/>
          <p:cNvGrpSpPr/>
          <p:nvPr/>
        </p:nvGrpSpPr>
        <p:grpSpPr>
          <a:xfrm>
            <a:off x="8096603" y="6892568"/>
            <a:ext cx="1012785" cy="1012785"/>
            <a:chOff x="0" y="0"/>
            <a:chExt cx="266742" cy="266742"/>
          </a:xfrm>
        </p:grpSpPr>
        <p:sp>
          <p:nvSpPr>
            <p:cNvPr id="16" name="Freeform 16"/>
            <p:cNvSpPr/>
            <p:nvPr/>
          </p:nvSpPr>
          <p:spPr>
            <a:xfrm>
              <a:off x="0" y="0"/>
              <a:ext cx="266742" cy="266742"/>
            </a:xfrm>
            <a:custGeom>
              <a:avLst/>
              <a:gdLst/>
              <a:ahLst/>
              <a:cxnLst/>
              <a:rect l="l" t="t" r="r" b="b"/>
              <a:pathLst>
                <a:path w="266742" h="266742">
                  <a:moveTo>
                    <a:pt x="133371" y="0"/>
                  </a:moveTo>
                  <a:lnTo>
                    <a:pt x="133371" y="0"/>
                  </a:lnTo>
                  <a:cubicBezTo>
                    <a:pt x="207030" y="0"/>
                    <a:pt x="266742" y="59712"/>
                    <a:pt x="266742" y="133371"/>
                  </a:cubicBezTo>
                  <a:lnTo>
                    <a:pt x="266742" y="133371"/>
                  </a:lnTo>
                  <a:cubicBezTo>
                    <a:pt x="266742" y="207030"/>
                    <a:pt x="207030" y="266742"/>
                    <a:pt x="133371" y="266742"/>
                  </a:cubicBezTo>
                  <a:lnTo>
                    <a:pt x="133371" y="266742"/>
                  </a:lnTo>
                  <a:cubicBezTo>
                    <a:pt x="59712" y="266742"/>
                    <a:pt x="0" y="207030"/>
                    <a:pt x="0" y="133371"/>
                  </a:cubicBezTo>
                  <a:lnTo>
                    <a:pt x="0" y="133371"/>
                  </a:lnTo>
                  <a:cubicBezTo>
                    <a:pt x="0" y="59712"/>
                    <a:pt x="59712" y="0"/>
                    <a:pt x="133371" y="0"/>
                  </a:cubicBezTo>
                  <a:close/>
                </a:path>
              </a:pathLst>
            </a:custGeom>
            <a:solidFill>
              <a:srgbClr val="000000"/>
            </a:solidFill>
          </p:spPr>
        </p:sp>
        <p:sp>
          <p:nvSpPr>
            <p:cNvPr id="17" name="TextBox 17"/>
            <p:cNvSpPr txBox="1"/>
            <p:nvPr/>
          </p:nvSpPr>
          <p:spPr>
            <a:xfrm>
              <a:off x="0" y="-219075"/>
              <a:ext cx="266742" cy="485817"/>
            </a:xfrm>
            <a:prstGeom prst="rect">
              <a:avLst/>
            </a:prstGeom>
          </p:spPr>
          <p:txBody>
            <a:bodyPr lIns="50800" tIns="50800" rIns="50800" bIns="50800" rtlCol="0" anchor="ctr"/>
            <a:lstStyle/>
            <a:p>
              <a:pPr algn="ctr">
                <a:lnSpc>
                  <a:spcPts val="5000"/>
                </a:lnSpc>
              </a:pPr>
              <a:endParaRPr/>
            </a:p>
          </p:txBody>
        </p:sp>
      </p:grpSp>
      <p:grpSp>
        <p:nvGrpSpPr>
          <p:cNvPr id="18" name="Group 18"/>
          <p:cNvGrpSpPr/>
          <p:nvPr/>
        </p:nvGrpSpPr>
        <p:grpSpPr>
          <a:xfrm>
            <a:off x="8096603" y="8421632"/>
            <a:ext cx="1012785" cy="1012785"/>
            <a:chOff x="0" y="0"/>
            <a:chExt cx="266742" cy="266742"/>
          </a:xfrm>
        </p:grpSpPr>
        <p:sp>
          <p:nvSpPr>
            <p:cNvPr id="19" name="Freeform 19"/>
            <p:cNvSpPr/>
            <p:nvPr/>
          </p:nvSpPr>
          <p:spPr>
            <a:xfrm>
              <a:off x="0" y="0"/>
              <a:ext cx="266742" cy="266742"/>
            </a:xfrm>
            <a:custGeom>
              <a:avLst/>
              <a:gdLst/>
              <a:ahLst/>
              <a:cxnLst/>
              <a:rect l="l" t="t" r="r" b="b"/>
              <a:pathLst>
                <a:path w="266742" h="266742">
                  <a:moveTo>
                    <a:pt x="133371" y="0"/>
                  </a:moveTo>
                  <a:lnTo>
                    <a:pt x="133371" y="0"/>
                  </a:lnTo>
                  <a:cubicBezTo>
                    <a:pt x="207030" y="0"/>
                    <a:pt x="266742" y="59712"/>
                    <a:pt x="266742" y="133371"/>
                  </a:cubicBezTo>
                  <a:lnTo>
                    <a:pt x="266742" y="133371"/>
                  </a:lnTo>
                  <a:cubicBezTo>
                    <a:pt x="266742" y="207030"/>
                    <a:pt x="207030" y="266742"/>
                    <a:pt x="133371" y="266742"/>
                  </a:cubicBezTo>
                  <a:lnTo>
                    <a:pt x="133371" y="266742"/>
                  </a:lnTo>
                  <a:cubicBezTo>
                    <a:pt x="59712" y="266742"/>
                    <a:pt x="0" y="207030"/>
                    <a:pt x="0" y="133371"/>
                  </a:cubicBezTo>
                  <a:lnTo>
                    <a:pt x="0" y="133371"/>
                  </a:lnTo>
                  <a:cubicBezTo>
                    <a:pt x="0" y="59712"/>
                    <a:pt x="59712" y="0"/>
                    <a:pt x="133371" y="0"/>
                  </a:cubicBezTo>
                  <a:close/>
                </a:path>
              </a:pathLst>
            </a:custGeom>
            <a:solidFill>
              <a:srgbClr val="000000"/>
            </a:solidFill>
          </p:spPr>
        </p:sp>
        <p:sp>
          <p:nvSpPr>
            <p:cNvPr id="20" name="TextBox 20"/>
            <p:cNvSpPr txBox="1"/>
            <p:nvPr/>
          </p:nvSpPr>
          <p:spPr>
            <a:xfrm>
              <a:off x="0" y="-219075"/>
              <a:ext cx="266742" cy="485817"/>
            </a:xfrm>
            <a:prstGeom prst="rect">
              <a:avLst/>
            </a:prstGeom>
          </p:spPr>
          <p:txBody>
            <a:bodyPr lIns="50800" tIns="50800" rIns="50800" bIns="50800" rtlCol="0" anchor="ctr"/>
            <a:lstStyle/>
            <a:p>
              <a:pPr algn="ctr">
                <a:lnSpc>
                  <a:spcPts val="5000"/>
                </a:lnSpc>
              </a:pPr>
              <a:endParaRPr/>
            </a:p>
          </p:txBody>
        </p:sp>
      </p:grpSp>
      <p:sp>
        <p:nvSpPr>
          <p:cNvPr id="21" name="Freeform 21"/>
          <p:cNvSpPr/>
          <p:nvPr/>
        </p:nvSpPr>
        <p:spPr>
          <a:xfrm>
            <a:off x="8275637" y="7089130"/>
            <a:ext cx="619662" cy="619662"/>
          </a:xfrm>
          <a:custGeom>
            <a:avLst/>
            <a:gdLst/>
            <a:ahLst/>
            <a:cxnLst/>
            <a:rect l="l" t="t" r="r" b="b"/>
            <a:pathLst>
              <a:path w="619662" h="619662">
                <a:moveTo>
                  <a:pt x="0" y="0"/>
                </a:moveTo>
                <a:lnTo>
                  <a:pt x="619662" y="0"/>
                </a:lnTo>
                <a:lnTo>
                  <a:pt x="619662" y="619662"/>
                </a:lnTo>
                <a:lnTo>
                  <a:pt x="0" y="619662"/>
                </a:lnTo>
                <a:lnTo>
                  <a:pt x="0" y="0"/>
                </a:lnTo>
                <a:close/>
              </a:path>
            </a:pathLst>
          </a:custGeom>
          <a:blipFill>
            <a:blip r:embed="rId7" cstate="print">
              <a:extLst>
                <a:ext uri="{96DAC541-7B7A-43D3-8B79-37D633B846F1}">
                  <asvg:svgBlip xmlns="" xmlns:asvg="http://schemas.microsoft.com/office/drawing/2016/SVG/main" r:embed="rId8"/>
                </a:ext>
              </a:extLst>
            </a:blip>
            <a:stretch>
              <a:fillRect/>
            </a:stretch>
          </a:blipFill>
        </p:spPr>
      </p:sp>
      <p:sp>
        <p:nvSpPr>
          <p:cNvPr id="22" name="Freeform 22"/>
          <p:cNvSpPr/>
          <p:nvPr/>
        </p:nvSpPr>
        <p:spPr>
          <a:xfrm>
            <a:off x="8343835" y="8551041"/>
            <a:ext cx="483267" cy="744920"/>
          </a:xfrm>
          <a:custGeom>
            <a:avLst/>
            <a:gdLst/>
            <a:ahLst/>
            <a:cxnLst/>
            <a:rect l="l" t="t" r="r" b="b"/>
            <a:pathLst>
              <a:path w="483267" h="744920">
                <a:moveTo>
                  <a:pt x="0" y="0"/>
                </a:moveTo>
                <a:lnTo>
                  <a:pt x="483267" y="0"/>
                </a:lnTo>
                <a:lnTo>
                  <a:pt x="483267" y="744920"/>
                </a:lnTo>
                <a:lnTo>
                  <a:pt x="0" y="744920"/>
                </a:lnTo>
                <a:lnTo>
                  <a:pt x="0" y="0"/>
                </a:lnTo>
                <a:close/>
              </a:path>
            </a:pathLst>
          </a:custGeom>
          <a:blipFill>
            <a:blip r:embed="rId9" cstate="print">
              <a:extLst>
                <a:ext uri="{96DAC541-7B7A-43D3-8B79-37D633B846F1}">
                  <asvg:svgBlip xmlns="" xmlns:asvg="http://schemas.microsoft.com/office/drawing/2016/SVG/main" r:embed="rId10"/>
                </a:ext>
              </a:extLst>
            </a:blip>
            <a:stretch>
              <a:fillRect/>
            </a:stretch>
          </a:blipFill>
        </p:spPr>
      </p:sp>
      <p:sp>
        <p:nvSpPr>
          <p:cNvPr id="24" name="Freeform 24"/>
          <p:cNvSpPr/>
          <p:nvPr/>
        </p:nvSpPr>
        <p:spPr>
          <a:xfrm>
            <a:off x="117579" y="121963"/>
            <a:ext cx="4665390" cy="675254"/>
          </a:xfrm>
          <a:custGeom>
            <a:avLst/>
            <a:gdLst/>
            <a:ahLst/>
            <a:cxnLst/>
            <a:rect l="l" t="t" r="r" b="b"/>
            <a:pathLst>
              <a:path w="4665390" h="675254">
                <a:moveTo>
                  <a:pt x="0" y="0"/>
                </a:moveTo>
                <a:lnTo>
                  <a:pt x="4665390" y="0"/>
                </a:lnTo>
                <a:lnTo>
                  <a:pt x="4665390" y="675253"/>
                </a:lnTo>
                <a:lnTo>
                  <a:pt x="0" y="675253"/>
                </a:lnTo>
                <a:lnTo>
                  <a:pt x="0" y="0"/>
                </a:lnTo>
                <a:close/>
              </a:path>
            </a:pathLst>
          </a:custGeom>
          <a:blipFill>
            <a:blip r:embed="rId11" cstate="print"/>
            <a:stretch>
              <a:fillRect/>
            </a:stretch>
          </a:blipFill>
        </p:spPr>
      </p:sp>
      <p:sp>
        <p:nvSpPr>
          <p:cNvPr id="25" name="TextBox 25"/>
          <p:cNvSpPr txBox="1"/>
          <p:nvPr/>
        </p:nvSpPr>
        <p:spPr>
          <a:xfrm>
            <a:off x="9541191" y="3782220"/>
            <a:ext cx="4868755" cy="542888"/>
          </a:xfrm>
          <a:prstGeom prst="rect">
            <a:avLst/>
          </a:prstGeom>
        </p:spPr>
        <p:txBody>
          <a:bodyPr lIns="0" tIns="0" rIns="0" bIns="0" rtlCol="0" anchor="t">
            <a:spAutoFit/>
          </a:bodyPr>
          <a:lstStyle/>
          <a:p>
            <a:pPr algn="l">
              <a:lnSpc>
                <a:spcPts val="4200"/>
              </a:lnSpc>
            </a:pPr>
            <a:r>
              <a:rPr lang="en-US" sz="3000" b="1">
                <a:solidFill>
                  <a:srgbClr val="FFFFFF"/>
                </a:solidFill>
                <a:latin typeface="Poppins Bold"/>
                <a:ea typeface="Poppins Bold"/>
                <a:cs typeface="Poppins Bold"/>
                <a:sym typeface="Poppins Bold"/>
              </a:rPr>
              <a:t>Phone</a:t>
            </a:r>
          </a:p>
        </p:txBody>
      </p:sp>
      <p:sp>
        <p:nvSpPr>
          <p:cNvPr id="26" name="TextBox 26"/>
          <p:cNvSpPr txBox="1"/>
          <p:nvPr/>
        </p:nvSpPr>
        <p:spPr>
          <a:xfrm>
            <a:off x="9546634" y="4362910"/>
            <a:ext cx="4853787" cy="450849"/>
          </a:xfrm>
          <a:prstGeom prst="rect">
            <a:avLst/>
          </a:prstGeom>
        </p:spPr>
        <p:txBody>
          <a:bodyPr lIns="0" tIns="0" rIns="0" bIns="0" rtlCol="0" anchor="t">
            <a:spAutoFit/>
          </a:bodyPr>
          <a:lstStyle/>
          <a:p>
            <a:pPr algn="l">
              <a:lnSpc>
                <a:spcPts val="3500"/>
              </a:lnSpc>
            </a:pPr>
            <a:r>
              <a:rPr lang="en-US" sz="2500">
                <a:solidFill>
                  <a:srgbClr val="FFFFFF"/>
                </a:solidFill>
                <a:latin typeface="Poppins"/>
                <a:ea typeface="Poppins"/>
                <a:cs typeface="Poppins"/>
                <a:sym typeface="Poppins"/>
              </a:rPr>
              <a:t>+442086700107</a:t>
            </a:r>
          </a:p>
        </p:txBody>
      </p:sp>
      <p:sp>
        <p:nvSpPr>
          <p:cNvPr id="27" name="TextBox 27"/>
          <p:cNvSpPr txBox="1"/>
          <p:nvPr/>
        </p:nvSpPr>
        <p:spPr>
          <a:xfrm>
            <a:off x="9541191" y="5311283"/>
            <a:ext cx="4868755" cy="542888"/>
          </a:xfrm>
          <a:prstGeom prst="rect">
            <a:avLst/>
          </a:prstGeom>
        </p:spPr>
        <p:txBody>
          <a:bodyPr lIns="0" tIns="0" rIns="0" bIns="0" rtlCol="0" anchor="t">
            <a:spAutoFit/>
          </a:bodyPr>
          <a:lstStyle/>
          <a:p>
            <a:pPr algn="l">
              <a:lnSpc>
                <a:spcPts val="4200"/>
              </a:lnSpc>
            </a:pPr>
            <a:r>
              <a:rPr lang="en-US" sz="3000" b="1">
                <a:solidFill>
                  <a:srgbClr val="FFFFFF"/>
                </a:solidFill>
                <a:latin typeface="Poppins Bold"/>
                <a:ea typeface="Poppins Bold"/>
                <a:cs typeface="Poppins Bold"/>
                <a:sym typeface="Poppins Bold"/>
              </a:rPr>
              <a:t>Email</a:t>
            </a:r>
          </a:p>
        </p:txBody>
      </p:sp>
      <p:sp>
        <p:nvSpPr>
          <p:cNvPr id="28" name="TextBox 28"/>
          <p:cNvSpPr txBox="1"/>
          <p:nvPr/>
        </p:nvSpPr>
        <p:spPr>
          <a:xfrm>
            <a:off x="9546634" y="5891973"/>
            <a:ext cx="4853787" cy="450849"/>
          </a:xfrm>
          <a:prstGeom prst="rect">
            <a:avLst/>
          </a:prstGeom>
        </p:spPr>
        <p:txBody>
          <a:bodyPr lIns="0" tIns="0" rIns="0" bIns="0" rtlCol="0" anchor="t">
            <a:spAutoFit/>
          </a:bodyPr>
          <a:lstStyle/>
          <a:p>
            <a:pPr algn="l">
              <a:lnSpc>
                <a:spcPts val="3500"/>
              </a:lnSpc>
            </a:pPr>
            <a:r>
              <a:rPr lang="en-US" sz="2500">
                <a:solidFill>
                  <a:srgbClr val="FFFFFF"/>
                </a:solidFill>
                <a:latin typeface="Poppins"/>
                <a:ea typeface="Poppins"/>
                <a:cs typeface="Poppins"/>
                <a:sym typeface="Poppins"/>
              </a:rPr>
              <a:t>info@usglobaltax.co.uk</a:t>
            </a:r>
          </a:p>
        </p:txBody>
      </p:sp>
      <p:sp>
        <p:nvSpPr>
          <p:cNvPr id="29" name="TextBox 29"/>
          <p:cNvSpPr txBox="1"/>
          <p:nvPr/>
        </p:nvSpPr>
        <p:spPr>
          <a:xfrm>
            <a:off x="9546634" y="7421037"/>
            <a:ext cx="4818939" cy="450849"/>
          </a:xfrm>
          <a:prstGeom prst="rect">
            <a:avLst/>
          </a:prstGeom>
        </p:spPr>
        <p:txBody>
          <a:bodyPr lIns="0" tIns="0" rIns="0" bIns="0" rtlCol="0" anchor="t">
            <a:spAutoFit/>
          </a:bodyPr>
          <a:lstStyle/>
          <a:p>
            <a:pPr algn="l">
              <a:lnSpc>
                <a:spcPts val="3500"/>
              </a:lnSpc>
            </a:pPr>
            <a:r>
              <a:rPr lang="en-US" sz="2500">
                <a:solidFill>
                  <a:srgbClr val="FFFFFF"/>
                </a:solidFill>
                <a:latin typeface="Poppins"/>
                <a:ea typeface="Poppins"/>
                <a:cs typeface="Poppins"/>
                <a:sym typeface="Poppins"/>
              </a:rPr>
              <a:t>www.usglobaltax.co.uk</a:t>
            </a:r>
          </a:p>
        </p:txBody>
      </p:sp>
      <p:sp>
        <p:nvSpPr>
          <p:cNvPr id="30" name="TextBox 30"/>
          <p:cNvSpPr txBox="1"/>
          <p:nvPr/>
        </p:nvSpPr>
        <p:spPr>
          <a:xfrm>
            <a:off x="9541191" y="6840347"/>
            <a:ext cx="4833907" cy="542888"/>
          </a:xfrm>
          <a:prstGeom prst="rect">
            <a:avLst/>
          </a:prstGeom>
        </p:spPr>
        <p:txBody>
          <a:bodyPr lIns="0" tIns="0" rIns="0" bIns="0" rtlCol="0" anchor="t">
            <a:spAutoFit/>
          </a:bodyPr>
          <a:lstStyle/>
          <a:p>
            <a:pPr algn="l">
              <a:lnSpc>
                <a:spcPts val="4200"/>
              </a:lnSpc>
            </a:pPr>
            <a:r>
              <a:rPr lang="en-US" sz="3000" b="1">
                <a:solidFill>
                  <a:srgbClr val="FFFFFF"/>
                </a:solidFill>
                <a:latin typeface="Poppins Bold"/>
                <a:ea typeface="Poppins Bold"/>
                <a:cs typeface="Poppins Bold"/>
                <a:sym typeface="Poppins Bold"/>
              </a:rPr>
              <a:t>Website</a:t>
            </a:r>
          </a:p>
        </p:txBody>
      </p:sp>
      <p:sp>
        <p:nvSpPr>
          <p:cNvPr id="31" name="TextBox 31"/>
          <p:cNvSpPr txBox="1"/>
          <p:nvPr/>
        </p:nvSpPr>
        <p:spPr>
          <a:xfrm>
            <a:off x="9546634" y="8950101"/>
            <a:ext cx="5660617" cy="450849"/>
          </a:xfrm>
          <a:prstGeom prst="rect">
            <a:avLst/>
          </a:prstGeom>
        </p:spPr>
        <p:txBody>
          <a:bodyPr lIns="0" tIns="0" rIns="0" bIns="0" rtlCol="0" anchor="t">
            <a:spAutoFit/>
          </a:bodyPr>
          <a:lstStyle/>
          <a:p>
            <a:pPr algn="l">
              <a:lnSpc>
                <a:spcPts val="3500"/>
              </a:lnSpc>
            </a:pPr>
            <a:r>
              <a:rPr lang="en-US" sz="2500">
                <a:solidFill>
                  <a:srgbClr val="FFFFFF"/>
                </a:solidFill>
                <a:latin typeface="Poppins"/>
                <a:ea typeface="Poppins"/>
                <a:cs typeface="Poppins"/>
                <a:sym typeface="Poppins"/>
              </a:rPr>
              <a:t>London, South East, United Kingdom</a:t>
            </a:r>
          </a:p>
        </p:txBody>
      </p:sp>
      <p:sp>
        <p:nvSpPr>
          <p:cNvPr id="32" name="TextBox 32"/>
          <p:cNvSpPr txBox="1"/>
          <p:nvPr/>
        </p:nvSpPr>
        <p:spPr>
          <a:xfrm>
            <a:off x="9541191" y="8369411"/>
            <a:ext cx="4824382" cy="542888"/>
          </a:xfrm>
          <a:prstGeom prst="rect">
            <a:avLst/>
          </a:prstGeom>
        </p:spPr>
        <p:txBody>
          <a:bodyPr lIns="0" tIns="0" rIns="0" bIns="0" rtlCol="0" anchor="t">
            <a:spAutoFit/>
          </a:bodyPr>
          <a:lstStyle/>
          <a:p>
            <a:pPr algn="l">
              <a:lnSpc>
                <a:spcPts val="4200"/>
              </a:lnSpc>
            </a:pPr>
            <a:r>
              <a:rPr lang="en-US" sz="3000" b="1">
                <a:solidFill>
                  <a:srgbClr val="FFFFFF"/>
                </a:solidFill>
                <a:latin typeface="Poppins Bold"/>
                <a:ea typeface="Poppins Bold"/>
                <a:cs typeface="Poppins Bold"/>
                <a:sym typeface="Poppins Bold"/>
              </a:rPr>
              <a:t>Location</a:t>
            </a:r>
          </a:p>
        </p:txBody>
      </p:sp>
      <p:sp>
        <p:nvSpPr>
          <p:cNvPr id="33" name="TextBox 33"/>
          <p:cNvSpPr txBox="1"/>
          <p:nvPr/>
        </p:nvSpPr>
        <p:spPr>
          <a:xfrm>
            <a:off x="8250930" y="2320526"/>
            <a:ext cx="6124168" cy="1022985"/>
          </a:xfrm>
          <a:prstGeom prst="rect">
            <a:avLst/>
          </a:prstGeom>
        </p:spPr>
        <p:txBody>
          <a:bodyPr lIns="0" tIns="0" rIns="0" bIns="0" rtlCol="0" anchor="t">
            <a:spAutoFit/>
          </a:bodyPr>
          <a:lstStyle/>
          <a:p>
            <a:pPr algn="l">
              <a:lnSpc>
                <a:spcPts val="7589"/>
              </a:lnSpc>
            </a:pPr>
            <a:r>
              <a:rPr lang="en-US" sz="6599" b="1">
                <a:solidFill>
                  <a:srgbClr val="FFFFFF"/>
                </a:solidFill>
                <a:latin typeface="Poppins Bold"/>
                <a:ea typeface="Poppins Bold"/>
                <a:cs typeface="Poppins Bold"/>
                <a:sym typeface="Poppins Bold"/>
              </a:rPr>
              <a:t>CONTACT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88ECD"/>
        </a:solidFill>
        <a:effectLst/>
      </p:bgPr>
    </p:bg>
    <p:spTree>
      <p:nvGrpSpPr>
        <p:cNvPr id="1" name=""/>
        <p:cNvGrpSpPr/>
        <p:nvPr/>
      </p:nvGrpSpPr>
      <p:grpSpPr>
        <a:xfrm>
          <a:off x="0" y="0"/>
          <a:ext cx="0" cy="0"/>
          <a:chOff x="0" y="0"/>
          <a:chExt cx="0" cy="0"/>
        </a:xfrm>
      </p:grpSpPr>
      <p:grpSp>
        <p:nvGrpSpPr>
          <p:cNvPr id="2" name="Group 2"/>
          <p:cNvGrpSpPr/>
          <p:nvPr/>
        </p:nvGrpSpPr>
        <p:grpSpPr>
          <a:xfrm>
            <a:off x="0" y="5843242"/>
            <a:ext cx="5048174" cy="2947897"/>
            <a:chOff x="0" y="0"/>
            <a:chExt cx="1186685" cy="692969"/>
          </a:xfrm>
        </p:grpSpPr>
        <p:sp>
          <p:nvSpPr>
            <p:cNvPr id="3" name="Freeform 3"/>
            <p:cNvSpPr/>
            <p:nvPr/>
          </p:nvSpPr>
          <p:spPr>
            <a:xfrm>
              <a:off x="0" y="0"/>
              <a:ext cx="1186685" cy="692969"/>
            </a:xfrm>
            <a:custGeom>
              <a:avLst/>
              <a:gdLst/>
              <a:ahLst/>
              <a:cxnLst/>
              <a:rect l="l" t="t" r="r" b="b"/>
              <a:pathLst>
                <a:path w="1186685" h="692969">
                  <a:moveTo>
                    <a:pt x="46008" y="0"/>
                  </a:moveTo>
                  <a:lnTo>
                    <a:pt x="1140677" y="0"/>
                  </a:lnTo>
                  <a:cubicBezTo>
                    <a:pt x="1152879" y="0"/>
                    <a:pt x="1164582" y="4847"/>
                    <a:pt x="1173210" y="13476"/>
                  </a:cubicBezTo>
                  <a:cubicBezTo>
                    <a:pt x="1181838" y="22104"/>
                    <a:pt x="1186685" y="33806"/>
                    <a:pt x="1186685" y="46008"/>
                  </a:cubicBezTo>
                  <a:lnTo>
                    <a:pt x="1186685" y="646960"/>
                  </a:lnTo>
                  <a:cubicBezTo>
                    <a:pt x="1186685" y="659162"/>
                    <a:pt x="1181838" y="670865"/>
                    <a:pt x="1173210" y="679493"/>
                  </a:cubicBezTo>
                  <a:cubicBezTo>
                    <a:pt x="1164582" y="688121"/>
                    <a:pt x="1152879" y="692969"/>
                    <a:pt x="1140677" y="692969"/>
                  </a:cubicBezTo>
                  <a:lnTo>
                    <a:pt x="46008" y="692969"/>
                  </a:lnTo>
                  <a:cubicBezTo>
                    <a:pt x="33806" y="692969"/>
                    <a:pt x="22104" y="688121"/>
                    <a:pt x="13476" y="679493"/>
                  </a:cubicBezTo>
                  <a:cubicBezTo>
                    <a:pt x="4847" y="670865"/>
                    <a:pt x="0" y="659162"/>
                    <a:pt x="0" y="646960"/>
                  </a:cubicBezTo>
                  <a:lnTo>
                    <a:pt x="0" y="46008"/>
                  </a:lnTo>
                  <a:cubicBezTo>
                    <a:pt x="0" y="33806"/>
                    <a:pt x="4847" y="22104"/>
                    <a:pt x="13476" y="13476"/>
                  </a:cubicBezTo>
                  <a:cubicBezTo>
                    <a:pt x="22104" y="4847"/>
                    <a:pt x="33806" y="0"/>
                    <a:pt x="46008" y="0"/>
                  </a:cubicBezTo>
                  <a:close/>
                </a:path>
              </a:pathLst>
            </a:custGeom>
            <a:blipFill>
              <a:blip r:embed="rId2" cstate="print"/>
              <a:stretch>
                <a:fillRect t="-35623" b="-35623"/>
              </a:stretch>
            </a:blipFill>
          </p:spPr>
        </p:sp>
      </p:grpSp>
      <p:grpSp>
        <p:nvGrpSpPr>
          <p:cNvPr id="4" name="Group 4"/>
          <p:cNvGrpSpPr/>
          <p:nvPr/>
        </p:nvGrpSpPr>
        <p:grpSpPr>
          <a:xfrm>
            <a:off x="5766905" y="5843242"/>
            <a:ext cx="5048174" cy="2947897"/>
            <a:chOff x="0" y="0"/>
            <a:chExt cx="1186685" cy="692969"/>
          </a:xfrm>
        </p:grpSpPr>
        <p:sp>
          <p:nvSpPr>
            <p:cNvPr id="5" name="Freeform 5"/>
            <p:cNvSpPr/>
            <p:nvPr/>
          </p:nvSpPr>
          <p:spPr>
            <a:xfrm>
              <a:off x="0" y="0"/>
              <a:ext cx="1186685" cy="692969"/>
            </a:xfrm>
            <a:custGeom>
              <a:avLst/>
              <a:gdLst/>
              <a:ahLst/>
              <a:cxnLst/>
              <a:rect l="l" t="t" r="r" b="b"/>
              <a:pathLst>
                <a:path w="1186685" h="692969">
                  <a:moveTo>
                    <a:pt x="46008" y="0"/>
                  </a:moveTo>
                  <a:lnTo>
                    <a:pt x="1140677" y="0"/>
                  </a:lnTo>
                  <a:cubicBezTo>
                    <a:pt x="1152879" y="0"/>
                    <a:pt x="1164582" y="4847"/>
                    <a:pt x="1173210" y="13476"/>
                  </a:cubicBezTo>
                  <a:cubicBezTo>
                    <a:pt x="1181838" y="22104"/>
                    <a:pt x="1186685" y="33806"/>
                    <a:pt x="1186685" y="46008"/>
                  </a:cubicBezTo>
                  <a:lnTo>
                    <a:pt x="1186685" y="646960"/>
                  </a:lnTo>
                  <a:cubicBezTo>
                    <a:pt x="1186685" y="659162"/>
                    <a:pt x="1181838" y="670865"/>
                    <a:pt x="1173210" y="679493"/>
                  </a:cubicBezTo>
                  <a:cubicBezTo>
                    <a:pt x="1164582" y="688121"/>
                    <a:pt x="1152879" y="692969"/>
                    <a:pt x="1140677" y="692969"/>
                  </a:cubicBezTo>
                  <a:lnTo>
                    <a:pt x="46008" y="692969"/>
                  </a:lnTo>
                  <a:cubicBezTo>
                    <a:pt x="33806" y="692969"/>
                    <a:pt x="22104" y="688121"/>
                    <a:pt x="13476" y="679493"/>
                  </a:cubicBezTo>
                  <a:cubicBezTo>
                    <a:pt x="4847" y="670865"/>
                    <a:pt x="0" y="659162"/>
                    <a:pt x="0" y="646960"/>
                  </a:cubicBezTo>
                  <a:lnTo>
                    <a:pt x="0" y="46008"/>
                  </a:lnTo>
                  <a:cubicBezTo>
                    <a:pt x="0" y="33806"/>
                    <a:pt x="4847" y="22104"/>
                    <a:pt x="13476" y="13476"/>
                  </a:cubicBezTo>
                  <a:cubicBezTo>
                    <a:pt x="22104" y="4847"/>
                    <a:pt x="33806" y="0"/>
                    <a:pt x="46008" y="0"/>
                  </a:cubicBezTo>
                  <a:close/>
                </a:path>
              </a:pathLst>
            </a:custGeom>
            <a:blipFill>
              <a:blip r:embed="rId3" cstate="print"/>
              <a:stretch>
                <a:fillRect t="-7153" b="-7153"/>
              </a:stretch>
            </a:blipFill>
          </p:spPr>
        </p:sp>
      </p:grpSp>
      <p:grpSp>
        <p:nvGrpSpPr>
          <p:cNvPr id="6" name="Group 6"/>
          <p:cNvGrpSpPr/>
          <p:nvPr/>
        </p:nvGrpSpPr>
        <p:grpSpPr>
          <a:xfrm>
            <a:off x="0" y="0"/>
            <a:ext cx="18288000" cy="5074745"/>
            <a:chOff x="0" y="0"/>
            <a:chExt cx="4816593" cy="1336558"/>
          </a:xfrm>
        </p:grpSpPr>
        <p:sp>
          <p:nvSpPr>
            <p:cNvPr id="7" name="Freeform 7"/>
            <p:cNvSpPr/>
            <p:nvPr/>
          </p:nvSpPr>
          <p:spPr>
            <a:xfrm>
              <a:off x="0" y="0"/>
              <a:ext cx="4816592" cy="1336558"/>
            </a:xfrm>
            <a:custGeom>
              <a:avLst/>
              <a:gdLst/>
              <a:ahLst/>
              <a:cxnLst/>
              <a:rect l="l" t="t" r="r" b="b"/>
              <a:pathLst>
                <a:path w="4816592" h="1336558">
                  <a:moveTo>
                    <a:pt x="0" y="0"/>
                  </a:moveTo>
                  <a:lnTo>
                    <a:pt x="4816592" y="0"/>
                  </a:lnTo>
                  <a:lnTo>
                    <a:pt x="4816592" y="1336558"/>
                  </a:lnTo>
                  <a:lnTo>
                    <a:pt x="0" y="1336558"/>
                  </a:lnTo>
                  <a:close/>
                </a:path>
              </a:pathLst>
            </a:custGeom>
            <a:solidFill>
              <a:srgbClr val="FFFFFF"/>
            </a:solidFill>
          </p:spPr>
        </p:sp>
        <p:sp>
          <p:nvSpPr>
            <p:cNvPr id="8" name="TextBox 8"/>
            <p:cNvSpPr txBox="1"/>
            <p:nvPr/>
          </p:nvSpPr>
          <p:spPr>
            <a:xfrm>
              <a:off x="0" y="-219075"/>
              <a:ext cx="4816593" cy="1555633"/>
            </a:xfrm>
            <a:prstGeom prst="rect">
              <a:avLst/>
            </a:prstGeom>
          </p:spPr>
          <p:txBody>
            <a:bodyPr lIns="50800" tIns="50800" rIns="50800" bIns="50800" rtlCol="0" anchor="ctr"/>
            <a:lstStyle/>
            <a:p>
              <a:pPr algn="ctr">
                <a:lnSpc>
                  <a:spcPts val="5000"/>
                </a:lnSpc>
              </a:pPr>
              <a:endParaRPr/>
            </a:p>
          </p:txBody>
        </p:sp>
      </p:grpSp>
      <p:sp>
        <p:nvSpPr>
          <p:cNvPr id="9" name="Freeform 9"/>
          <p:cNvSpPr/>
          <p:nvPr/>
        </p:nvSpPr>
        <p:spPr>
          <a:xfrm>
            <a:off x="17164050" y="-2976199"/>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4" cstate="print">
              <a:extLst>
                <a:ext uri="{96DAC541-7B7A-43D3-8B79-37D633B846F1}">
                  <asvg:svgBlip xmlns="" xmlns:asvg="http://schemas.microsoft.com/office/drawing/2016/SVG/main" r:embed="rId5"/>
                </a:ext>
              </a:extLst>
            </a:blip>
            <a:stretch>
              <a:fillRect/>
            </a:stretch>
          </a:blipFill>
        </p:spPr>
      </p:sp>
      <p:grpSp>
        <p:nvGrpSpPr>
          <p:cNvPr id="10" name="Group 10"/>
          <p:cNvGrpSpPr/>
          <p:nvPr/>
        </p:nvGrpSpPr>
        <p:grpSpPr>
          <a:xfrm>
            <a:off x="12115876" y="5843242"/>
            <a:ext cx="5048174" cy="2947897"/>
            <a:chOff x="0" y="0"/>
            <a:chExt cx="1186685" cy="692969"/>
          </a:xfrm>
        </p:grpSpPr>
        <p:sp>
          <p:nvSpPr>
            <p:cNvPr id="11" name="Freeform 11"/>
            <p:cNvSpPr/>
            <p:nvPr/>
          </p:nvSpPr>
          <p:spPr>
            <a:xfrm>
              <a:off x="0" y="0"/>
              <a:ext cx="1186685" cy="692969"/>
            </a:xfrm>
            <a:custGeom>
              <a:avLst/>
              <a:gdLst/>
              <a:ahLst/>
              <a:cxnLst/>
              <a:rect l="l" t="t" r="r" b="b"/>
              <a:pathLst>
                <a:path w="1186685" h="692969">
                  <a:moveTo>
                    <a:pt x="46008" y="0"/>
                  </a:moveTo>
                  <a:lnTo>
                    <a:pt x="1140677" y="0"/>
                  </a:lnTo>
                  <a:cubicBezTo>
                    <a:pt x="1152879" y="0"/>
                    <a:pt x="1164582" y="4847"/>
                    <a:pt x="1173210" y="13476"/>
                  </a:cubicBezTo>
                  <a:cubicBezTo>
                    <a:pt x="1181838" y="22104"/>
                    <a:pt x="1186685" y="33806"/>
                    <a:pt x="1186685" y="46008"/>
                  </a:cubicBezTo>
                  <a:lnTo>
                    <a:pt x="1186685" y="646960"/>
                  </a:lnTo>
                  <a:cubicBezTo>
                    <a:pt x="1186685" y="659162"/>
                    <a:pt x="1181838" y="670865"/>
                    <a:pt x="1173210" y="679493"/>
                  </a:cubicBezTo>
                  <a:cubicBezTo>
                    <a:pt x="1164582" y="688121"/>
                    <a:pt x="1152879" y="692969"/>
                    <a:pt x="1140677" y="692969"/>
                  </a:cubicBezTo>
                  <a:lnTo>
                    <a:pt x="46008" y="692969"/>
                  </a:lnTo>
                  <a:cubicBezTo>
                    <a:pt x="33806" y="692969"/>
                    <a:pt x="22104" y="688121"/>
                    <a:pt x="13476" y="679493"/>
                  </a:cubicBezTo>
                  <a:cubicBezTo>
                    <a:pt x="4847" y="670865"/>
                    <a:pt x="0" y="659162"/>
                    <a:pt x="0" y="646960"/>
                  </a:cubicBezTo>
                  <a:lnTo>
                    <a:pt x="0" y="46008"/>
                  </a:lnTo>
                  <a:cubicBezTo>
                    <a:pt x="0" y="33806"/>
                    <a:pt x="4847" y="22104"/>
                    <a:pt x="13476" y="13476"/>
                  </a:cubicBezTo>
                  <a:cubicBezTo>
                    <a:pt x="22104" y="4847"/>
                    <a:pt x="33806" y="0"/>
                    <a:pt x="46008" y="0"/>
                  </a:cubicBezTo>
                  <a:close/>
                </a:path>
              </a:pathLst>
            </a:custGeom>
            <a:blipFill>
              <a:blip r:embed="rId6" cstate="print"/>
              <a:stretch>
                <a:fillRect t="-7046" b="-7046"/>
              </a:stretch>
            </a:blipFill>
          </p:spPr>
        </p:sp>
      </p:grpSp>
      <p:sp>
        <p:nvSpPr>
          <p:cNvPr id="12" name="TextBox 12"/>
          <p:cNvSpPr txBox="1"/>
          <p:nvPr/>
        </p:nvSpPr>
        <p:spPr>
          <a:xfrm>
            <a:off x="3116380" y="2022685"/>
            <a:ext cx="12883625" cy="2538101"/>
          </a:xfrm>
          <a:prstGeom prst="rect">
            <a:avLst/>
          </a:prstGeom>
        </p:spPr>
        <p:txBody>
          <a:bodyPr lIns="0" tIns="0" rIns="0" bIns="0" rtlCol="0" anchor="t">
            <a:spAutoFit/>
          </a:bodyPr>
          <a:lstStyle/>
          <a:p>
            <a:pPr algn="l">
              <a:lnSpc>
                <a:spcPts val="18577"/>
              </a:lnSpc>
            </a:pPr>
            <a:r>
              <a:rPr lang="en-US" sz="16154" b="1">
                <a:solidFill>
                  <a:srgbClr val="000000"/>
                </a:solidFill>
                <a:latin typeface="Poppins Bold"/>
                <a:ea typeface="Poppins Bold"/>
                <a:cs typeface="Poppins Bold"/>
                <a:sym typeface="Poppins Bold"/>
              </a:rPr>
              <a:t>THANK YOU</a:t>
            </a:r>
          </a:p>
        </p:txBody>
      </p:sp>
      <p:sp>
        <p:nvSpPr>
          <p:cNvPr id="14" name="Freeform 14"/>
          <p:cNvSpPr/>
          <p:nvPr/>
        </p:nvSpPr>
        <p:spPr>
          <a:xfrm>
            <a:off x="66675" y="141175"/>
            <a:ext cx="4665390" cy="675254"/>
          </a:xfrm>
          <a:custGeom>
            <a:avLst/>
            <a:gdLst/>
            <a:ahLst/>
            <a:cxnLst/>
            <a:rect l="l" t="t" r="r" b="b"/>
            <a:pathLst>
              <a:path w="4665390" h="675254">
                <a:moveTo>
                  <a:pt x="0" y="0"/>
                </a:moveTo>
                <a:lnTo>
                  <a:pt x="4665390" y="0"/>
                </a:lnTo>
                <a:lnTo>
                  <a:pt x="4665390" y="675254"/>
                </a:lnTo>
                <a:lnTo>
                  <a:pt x="0" y="675254"/>
                </a:lnTo>
                <a:lnTo>
                  <a:pt x="0" y="0"/>
                </a:lnTo>
                <a:close/>
              </a:path>
            </a:pathLst>
          </a:custGeom>
          <a:blipFill>
            <a:blip r:embed="rId7" cstate="print"/>
            <a:stretch>
              <a:fillRect/>
            </a:stretch>
          </a:blipFill>
        </p:spPr>
      </p:sp>
      <p:sp>
        <p:nvSpPr>
          <p:cNvPr id="15" name="TextBox 15"/>
          <p:cNvSpPr txBox="1"/>
          <p:nvPr/>
        </p:nvSpPr>
        <p:spPr>
          <a:xfrm>
            <a:off x="418020" y="9729744"/>
            <a:ext cx="4534979" cy="500137"/>
          </a:xfrm>
          <a:prstGeom prst="rect">
            <a:avLst/>
          </a:prstGeom>
        </p:spPr>
        <p:txBody>
          <a:bodyPr wrap="square" lIns="0" tIns="0" rIns="0" bIns="0" rtlCol="0" anchor="t">
            <a:spAutoFit/>
          </a:bodyPr>
          <a:lstStyle/>
          <a:p>
            <a:pPr algn="ctr">
              <a:lnSpc>
                <a:spcPts val="3908"/>
              </a:lnSpc>
            </a:pPr>
            <a:r>
              <a:rPr lang="en-US" sz="2791" b="1" dirty="0">
                <a:solidFill>
                  <a:srgbClr val="FFFFFF"/>
                </a:solidFill>
                <a:latin typeface="Canva Sans Bold"/>
                <a:ea typeface="Canva Sans Bold"/>
                <a:cs typeface="Canva Sans Bold"/>
                <a:sym typeface="Canva Sans Bold"/>
              </a:rPr>
              <a:t>www.usglobaltax.co.uk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163</Words>
  <Application>Microsoft Office PowerPoint</Application>
  <PresentationFormat>Custom</PresentationFormat>
  <Paragraphs>20</Paragraphs>
  <Slides>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Arial</vt:lpstr>
      <vt:lpstr>Calibri</vt:lpstr>
      <vt:lpstr>Poppins Bold</vt:lpstr>
      <vt:lpstr>Canva Sans Bold</vt:lpstr>
      <vt:lpstr>Merriweather Bold</vt:lpstr>
      <vt:lpstr>Poppins</vt:lpstr>
      <vt:lpstr>Office Theme</vt:lpstr>
      <vt:lpstr>Slide 1</vt:lpstr>
      <vt:lpstr>Slide 2</vt:lpstr>
      <vt:lpstr>Slide 3</vt:lpstr>
      <vt:lpstr>Slide 4</vt:lpstr>
      <vt:lpstr>Slide 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 Tax Returns</dc:title>
  <cp:lastModifiedBy>Algopage</cp:lastModifiedBy>
  <cp:revision>3</cp:revision>
  <dcterms:created xsi:type="dcterms:W3CDTF">2006-08-16T00:00:00Z</dcterms:created>
  <dcterms:modified xsi:type="dcterms:W3CDTF">2025-01-25T06:51:11Z</dcterms:modified>
  <dc:identifier>DAGdLiteyeY</dc:identifier>
</cp:coreProperties>
</file>