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9" r:id="rId4"/>
    <p:sldId id="260" r:id="rId5"/>
    <p:sldId id="261" r:id="rId6"/>
    <p:sldId id="263"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8" d="100"/>
          <a:sy n="78" d="100"/>
        </p:scale>
        <p:origin x="83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A2B2-7E74-D701-385B-593E4E0197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C759276-D381-8857-3628-0342A412ED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0768198-E097-F938-6232-8D278498DE8E}"/>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5" name="Footer Placeholder 4">
            <a:extLst>
              <a:ext uri="{FF2B5EF4-FFF2-40B4-BE49-F238E27FC236}">
                <a16:creationId xmlns:a16="http://schemas.microsoft.com/office/drawing/2014/main" id="{A7385465-C384-B02A-F7E9-752FC3AB87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E7F303-4AF5-C6E2-E68B-3766287C5113}"/>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81770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02ED-504F-19C8-565D-81C0A8469B9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6414CC8-B9FA-E893-9851-1C6196F360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B34810A-BB61-CBD1-1231-9A97E48EFCFE}"/>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5" name="Footer Placeholder 4">
            <a:extLst>
              <a:ext uri="{FF2B5EF4-FFF2-40B4-BE49-F238E27FC236}">
                <a16:creationId xmlns:a16="http://schemas.microsoft.com/office/drawing/2014/main" id="{7236A876-F446-F74D-7F1E-2AD1A89338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779458-8153-3F84-6065-953F3794B8A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70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7D3F-C465-4717-6B70-63CA1C9DDF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3259207-BA2F-B8B7-A19C-B175CEDB6F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05202B-62FD-9485-E839-0E8D6518C939}"/>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5" name="Footer Placeholder 4">
            <a:extLst>
              <a:ext uri="{FF2B5EF4-FFF2-40B4-BE49-F238E27FC236}">
                <a16:creationId xmlns:a16="http://schemas.microsoft.com/office/drawing/2014/main" id="{29884B89-43B7-CE10-11EC-F1F8BECCA8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2402E9-B02B-04A2-1DD5-D4872DFA1892}"/>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701181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5201-515B-DBB0-3A77-7DC6AA3DE0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1724AA-4241-C794-38DE-B4171E100B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13361DC-1F5B-0F33-5AFB-1A489E1D75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3BAA1F5-4FA2-A2A4-0FD4-E54ABC33E807}"/>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6" name="Footer Placeholder 5">
            <a:extLst>
              <a:ext uri="{FF2B5EF4-FFF2-40B4-BE49-F238E27FC236}">
                <a16:creationId xmlns:a16="http://schemas.microsoft.com/office/drawing/2014/main" id="{76968E91-C6A4-BD9D-4199-A2E38661455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A3C3B3-66F8-604D-2C89-0D5DD99631D8}"/>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52404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45DE-17A5-0D77-7A0C-3CED740259A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89833C4-8191-12B9-E73A-CC931E1069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9DD93D-DD58-B3A4-8932-7CEE343B63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9E91A21-314E-CD36-0341-AD6533F6D3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8C9595-A88F-5809-EDB2-8B2560230B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44ED7B9-B305-435B-D584-77943285F024}"/>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8" name="Footer Placeholder 7">
            <a:extLst>
              <a:ext uri="{FF2B5EF4-FFF2-40B4-BE49-F238E27FC236}">
                <a16:creationId xmlns:a16="http://schemas.microsoft.com/office/drawing/2014/main" id="{11A435C0-CF55-DCB2-6887-4A0BD0666FA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9548FB1-63A4-F6EA-AB68-68149C058076}"/>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688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9AC50-0FDA-32CC-4963-9AA87C220A0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616DCE-68CB-FB3C-B1F4-F3D405F18EFC}"/>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4" name="Footer Placeholder 3">
            <a:extLst>
              <a:ext uri="{FF2B5EF4-FFF2-40B4-BE49-F238E27FC236}">
                <a16:creationId xmlns:a16="http://schemas.microsoft.com/office/drawing/2014/main" id="{6C1D1EA1-7FB7-88D6-D9F1-F9B02EA8AD4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A8CAA0B-F0BC-E1C6-5062-D1542FC5ED5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64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A023E2-E44B-92B3-986D-67CE00FDA715}"/>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3" name="Footer Placeholder 2">
            <a:extLst>
              <a:ext uri="{FF2B5EF4-FFF2-40B4-BE49-F238E27FC236}">
                <a16:creationId xmlns:a16="http://schemas.microsoft.com/office/drawing/2014/main" id="{4EB6835F-7B37-5B7F-2E58-B7B958EFBF1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AE94FD6-B61A-DFC9-FFDE-B690AE8D7601}"/>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847627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BE3BE-E68A-EA00-E0A6-914239B5A5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EBCB55C-BB29-3481-8E25-8F1BD2051A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3DE3E9D-65FA-98E4-6B1A-C19A633EC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AEB29D-D1DC-6BB7-7FFA-B56723415128}"/>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6" name="Footer Placeholder 5">
            <a:extLst>
              <a:ext uri="{FF2B5EF4-FFF2-40B4-BE49-F238E27FC236}">
                <a16:creationId xmlns:a16="http://schemas.microsoft.com/office/drawing/2014/main" id="{E80126E2-EBC4-9B9F-6C70-80816F4503C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1AA3AF7-C1AA-93BD-EC29-0644F7C0313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585997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9CBA6-2B0D-205F-C250-ED2A0FCBF6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80DE387-1345-6937-06A4-B11AE6CD31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708ABF5-4164-927F-6EA0-0A1AD79A4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068E59-844C-C30C-C03F-D1A515EFD3C2}"/>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6" name="Footer Placeholder 5">
            <a:extLst>
              <a:ext uri="{FF2B5EF4-FFF2-40B4-BE49-F238E27FC236}">
                <a16:creationId xmlns:a16="http://schemas.microsoft.com/office/drawing/2014/main" id="{4A489F11-41AB-F39C-3B0D-72C08F4DCA8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C4B73CF-6DC4-A387-EE07-2D0BE4A9632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851599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A4E41-F34A-1048-623F-6116EC82B59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82D932F-BF5A-34EA-4E3E-2C9B24D2F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5349A6-04CC-BBDA-E223-4ED9333924FE}"/>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5" name="Footer Placeholder 4">
            <a:extLst>
              <a:ext uri="{FF2B5EF4-FFF2-40B4-BE49-F238E27FC236}">
                <a16:creationId xmlns:a16="http://schemas.microsoft.com/office/drawing/2014/main" id="{94AF9C28-0DCC-5013-2D79-EA88D0140C7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63385E-64BF-4755-4FAC-22BA3BDD0A40}"/>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6783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5247C1-08B1-EE88-B6DD-6E886F47BF4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6A32F72-1A2D-75BC-F6BF-48CB03FDF4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5A23165-08D6-7299-134A-E2A3D2A21455}"/>
              </a:ext>
            </a:extLst>
          </p:cNvPr>
          <p:cNvSpPr>
            <a:spLocks noGrp="1"/>
          </p:cNvSpPr>
          <p:nvPr>
            <p:ph type="dt" sz="half" idx="10"/>
          </p:nvPr>
        </p:nvSpPr>
        <p:spPr/>
        <p:txBody>
          <a:bodyPr/>
          <a:lstStyle/>
          <a:p>
            <a:fld id="{98402535-41F4-4B30-96D1-E962A7343D0C}" type="datetimeFigureOut">
              <a:rPr lang="en-IN" smtClean="0"/>
              <a:t>17-03-2025</a:t>
            </a:fld>
            <a:endParaRPr lang="en-IN"/>
          </a:p>
        </p:txBody>
      </p:sp>
      <p:sp>
        <p:nvSpPr>
          <p:cNvPr id="5" name="Footer Placeholder 4">
            <a:extLst>
              <a:ext uri="{FF2B5EF4-FFF2-40B4-BE49-F238E27FC236}">
                <a16:creationId xmlns:a16="http://schemas.microsoft.com/office/drawing/2014/main" id="{C6537196-E40C-20D7-FB09-9AFA89193AC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8C7ACEE-E722-4984-F084-6F0F3B90BBC9}"/>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45501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93F57-DFDA-B2C8-BF7D-C14E21419A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C9502E-067B-002D-5CB0-5D23216386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60D4B39-0EEB-77F7-1B41-620186E83D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402535-41F4-4B30-96D1-E962A7343D0C}" type="datetimeFigureOut">
              <a:rPr lang="en-IN" smtClean="0"/>
              <a:t>17-03-2025</a:t>
            </a:fld>
            <a:endParaRPr lang="en-IN"/>
          </a:p>
        </p:txBody>
      </p:sp>
      <p:sp>
        <p:nvSpPr>
          <p:cNvPr id="5" name="Footer Placeholder 4">
            <a:extLst>
              <a:ext uri="{FF2B5EF4-FFF2-40B4-BE49-F238E27FC236}">
                <a16:creationId xmlns:a16="http://schemas.microsoft.com/office/drawing/2014/main" id="{DFD72E4D-FD09-4D5D-C2E8-AACC93ECB2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E2D1C3C-E8B6-41C3-8F7D-407AC1E2A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3D7278-F8C9-40C7-BE40-90066ACF69B4}" type="slidenum">
              <a:rPr lang="en-IN" smtClean="0"/>
              <a:t>‹#›</a:t>
            </a:fld>
            <a:endParaRPr lang="en-IN"/>
          </a:p>
        </p:txBody>
      </p:sp>
    </p:spTree>
    <p:extLst>
      <p:ext uri="{BB962C8B-B14F-4D97-AF65-F5344CB8AC3E}">
        <p14:creationId xmlns:p14="http://schemas.microsoft.com/office/powerpoint/2010/main" val="438505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rowthwayadvertising.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growthwayadvertising.com/solutions/social-media-marketing-services/"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growthwayadvertising.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growthwayadvertising.com/solutions/social-media-marketing-servic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growthwayadvertising.com/" TargetMode="Externa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3" Type="http://schemas.openxmlformats.org/officeDocument/2006/relationships/hyperlink" Target="tel:7709280369" TargetMode="External"/><Relationship Id="rId2" Type="http://schemas.openxmlformats.org/officeDocument/2006/relationships/hyperlink" Target="https://growthwayadvertising.com/" TargetMode="External"/><Relationship Id="rId1" Type="http://schemas.openxmlformats.org/officeDocument/2006/relationships/slideLayout" Target="../slideLayouts/slideLayout2.xml"/><Relationship Id="rId4" Type="http://schemas.openxmlformats.org/officeDocument/2006/relationships/hyperlink" Target="mailto:Bhavesh@growthwayadvertis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B3AC21-9CB0-FFE7-CFF3-65C93F197ABA}"/>
              </a:ext>
            </a:extLst>
          </p:cNvPr>
          <p:cNvSpPr>
            <a:spLocks noGrp="1"/>
          </p:cNvSpPr>
          <p:nvPr>
            <p:ph type="subTitle" idx="1"/>
          </p:nvPr>
        </p:nvSpPr>
        <p:spPr>
          <a:xfrm>
            <a:off x="1553497" y="5506065"/>
            <a:ext cx="9085006" cy="560439"/>
          </a:xfrm>
        </p:spPr>
        <p:txBody>
          <a:bodyPr>
            <a:normAutofit/>
          </a:bodyPr>
          <a:lstStyle/>
          <a:p>
            <a:r>
              <a:rPr lang="en-IN" sz="2800" dirty="0">
                <a:hlinkClick r:id="rId2">
                  <a:extLst>
                    <a:ext uri="{A12FA001-AC4F-418D-AE19-62706E023703}">
                      <ahyp:hlinkClr xmlns:ahyp="http://schemas.microsoft.com/office/drawing/2018/hyperlinkcolor" val="tx"/>
                    </a:ext>
                  </a:extLst>
                </a:hlinkClick>
              </a:rPr>
              <a:t>https://growthwayadvertising.com/</a:t>
            </a:r>
            <a:endParaRPr lang="en-IN" sz="2800" dirty="0"/>
          </a:p>
        </p:txBody>
      </p:sp>
      <p:sp>
        <p:nvSpPr>
          <p:cNvPr id="5" name="TextBox 4">
            <a:extLst>
              <a:ext uri="{FF2B5EF4-FFF2-40B4-BE49-F238E27FC236}">
                <a16:creationId xmlns:a16="http://schemas.microsoft.com/office/drawing/2014/main" id="{399C4508-AF2E-20B9-3EDF-59F1F4315F7C}"/>
              </a:ext>
            </a:extLst>
          </p:cNvPr>
          <p:cNvSpPr txBox="1"/>
          <p:nvPr/>
        </p:nvSpPr>
        <p:spPr>
          <a:xfrm>
            <a:off x="2816941" y="683341"/>
            <a:ext cx="7595419" cy="954107"/>
          </a:xfrm>
          <a:prstGeom prst="rect">
            <a:avLst/>
          </a:prstGeom>
          <a:noFill/>
        </p:spPr>
        <p:txBody>
          <a:bodyPr wrap="square">
            <a:spAutoFit/>
          </a:bodyPr>
          <a:lstStyle/>
          <a:p>
            <a:pPr rtl="0">
              <a:spcBef>
                <a:spcPts val="1200"/>
              </a:spcBef>
              <a:spcAft>
                <a:spcPts val="1200"/>
              </a:spcAft>
              <a:buNone/>
            </a:pPr>
            <a:r>
              <a:rPr lang="en-US" sz="2800" b="1" i="0" u="none" strike="noStrike" dirty="0">
                <a:solidFill>
                  <a:srgbClr val="000000"/>
                </a:solidFill>
                <a:effectLst/>
                <a:latin typeface="Arial" panose="020B0604020202020204" pitchFamily="34" charset="0"/>
              </a:rPr>
              <a:t>How Social Media Marketing Services Can Skyrocket Your Business Growth</a:t>
            </a:r>
            <a:endParaRPr lang="en-US" sz="2800" b="0" dirty="0">
              <a:effectLst/>
            </a:endParaRPr>
          </a:p>
        </p:txBody>
      </p:sp>
      <p:pic>
        <p:nvPicPr>
          <p:cNvPr id="6" name="Picture 5">
            <a:extLst>
              <a:ext uri="{FF2B5EF4-FFF2-40B4-BE49-F238E27FC236}">
                <a16:creationId xmlns:a16="http://schemas.microsoft.com/office/drawing/2014/main" id="{14B74B90-DCE0-26C8-6E19-C8742482D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8175" y="2504096"/>
            <a:ext cx="4855650" cy="1958341"/>
          </a:xfrm>
          <a:prstGeom prst="rect">
            <a:avLst/>
          </a:prstGeom>
        </p:spPr>
      </p:pic>
    </p:spTree>
    <p:extLst>
      <p:ext uri="{BB962C8B-B14F-4D97-AF65-F5344CB8AC3E}">
        <p14:creationId xmlns:p14="http://schemas.microsoft.com/office/powerpoint/2010/main" val="3255423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C9C0D09-F640-F101-7033-A204C278C80B}"/>
              </a:ext>
            </a:extLst>
          </p:cNvPr>
          <p:cNvSpPr>
            <a:spLocks noGrp="1"/>
          </p:cNvSpPr>
          <p:nvPr>
            <p:ph type="subTitle" idx="1"/>
          </p:nvPr>
        </p:nvSpPr>
        <p:spPr>
          <a:xfrm>
            <a:off x="471948" y="432619"/>
            <a:ext cx="10972800" cy="5938684"/>
          </a:xfrm>
        </p:spPr>
        <p:txBody>
          <a:bodyPr>
            <a:noAutofit/>
          </a:bodyPr>
          <a:lstStyle/>
          <a:p>
            <a:pPr algn="l" rtl="0">
              <a:buNone/>
            </a:pPr>
            <a:r>
              <a:rPr lang="en-US" sz="1800" b="0" i="0" u="none" strike="noStrike" dirty="0">
                <a:solidFill>
                  <a:srgbClr val="000000"/>
                </a:solidFill>
                <a:effectLst/>
                <a:latin typeface="Arial" panose="020B0604020202020204" pitchFamily="34" charset="0"/>
              </a:rPr>
              <a:t>The digital transformation requires businesses to build robust web-based platforms which maintain their standing in the market. Social media marketing services represent an effective approach to reach this objective. Billions of users currently active on Facebook together with Instagram and LinkedIn and Twitter provide businesses with a vast market to extend brand recognition and develop customer contacts for enhanced sales opportunities.</a:t>
            </a:r>
            <a:endParaRPr lang="en-US" sz="1600" b="0" dirty="0">
              <a:effectLst/>
            </a:endParaRPr>
          </a:p>
          <a:p>
            <a:pPr algn="l" rtl="0">
              <a:spcBef>
                <a:spcPts val="1600"/>
              </a:spcBef>
              <a:spcAft>
                <a:spcPts val="400"/>
              </a:spcAft>
              <a:buNone/>
            </a:pPr>
            <a:br>
              <a:rPr lang="en-US" sz="1600" b="0" dirty="0">
                <a:effectLst/>
              </a:rPr>
            </a:br>
            <a:r>
              <a:rPr lang="en-US" sz="1800" b="1" i="0" u="none" strike="noStrike" dirty="0">
                <a:solidFill>
                  <a:srgbClr val="000000"/>
                </a:solidFill>
                <a:effectLst/>
                <a:latin typeface="Arial" panose="020B0604020202020204" pitchFamily="34" charset="0"/>
              </a:rPr>
              <a:t>Why Social Media Marketing is Essential for Business Growth</a:t>
            </a:r>
            <a:endParaRPr lang="en-US" sz="1600" b="1" dirty="0">
              <a:effectLst/>
            </a:endParaRPr>
          </a:p>
          <a:p>
            <a:pPr algn="l" rtl="0">
              <a:buNone/>
            </a:pPr>
            <a:r>
              <a:rPr lang="en-US" sz="1800" b="0" i="0" u="none" strike="noStrike" dirty="0">
                <a:solidFill>
                  <a:srgbClr val="000000"/>
                </a:solidFill>
                <a:effectLst/>
                <a:latin typeface="Arial" panose="020B0604020202020204" pitchFamily="34" charset="0"/>
              </a:rPr>
              <a:t>Any business strategy currently requires </a:t>
            </a:r>
            <a:r>
              <a:rPr lang="en-US" sz="1800" b="1" i="0" u="sng" strike="noStrike" dirty="0">
                <a:solidFill>
                  <a:srgbClr val="1155CC"/>
                </a:solidFill>
                <a:effectLst/>
                <a:latin typeface="Arial" panose="020B0604020202020204" pitchFamily="34" charset="0"/>
                <a:hlinkClick r:id="rId2"/>
              </a:rPr>
              <a:t>social media digital marketing</a:t>
            </a:r>
            <a:r>
              <a:rPr lang="en-US" sz="1800" b="0" i="0" u="none" strike="noStrike" dirty="0">
                <a:solidFill>
                  <a:srgbClr val="000000"/>
                </a:solidFill>
                <a:effectLst/>
                <a:latin typeface="Arial" panose="020B0604020202020204" pitchFamily="34" charset="0"/>
              </a:rPr>
              <a:t> because of digital marketing development. Businesses using social media get direct contact with their audience that enables them to develop relationships and foster loyal customer communities. Social media management strategies properly developed by businesses lead to the following benefits:</a:t>
            </a:r>
          </a:p>
          <a:p>
            <a:pPr algn="l" rtl="0">
              <a:buNone/>
            </a:pPr>
            <a:endParaRPr lang="en-US" sz="1600" b="0" dirty="0">
              <a:effectLst/>
            </a:endParaRPr>
          </a:p>
          <a:p>
            <a:pPr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Increase brand awareness</a:t>
            </a:r>
          </a:p>
          <a:p>
            <a:pPr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Drive website traffic</a:t>
            </a:r>
          </a:p>
          <a:p>
            <a:pPr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Generate quality leads</a:t>
            </a:r>
          </a:p>
          <a:p>
            <a:pPr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Improve customer engagement</a:t>
            </a:r>
          </a:p>
          <a:p>
            <a:pPr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Enhance brand credibility</a:t>
            </a:r>
          </a:p>
        </p:txBody>
      </p:sp>
    </p:spTree>
    <p:extLst>
      <p:ext uri="{BB962C8B-B14F-4D97-AF65-F5344CB8AC3E}">
        <p14:creationId xmlns:p14="http://schemas.microsoft.com/office/powerpoint/2010/main" val="1984674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AC8FFE-0DED-DE69-FB49-BCAE94EC2272}"/>
              </a:ext>
            </a:extLst>
          </p:cNvPr>
          <p:cNvSpPr>
            <a:spLocks noGrp="1"/>
          </p:cNvSpPr>
          <p:nvPr>
            <p:ph idx="1"/>
          </p:nvPr>
        </p:nvSpPr>
        <p:spPr>
          <a:xfrm>
            <a:off x="294968" y="403124"/>
            <a:ext cx="11009671" cy="6282811"/>
          </a:xfrm>
        </p:spPr>
        <p:txBody>
          <a:bodyPr>
            <a:normAutofit/>
          </a:bodyPr>
          <a:lstStyle/>
          <a:p>
            <a:pPr marL="0" indent="0">
              <a:spcBef>
                <a:spcPts val="1600"/>
              </a:spcBef>
              <a:spcAft>
                <a:spcPts val="400"/>
              </a:spcAft>
              <a:buNone/>
            </a:pPr>
            <a:r>
              <a:rPr lang="en-US" sz="1800" b="1" i="0" u="none" strike="noStrike" dirty="0">
                <a:solidFill>
                  <a:srgbClr val="000000"/>
                </a:solidFill>
                <a:effectLst/>
                <a:latin typeface="Arial" panose="020B0604020202020204" pitchFamily="34" charset="0"/>
              </a:rPr>
              <a:t>The Role of a Social Media Marketing Agency</a:t>
            </a:r>
            <a:endParaRPr lang="en-US" sz="1400" b="1" dirty="0">
              <a:effectLst/>
            </a:endParaRPr>
          </a:p>
          <a:p>
            <a:pPr marL="0" indent="0">
              <a:buNone/>
            </a:pPr>
            <a:r>
              <a:rPr lang="en-US" sz="1800" b="0" i="0" u="none" strike="noStrike" dirty="0">
                <a:solidFill>
                  <a:srgbClr val="000000"/>
                </a:solidFill>
                <a:effectLst/>
                <a:latin typeface="Arial" panose="020B0604020202020204" pitchFamily="34" charset="0"/>
              </a:rPr>
              <a:t>Social media management proves challenging for numerous organizations to handle without enough expertise. A </a:t>
            </a:r>
            <a:r>
              <a:rPr lang="en-US" sz="1800" b="1" i="0" u="sng" strike="noStrike" dirty="0">
                <a:solidFill>
                  <a:srgbClr val="1155CC"/>
                </a:solidFill>
                <a:effectLst/>
                <a:latin typeface="Arial" panose="020B0604020202020204" pitchFamily="34" charset="0"/>
                <a:hlinkClick r:id="rId2"/>
              </a:rPr>
              <a:t>social media marketing agency</a:t>
            </a:r>
            <a:r>
              <a:rPr lang="en-US" sz="1800" b="0" i="0" u="none" strike="noStrike" dirty="0">
                <a:solidFill>
                  <a:srgbClr val="000000"/>
                </a:solidFill>
                <a:effectLst/>
                <a:latin typeface="Arial" panose="020B0604020202020204" pitchFamily="34" charset="0"/>
              </a:rPr>
              <a:t> stands ready to provide help at this moment. Facing businesses these organizations create content and handle management duties alongside pay advertising services and audience relationship activities. Social media agencies that deliver reliable service know precisely which platforms lead to the highest reach and return on investment.</a:t>
            </a:r>
            <a:endParaRPr lang="en-US" sz="1400" b="0" dirty="0">
              <a:effectLst/>
            </a:endParaRPr>
          </a:p>
          <a:p>
            <a:pPr marL="0" indent="0">
              <a:spcBef>
                <a:spcPts val="1600"/>
              </a:spcBef>
              <a:spcAft>
                <a:spcPts val="400"/>
              </a:spcAft>
              <a:buNone/>
            </a:pPr>
            <a:br>
              <a:rPr lang="en-US" sz="1400" b="0" dirty="0">
                <a:effectLst/>
              </a:rPr>
            </a:br>
            <a:r>
              <a:rPr lang="en-US" sz="1800" b="1" i="0" u="none" strike="noStrike" dirty="0">
                <a:solidFill>
                  <a:srgbClr val="000000"/>
                </a:solidFill>
                <a:effectLst/>
                <a:latin typeface="Arial" panose="020B0604020202020204" pitchFamily="34" charset="0"/>
              </a:rPr>
              <a:t>Benefits of Social Media Marketing Services</a:t>
            </a:r>
            <a:endParaRPr lang="en-US" sz="1400" b="1" dirty="0">
              <a:effectLst/>
            </a:endParaRPr>
          </a:p>
          <a:p>
            <a:pPr marL="0" indent="0">
              <a:buNone/>
            </a:pPr>
            <a:r>
              <a:rPr lang="en-US" sz="1800" b="0" i="0" u="none" strike="noStrike" dirty="0">
                <a:solidFill>
                  <a:srgbClr val="000000"/>
                </a:solidFill>
                <a:effectLst/>
                <a:latin typeface="Arial" panose="020B0604020202020204" pitchFamily="34" charset="0"/>
              </a:rPr>
              <a:t>The following benefits demonstrate that business growth stems from utilizing social media marketing services:</a:t>
            </a:r>
          </a:p>
          <a:p>
            <a:pPr marL="0" indent="0">
              <a:buNone/>
            </a:pPr>
            <a:endParaRPr lang="en-US" sz="1400" b="0" dirty="0">
              <a:effectLst/>
            </a:endParaRPr>
          </a:p>
          <a:p>
            <a:pPr marL="0" indent="0">
              <a:spcBef>
                <a:spcPts val="1400"/>
              </a:spcBef>
              <a:spcAft>
                <a:spcPts val="400"/>
              </a:spcAft>
              <a:buNone/>
            </a:pPr>
            <a:r>
              <a:rPr lang="en-US" sz="1800" b="1" i="0" u="none" strike="noStrike" dirty="0">
                <a:solidFill>
                  <a:srgbClr val="000000"/>
                </a:solidFill>
                <a:effectLst/>
                <a:latin typeface="Arial" panose="020B0604020202020204" pitchFamily="34" charset="0"/>
              </a:rPr>
              <a:t>1. Increased Brand Awareness</a:t>
            </a:r>
            <a:endParaRPr lang="en-US" sz="1400" b="1" dirty="0">
              <a:effectLst/>
            </a:endParaRPr>
          </a:p>
          <a:p>
            <a:pPr marL="0" indent="0">
              <a:buNone/>
            </a:pPr>
            <a:r>
              <a:rPr lang="en-US" sz="1800" b="0" i="0" u="none" strike="noStrike" dirty="0">
                <a:solidFill>
                  <a:srgbClr val="000000"/>
                </a:solidFill>
                <a:effectLst/>
                <a:latin typeface="Arial" panose="020B0604020202020204" pitchFamily="34" charset="0"/>
              </a:rPr>
              <a:t>Billions of platform users make it possible for businesses to achieve fast and widespread customer contact. The combination of interesting content along with regular posting activity as well as purposeful advert placements enables your brand to build credibility alongside becoming more recognizable.</a:t>
            </a:r>
            <a:endParaRPr lang="en-US" sz="1400" b="0" dirty="0">
              <a:effectLst/>
            </a:endParaRPr>
          </a:p>
          <a:p>
            <a:pPr marL="0" indent="0">
              <a:buNone/>
            </a:pPr>
            <a:br>
              <a:rPr lang="en-US" sz="1400" dirty="0"/>
            </a:br>
            <a:endParaRPr lang="en-US" sz="20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591432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14F445-B988-2C4E-4DD8-362FA19F0E81}"/>
              </a:ext>
            </a:extLst>
          </p:cNvPr>
          <p:cNvSpPr>
            <a:spLocks noGrp="1"/>
          </p:cNvSpPr>
          <p:nvPr>
            <p:ph idx="1"/>
          </p:nvPr>
        </p:nvSpPr>
        <p:spPr>
          <a:xfrm>
            <a:off x="393290" y="307257"/>
            <a:ext cx="11202630" cy="6243485"/>
          </a:xfrm>
        </p:spPr>
        <p:txBody>
          <a:bodyPr>
            <a:normAutofit/>
          </a:bodyPr>
          <a:lstStyle/>
          <a:p>
            <a:pPr marL="0" indent="0">
              <a:spcBef>
                <a:spcPts val="1400"/>
              </a:spcBef>
              <a:spcAft>
                <a:spcPts val="400"/>
              </a:spcAft>
              <a:buNone/>
            </a:pPr>
            <a:r>
              <a:rPr lang="en-US" sz="1800" b="1" i="0" u="none" strike="noStrike" dirty="0">
                <a:solidFill>
                  <a:srgbClr val="000000"/>
                </a:solidFill>
                <a:effectLst/>
                <a:latin typeface="Arial" panose="020B0604020202020204" pitchFamily="34" charset="0"/>
              </a:rPr>
              <a:t>2. Higher Engagement and Customer Interaction</a:t>
            </a:r>
            <a:endParaRPr lang="en-US" sz="1400" b="1" dirty="0">
              <a:effectLst/>
            </a:endParaRPr>
          </a:p>
          <a:p>
            <a:pPr marL="0" indent="0">
              <a:spcBef>
                <a:spcPts val="1200"/>
              </a:spcBef>
              <a:spcAft>
                <a:spcPts val="1200"/>
              </a:spcAft>
              <a:buNone/>
            </a:pPr>
            <a:r>
              <a:rPr lang="en-US" sz="1800" b="0" i="0" u="none" strike="noStrike" dirty="0">
                <a:solidFill>
                  <a:srgbClr val="000000"/>
                </a:solidFill>
                <a:effectLst/>
                <a:latin typeface="Arial" panose="020B0604020202020204" pitchFamily="34" charset="0"/>
              </a:rPr>
              <a:t>Through </a:t>
            </a:r>
            <a:r>
              <a:rPr lang="en-US" sz="1800" b="1" i="0" u="sng" strike="noStrike" dirty="0">
                <a:solidFill>
                  <a:srgbClr val="1155CC"/>
                </a:solidFill>
                <a:effectLst/>
                <a:latin typeface="Arial" panose="020B0604020202020204" pitchFamily="34" charset="0"/>
                <a:hlinkClick r:id="rId2"/>
              </a:rPr>
              <a:t>social media management</a:t>
            </a:r>
            <a:r>
              <a:rPr lang="en-US" sz="1800" b="0" i="0" u="none" strike="noStrike" dirty="0">
                <a:solidFill>
                  <a:srgbClr val="000000"/>
                </a:solidFill>
                <a:effectLst/>
                <a:latin typeface="Arial" panose="020B0604020202020204" pitchFamily="34" charset="0"/>
              </a:rPr>
              <a:t>, businesses can interact with their audience in real time. Organizations that offer prompt support to clients while addressing their questions and developing interesting content create trust between them and consumers leading to sustained business relationships.</a:t>
            </a:r>
            <a:br>
              <a:rPr lang="en-US" sz="1800" b="0" i="0" u="none" strike="noStrike" dirty="0">
                <a:solidFill>
                  <a:srgbClr val="000000"/>
                </a:solidFill>
                <a:effectLst/>
                <a:latin typeface="Arial" panose="020B0604020202020204" pitchFamily="34" charset="0"/>
              </a:rPr>
            </a:br>
            <a:endParaRPr lang="en-US" sz="1400" b="0" dirty="0">
              <a:effectLst/>
            </a:endParaRPr>
          </a:p>
          <a:p>
            <a:pPr marL="0" indent="0">
              <a:spcBef>
                <a:spcPts val="1400"/>
              </a:spcBef>
              <a:spcAft>
                <a:spcPts val="400"/>
              </a:spcAft>
              <a:buNone/>
            </a:pPr>
            <a:r>
              <a:rPr lang="en-US" sz="1800" b="1" i="0" u="none" strike="noStrike" dirty="0">
                <a:solidFill>
                  <a:srgbClr val="000000"/>
                </a:solidFill>
                <a:effectLst/>
                <a:latin typeface="Arial" panose="020B0604020202020204" pitchFamily="34" charset="0"/>
              </a:rPr>
              <a:t>3. Improved Lead Generation and Sales</a:t>
            </a:r>
            <a:endParaRPr lang="en-US" sz="1400" b="1" dirty="0">
              <a:effectLst/>
            </a:endParaRPr>
          </a:p>
          <a:p>
            <a:pPr marL="0" indent="0">
              <a:buNone/>
            </a:pPr>
            <a:r>
              <a:rPr lang="en-US" sz="1800" b="0" i="0" u="none" strike="noStrike" dirty="0">
                <a:solidFill>
                  <a:srgbClr val="000000"/>
                </a:solidFill>
                <a:effectLst/>
                <a:latin typeface="Arial" panose="020B0604020202020204" pitchFamily="34" charset="0"/>
              </a:rPr>
              <a:t>Marketers of social media platforms develop campaigns which attract high-quality customer prospects while guiding them toward making purchases. Three specific tools such as targeted advertisements together with engaging social media postings and personally tailored communications effectively increase business revenue.</a:t>
            </a:r>
            <a:br>
              <a:rPr lang="en-US" sz="1800" b="0" i="0" u="none" strike="noStrike" dirty="0">
                <a:solidFill>
                  <a:srgbClr val="000000"/>
                </a:solidFill>
                <a:effectLst/>
                <a:latin typeface="Arial" panose="020B0604020202020204" pitchFamily="34" charset="0"/>
              </a:rPr>
            </a:br>
            <a:endParaRPr lang="en-US" sz="1400" b="0" dirty="0">
              <a:effectLst/>
            </a:endParaRPr>
          </a:p>
          <a:p>
            <a:pPr marL="0" indent="0">
              <a:spcBef>
                <a:spcPts val="1400"/>
              </a:spcBef>
              <a:spcAft>
                <a:spcPts val="400"/>
              </a:spcAft>
              <a:buNone/>
            </a:pPr>
            <a:br>
              <a:rPr lang="en-US" sz="1400" dirty="0"/>
            </a:br>
            <a:r>
              <a:rPr lang="en-US" sz="1800" b="1" i="0" u="none" strike="noStrike" dirty="0">
                <a:solidFill>
                  <a:srgbClr val="000000"/>
                </a:solidFill>
                <a:effectLst/>
                <a:latin typeface="Arial" panose="020B0604020202020204" pitchFamily="34" charset="0"/>
              </a:rPr>
              <a:t>4. Cost-Effective Marketing Strategy</a:t>
            </a:r>
            <a:endParaRPr lang="en-US" sz="1400" b="1" dirty="0">
              <a:effectLst/>
            </a:endParaRPr>
          </a:p>
          <a:p>
            <a:pPr marL="0" indent="0">
              <a:buNone/>
            </a:pPr>
            <a:r>
              <a:rPr lang="en-US" sz="1800" b="0" i="0" u="none" strike="noStrike" dirty="0">
                <a:solidFill>
                  <a:srgbClr val="000000"/>
                </a:solidFill>
                <a:effectLst/>
                <a:latin typeface="Arial" panose="020B0604020202020204" pitchFamily="34" charset="0"/>
              </a:rPr>
              <a:t>Through social media marketing services </a:t>
            </a:r>
            <a:r>
              <a:rPr lang="en-US" sz="1800" b="0" i="0" u="none" strike="noStrike" dirty="0" err="1">
                <a:solidFill>
                  <a:srgbClr val="000000"/>
                </a:solidFill>
                <a:effectLst/>
                <a:latin typeface="Arial" panose="020B0604020202020204" pitchFamily="34" charset="0"/>
              </a:rPr>
              <a:t>india</a:t>
            </a:r>
            <a:r>
              <a:rPr lang="en-US" sz="1800" b="0" i="0" u="none" strike="noStrike" dirty="0">
                <a:solidFill>
                  <a:srgbClr val="000000"/>
                </a:solidFill>
                <a:effectLst/>
                <a:latin typeface="Arial" panose="020B0604020202020204" pitchFamily="34" charset="0"/>
              </a:rPr>
              <a:t> you can achieve business promotion at a reasonable price point than traditional advertising approaches. Small business owners can harness the advantage of paid advertising since it costs much less than TV or print advertising.</a:t>
            </a:r>
            <a:endParaRPr lang="en-US" sz="1400" b="0" dirty="0">
              <a:effectLst/>
            </a:endParaRPr>
          </a:p>
          <a:p>
            <a:pPr marL="0" indent="0">
              <a:buNone/>
            </a:pPr>
            <a:br>
              <a:rPr lang="en-US" sz="1400" dirty="0"/>
            </a:br>
            <a:endParaRPr lang="en-US" sz="20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62471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269501F-1E53-43D6-EF80-07F2382935FB}"/>
              </a:ext>
            </a:extLst>
          </p:cNvPr>
          <p:cNvSpPr>
            <a:spLocks noGrp="1"/>
          </p:cNvSpPr>
          <p:nvPr>
            <p:ph idx="1"/>
          </p:nvPr>
        </p:nvSpPr>
        <p:spPr>
          <a:xfrm>
            <a:off x="540774" y="462117"/>
            <a:ext cx="11100619" cy="6125496"/>
          </a:xfrm>
        </p:spPr>
        <p:txBody>
          <a:bodyPr>
            <a:noAutofit/>
          </a:bodyPr>
          <a:lstStyle/>
          <a:p>
            <a:pPr marL="0" indent="0">
              <a:spcBef>
                <a:spcPts val="1400"/>
              </a:spcBef>
              <a:spcAft>
                <a:spcPts val="400"/>
              </a:spcAft>
              <a:buNone/>
            </a:pPr>
            <a:r>
              <a:rPr lang="en-US" sz="1800" b="1" i="0" u="none" strike="noStrike" dirty="0">
                <a:solidFill>
                  <a:srgbClr val="000000"/>
                </a:solidFill>
                <a:effectLst/>
                <a:latin typeface="Arial" panose="020B0604020202020204" pitchFamily="34" charset="0"/>
              </a:rPr>
              <a:t>5. Competitive Edge</a:t>
            </a:r>
            <a:endParaRPr lang="en-US" sz="1400" b="1" dirty="0">
              <a:effectLst/>
            </a:endParaRPr>
          </a:p>
          <a:p>
            <a:pPr marL="0" indent="0">
              <a:buNone/>
            </a:pPr>
            <a:r>
              <a:rPr lang="en-US" sz="1800" b="0" i="0" u="none" strike="noStrike" dirty="0">
                <a:solidFill>
                  <a:srgbClr val="000000"/>
                </a:solidFill>
                <a:effectLst/>
                <a:latin typeface="Arial" panose="020B0604020202020204" pitchFamily="34" charset="0"/>
              </a:rPr>
              <a:t>Social media marketing implementation from India provides companies the advantage of outrunning their business rivals. Your business advantage in the market will increase through competitor analysis combined with industry trend learning and innovative strategy deployment.</a:t>
            </a:r>
            <a:endParaRPr lang="en-US" sz="1400" b="0" dirty="0">
              <a:effectLst/>
            </a:endParaRPr>
          </a:p>
          <a:p>
            <a:pPr marL="0" indent="0">
              <a:spcBef>
                <a:spcPts val="1600"/>
              </a:spcBef>
              <a:spcAft>
                <a:spcPts val="400"/>
              </a:spcAft>
              <a:buNone/>
            </a:pPr>
            <a:br>
              <a:rPr lang="en-US" sz="1400" b="0" dirty="0">
                <a:effectLst/>
              </a:rPr>
            </a:br>
            <a:r>
              <a:rPr lang="en-US" sz="1800" b="1" i="0" u="none" strike="noStrike" dirty="0">
                <a:solidFill>
                  <a:srgbClr val="000000"/>
                </a:solidFill>
                <a:effectLst/>
                <a:latin typeface="Arial" panose="020B0604020202020204" pitchFamily="34" charset="0"/>
              </a:rPr>
              <a:t>Choosing the Right Social Media Marketing Company</a:t>
            </a:r>
            <a:endParaRPr lang="en-US" sz="1400" b="1" dirty="0">
              <a:effectLst/>
            </a:endParaRPr>
          </a:p>
          <a:p>
            <a:pPr marL="0" indent="0">
              <a:spcBef>
                <a:spcPts val="1200"/>
              </a:spcBef>
              <a:spcAft>
                <a:spcPts val="1200"/>
              </a:spcAft>
              <a:buNone/>
            </a:pPr>
            <a:r>
              <a:rPr lang="en-US" sz="1800" b="0" i="0" u="none" strike="noStrike" dirty="0">
                <a:solidFill>
                  <a:srgbClr val="000000"/>
                </a:solidFill>
                <a:effectLst/>
                <a:latin typeface="Arial" panose="020B0604020202020204" pitchFamily="34" charset="0"/>
              </a:rPr>
              <a:t>Selecting the right </a:t>
            </a:r>
            <a:r>
              <a:rPr lang="en-US" sz="1800" b="1" i="0" u="sng" strike="noStrike" dirty="0">
                <a:solidFill>
                  <a:srgbClr val="1155CC"/>
                </a:solidFill>
                <a:effectLst/>
                <a:latin typeface="Arial" panose="020B0604020202020204" pitchFamily="34" charset="0"/>
                <a:hlinkClick r:id="rId3"/>
              </a:rPr>
              <a:t>social media marketing companies</a:t>
            </a:r>
            <a:r>
              <a:rPr lang="en-US" sz="1800" b="0" i="0" u="none" strike="noStrike" dirty="0">
                <a:solidFill>
                  <a:srgbClr val="000000"/>
                </a:solidFill>
                <a:effectLst/>
                <a:latin typeface="Arial" panose="020B0604020202020204" pitchFamily="34" charset="0"/>
              </a:rPr>
              <a:t> is crucial for success. When looking for an agency, consider factors like:</a:t>
            </a:r>
            <a:endParaRPr lang="en-US" sz="1400" b="0" dirty="0">
              <a:effectLst/>
            </a:endParaRPr>
          </a:p>
          <a:p>
            <a:pPr fontAlgn="base"/>
            <a:r>
              <a:rPr lang="en-US" sz="1800" b="0" i="0" u="none" strike="noStrike" dirty="0">
                <a:solidFill>
                  <a:srgbClr val="000000"/>
                </a:solidFill>
                <a:effectLst/>
                <a:latin typeface="Arial" panose="020B0604020202020204" pitchFamily="34" charset="0"/>
              </a:rPr>
              <a:t>Experience and track record</a:t>
            </a:r>
          </a:p>
          <a:p>
            <a:pPr fontAlgn="base"/>
            <a:r>
              <a:rPr lang="en-US" sz="1800" b="0" i="0" u="none" strike="noStrike" dirty="0">
                <a:solidFill>
                  <a:srgbClr val="000000"/>
                </a:solidFill>
                <a:effectLst/>
                <a:latin typeface="Arial" panose="020B0604020202020204" pitchFamily="34" charset="0"/>
              </a:rPr>
              <a:t>Client testimonials and case studies</a:t>
            </a:r>
          </a:p>
          <a:p>
            <a:pPr fontAlgn="base"/>
            <a:r>
              <a:rPr lang="en-US" sz="1800" b="0" i="0" u="none" strike="noStrike" dirty="0">
                <a:solidFill>
                  <a:srgbClr val="000000"/>
                </a:solidFill>
                <a:effectLst/>
                <a:latin typeface="Arial" panose="020B0604020202020204" pitchFamily="34" charset="0"/>
              </a:rPr>
              <a:t>Expertise in your industry</a:t>
            </a:r>
          </a:p>
          <a:p>
            <a:pPr fontAlgn="base"/>
            <a:r>
              <a:rPr lang="en-US" sz="1800" b="0" i="0" u="none" strike="noStrike" dirty="0">
                <a:solidFill>
                  <a:srgbClr val="000000"/>
                </a:solidFill>
                <a:effectLst/>
                <a:latin typeface="Arial" panose="020B0604020202020204" pitchFamily="34" charset="0"/>
              </a:rPr>
              <a:t>Ability to provide comprehensive social media management services</a:t>
            </a:r>
          </a:p>
          <a:p>
            <a:pPr fontAlgn="base"/>
            <a:r>
              <a:rPr lang="en-US" sz="1800" b="0" i="0" u="none" strike="noStrike" dirty="0">
                <a:solidFill>
                  <a:srgbClr val="000000"/>
                </a:solidFill>
                <a:effectLst/>
                <a:latin typeface="Arial" panose="020B0604020202020204" pitchFamily="34" charset="0"/>
              </a:rPr>
              <a:t>Transparency in pricing and strategy</a:t>
            </a:r>
          </a:p>
          <a:p>
            <a:pPr marL="0" indent="0">
              <a:buNone/>
            </a:pPr>
            <a:br>
              <a:rPr lang="en-US" sz="1400" b="0" dirty="0">
                <a:effectLst/>
              </a:rPr>
            </a:br>
            <a:endParaRPr lang="en-US" sz="2000" dirty="0"/>
          </a:p>
        </p:txBody>
      </p:sp>
    </p:spTree>
    <p:extLst>
      <p:ext uri="{BB962C8B-B14F-4D97-AF65-F5344CB8AC3E}">
        <p14:creationId xmlns:p14="http://schemas.microsoft.com/office/powerpoint/2010/main" val="252217863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a:extLst>
            <a:ext uri="{FF2B5EF4-FFF2-40B4-BE49-F238E27FC236}">
              <a16:creationId xmlns:a16="http://schemas.microsoft.com/office/drawing/2014/main" id="{AB6F81EB-EC48-844F-82D6-6D9C2515F84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5AD5115-3D67-18C0-3320-1DA768B27A1F}"/>
              </a:ext>
            </a:extLst>
          </p:cNvPr>
          <p:cNvSpPr>
            <a:spLocks noGrp="1"/>
          </p:cNvSpPr>
          <p:nvPr>
            <p:ph idx="1"/>
          </p:nvPr>
        </p:nvSpPr>
        <p:spPr>
          <a:xfrm>
            <a:off x="540774" y="462117"/>
            <a:ext cx="11100619" cy="6125496"/>
          </a:xfrm>
        </p:spPr>
        <p:txBody>
          <a:bodyPr>
            <a:noAutofit/>
          </a:bodyPr>
          <a:lstStyle/>
          <a:p>
            <a:pPr marL="0" indent="0">
              <a:spcBef>
                <a:spcPts val="1600"/>
              </a:spcBef>
              <a:spcAft>
                <a:spcPts val="400"/>
              </a:spcAft>
              <a:buNone/>
            </a:pPr>
            <a:r>
              <a:rPr lang="en-US" sz="1800" b="1" i="0" u="none" strike="noStrike" dirty="0">
                <a:solidFill>
                  <a:srgbClr val="000000"/>
                </a:solidFill>
                <a:effectLst/>
                <a:latin typeface="Arial" panose="020B0604020202020204" pitchFamily="34" charset="0"/>
              </a:rPr>
              <a:t>Conclusion</a:t>
            </a:r>
            <a:endParaRPr lang="en-US" sz="1200" b="1" dirty="0">
              <a:effectLst/>
            </a:endParaRPr>
          </a:p>
          <a:p>
            <a:pPr marL="0" indent="0">
              <a:buNone/>
            </a:pPr>
            <a:r>
              <a:rPr lang="en-US" sz="1800" b="0" i="0" u="none" strike="noStrike" dirty="0">
                <a:solidFill>
                  <a:srgbClr val="000000"/>
                </a:solidFill>
                <a:effectLst/>
                <a:latin typeface="Arial" panose="020B0604020202020204" pitchFamily="34" charset="0"/>
              </a:rPr>
              <a:t>Business success depends on the implementation of social media marketing services which have now become mandatory rather than optional. If you operate either a startup or an established brand a professional social media marketing agency can assist your business in growing its audience base while motivating more audience interaction and boosting sales. The use of social media digital marketing enables you to fundamentally change your business to experience dramatic market expansion.</a:t>
            </a:r>
            <a:endParaRPr lang="en-US" sz="1200" b="0" dirty="0">
              <a:effectLst/>
            </a:endParaRPr>
          </a:p>
          <a:p>
            <a:pPr marL="0" indent="0">
              <a:buNone/>
            </a:pPr>
            <a:r>
              <a:rPr lang="en-US" sz="1800" b="0" i="0" u="none" strike="noStrike" dirty="0">
                <a:solidFill>
                  <a:srgbClr val="000000"/>
                </a:solidFill>
                <a:effectLst/>
                <a:latin typeface="Arial" panose="020B0604020202020204" pitchFamily="34" charset="0"/>
              </a:rPr>
              <a:t>Your brand needs professional advancement and we are here to deliver it to you. Entrusting your business to a leading social media marketing company will help your operations prosper.</a:t>
            </a:r>
            <a:endParaRPr lang="en-US" sz="1200" b="0" dirty="0">
              <a:effectLst/>
            </a:endParaRPr>
          </a:p>
          <a:p>
            <a:pPr marL="0" indent="0">
              <a:buNone/>
            </a:pPr>
            <a:br>
              <a:rPr lang="en-US" sz="1200" b="0" dirty="0">
                <a:effectLst/>
              </a:rPr>
            </a:br>
            <a:br>
              <a:rPr lang="en-US" sz="1200" b="0" dirty="0">
                <a:effectLst/>
              </a:rPr>
            </a:br>
            <a:br>
              <a:rPr lang="en-US" sz="1200" b="0" dirty="0">
                <a:effectLst/>
              </a:rPr>
            </a:br>
            <a:endParaRPr lang="en-US" sz="2000" dirty="0"/>
          </a:p>
        </p:txBody>
      </p:sp>
    </p:spTree>
    <p:extLst>
      <p:ext uri="{BB962C8B-B14F-4D97-AF65-F5344CB8AC3E}">
        <p14:creationId xmlns:p14="http://schemas.microsoft.com/office/powerpoint/2010/main" val="2234212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F9280D-DC7C-FF36-F029-E5A959CFB037}"/>
              </a:ext>
            </a:extLst>
          </p:cNvPr>
          <p:cNvSpPr>
            <a:spLocks noGrp="1"/>
          </p:cNvSpPr>
          <p:nvPr>
            <p:ph idx="1"/>
          </p:nvPr>
        </p:nvSpPr>
        <p:spPr>
          <a:xfrm>
            <a:off x="383457" y="352338"/>
            <a:ext cx="11533239" cy="6254939"/>
          </a:xfrm>
        </p:spPr>
        <p:txBody>
          <a:bodyPr>
            <a:normAutofit/>
          </a:bodyPr>
          <a:lstStyle/>
          <a:p>
            <a:pPr marL="0" indent="0">
              <a:buNone/>
            </a:pPr>
            <a:r>
              <a:rPr lang="en-US" dirty="0">
                <a:solidFill>
                  <a:srgbClr val="242424"/>
                </a:solidFill>
                <a:latin typeface="DM Sans" pitchFamily="2" charset="0"/>
              </a:rPr>
              <a:t> </a:t>
            </a:r>
            <a:r>
              <a:rPr lang="en-US" b="1" dirty="0">
                <a:solidFill>
                  <a:srgbClr val="242424"/>
                </a:solidFill>
                <a:latin typeface="DM Sans" pitchFamily="2" charset="0"/>
              </a:rPr>
              <a:t>Contact us</a:t>
            </a:r>
          </a:p>
          <a:p>
            <a:pPr marL="0" indent="0">
              <a:buNone/>
            </a:pPr>
            <a:endParaRPr lang="en-US" b="1" dirty="0">
              <a:solidFill>
                <a:srgbClr val="242424"/>
              </a:solidFill>
              <a:latin typeface="DM Sans" pitchFamily="2" charset="0"/>
            </a:endParaRPr>
          </a:p>
          <a:p>
            <a:pPr fontAlgn="base"/>
            <a:r>
              <a:rPr lang="en-US" sz="2000" b="0" i="0" dirty="0">
                <a:effectLst/>
                <a:latin typeface="Helvetica" panose="020B0604020202020204" pitchFamily="34" charset="0"/>
              </a:rPr>
              <a:t>We combine creative marketing strategies with digital media and technology to drive your brand’s scalable and sustainable growth.</a:t>
            </a:r>
          </a:p>
          <a:p>
            <a:pPr algn="l" fontAlgn="base"/>
            <a:r>
              <a:rPr lang="en-US" sz="2000" b="0" i="0" dirty="0">
                <a:effectLst/>
                <a:latin typeface="Helvetica" panose="020B0604020202020204" pitchFamily="34" charset="0"/>
              </a:rPr>
              <a:t>With almost 10+ years of award-winning digital and creative marketing experience across start-ups, SMEs, and multi-national B2B and B2C brands, we love what we do!</a:t>
            </a:r>
          </a:p>
          <a:p>
            <a:pPr algn="l" fontAlgn="base"/>
            <a:endParaRPr lang="en-US" b="0" i="0" dirty="0">
              <a:effectLst/>
              <a:latin typeface="Helvetica" panose="020B0604020202020204" pitchFamily="34" charset="0"/>
            </a:endParaRPr>
          </a:p>
          <a:p>
            <a:r>
              <a:rPr lang="en-IN" sz="2000" dirty="0">
                <a:hlinkClick r:id="rId2">
                  <a:extLst>
                    <a:ext uri="{A12FA001-AC4F-418D-AE19-62706E023703}">
                      <ahyp:hlinkClr xmlns:ahyp="http://schemas.microsoft.com/office/drawing/2018/hyperlinkcolor" val="tx"/>
                    </a:ext>
                  </a:extLst>
                </a:hlinkClick>
              </a:rPr>
              <a:t> https://growthwayadvertising.com/</a:t>
            </a:r>
            <a:endParaRPr lang="en-IN" sz="2000" dirty="0"/>
          </a:p>
          <a:p>
            <a:pPr marL="0" indent="0">
              <a:buNone/>
            </a:pPr>
            <a:endParaRPr lang="en-IN" sz="2000" dirty="0"/>
          </a:p>
          <a:p>
            <a:r>
              <a:rPr lang="en-US" sz="2000" b="0" i="0" dirty="0">
                <a:effectLst/>
                <a:latin typeface="Helvetica" panose="020B0604020202020204" pitchFamily="34" charset="0"/>
              </a:rPr>
              <a:t>Office No – 703, ANP Landmark, Sr. no. 89, </a:t>
            </a:r>
            <a:r>
              <a:rPr lang="en-US" sz="2000" b="0" i="0" dirty="0" err="1">
                <a:effectLst/>
                <a:latin typeface="Helvetica" panose="020B0604020202020204" pitchFamily="34" charset="0"/>
              </a:rPr>
              <a:t>Bhumkar</a:t>
            </a:r>
            <a:r>
              <a:rPr lang="en-US" sz="2000" b="0" i="0" dirty="0">
                <a:effectLst/>
                <a:latin typeface="Helvetica" panose="020B0604020202020204" pitchFamily="34" charset="0"/>
              </a:rPr>
              <a:t> </a:t>
            </a:r>
            <a:r>
              <a:rPr lang="en-US" sz="2000" b="0" i="0" dirty="0" err="1">
                <a:effectLst/>
                <a:latin typeface="Helvetica" panose="020B0604020202020204" pitchFamily="34" charset="0"/>
              </a:rPr>
              <a:t>Chowk,Hinjawadi</a:t>
            </a:r>
            <a:r>
              <a:rPr lang="en-US" sz="2000" b="0" i="0" dirty="0">
                <a:effectLst/>
                <a:latin typeface="Helvetica" panose="020B0604020202020204" pitchFamily="34" charset="0"/>
              </a:rPr>
              <a:t> – </a:t>
            </a:r>
            <a:r>
              <a:rPr lang="en-US" sz="2000" b="0" i="0" dirty="0" err="1">
                <a:effectLst/>
                <a:latin typeface="Helvetica" panose="020B0604020202020204" pitchFamily="34" charset="0"/>
              </a:rPr>
              <a:t>Wakad</a:t>
            </a:r>
            <a:r>
              <a:rPr lang="en-US" sz="2000" b="0" i="0" dirty="0">
                <a:effectLst/>
                <a:latin typeface="Helvetica" panose="020B0604020202020204" pitchFamily="34" charset="0"/>
              </a:rPr>
              <a:t> Rd, Pune, Maharashtra 411057</a:t>
            </a:r>
          </a:p>
          <a:p>
            <a:pPr marL="0" indent="0" algn="l">
              <a:buNone/>
            </a:pPr>
            <a:endParaRPr lang="en-US" b="0" i="0" dirty="0">
              <a:solidFill>
                <a:srgbClr val="0A0A0A"/>
              </a:solidFill>
              <a:effectLst/>
              <a:latin typeface="Roboto" panose="02000000000000000000" pitchFamily="2" charset="0"/>
            </a:endParaRPr>
          </a:p>
          <a:p>
            <a:pPr marL="0" indent="0" algn="l">
              <a:buNone/>
            </a:pPr>
            <a:r>
              <a:rPr lang="en-US" b="1" dirty="0">
                <a:latin typeface="DM Sans" pitchFamily="2" charset="0"/>
              </a:rPr>
              <a:t> Phone</a:t>
            </a:r>
            <a:r>
              <a:rPr lang="en-US" b="1" dirty="0">
                <a:solidFill>
                  <a:srgbClr val="467886"/>
                </a:solidFill>
                <a:latin typeface="DM Sans" pitchFamily="2" charset="0"/>
              </a:rPr>
              <a:t> </a:t>
            </a:r>
            <a:r>
              <a:rPr lang="en-US" b="1" dirty="0">
                <a:latin typeface="DM Sans" pitchFamily="2" charset="0"/>
              </a:rPr>
              <a:t>: </a:t>
            </a:r>
            <a:r>
              <a:rPr lang="en-US" sz="2400" b="1" dirty="0">
                <a:latin typeface="DM Sans" pitchFamily="2" charset="0"/>
              </a:rPr>
              <a:t>91+ </a:t>
            </a:r>
            <a:r>
              <a:rPr lang="en-US" b="0" i="0" u="none" strike="noStrike" dirty="0">
                <a:effectLst/>
                <a:latin typeface="Inter Tight"/>
                <a:hlinkClick r:id="rId3"/>
              </a:rPr>
              <a:t>7709280369</a:t>
            </a:r>
            <a:endParaRPr lang="en-US" b="0" i="0" u="none" strike="noStrike" dirty="0">
              <a:effectLst/>
              <a:latin typeface="Inter Tight"/>
            </a:endParaRPr>
          </a:p>
          <a:p>
            <a:pPr marL="0" indent="0" algn="l">
              <a:buNone/>
            </a:pPr>
            <a:r>
              <a:rPr lang="en-US" b="1" dirty="0">
                <a:latin typeface="DM Sans" pitchFamily="2" charset="0"/>
              </a:rPr>
              <a:t> Email: </a:t>
            </a:r>
            <a:r>
              <a:rPr lang="en-US" b="0" i="0" u="none" strike="noStrike" dirty="0">
                <a:effectLst/>
                <a:latin typeface="Inter Tight"/>
                <a:hlinkClick r:id="rId4"/>
              </a:rPr>
              <a:t>Bhavesh@growthwayadvertising.com</a:t>
            </a:r>
            <a:endParaRPr lang="en-US" b="1" dirty="0">
              <a:latin typeface="DM Sans" pitchFamily="2" charset="0"/>
            </a:endParaRPr>
          </a:p>
          <a:p>
            <a:pPr marL="0" indent="0" rtl="0">
              <a:spcBef>
                <a:spcPts val="0"/>
              </a:spcBef>
              <a:spcAft>
                <a:spcPts val="0"/>
              </a:spcAft>
              <a:buNone/>
            </a:pPr>
            <a:endParaRPr lang="en-US" sz="1800" b="0" dirty="0">
              <a:effectLst/>
            </a:endParaRPr>
          </a:p>
          <a:p>
            <a:endParaRPr lang="en-IN" sz="1800" dirty="0"/>
          </a:p>
          <a:p>
            <a:endParaRPr lang="en-IN" sz="1800" dirty="0"/>
          </a:p>
          <a:p>
            <a:pPr marL="0" indent="0" rtl="0">
              <a:spcBef>
                <a:spcPts val="1200"/>
              </a:spcBef>
              <a:spcAft>
                <a:spcPts val="1200"/>
              </a:spcAft>
              <a:buNone/>
            </a:pPr>
            <a:endParaRPr lang="en-IN" dirty="0"/>
          </a:p>
          <a:p>
            <a:endParaRPr lang="en-IN" dirty="0"/>
          </a:p>
          <a:p>
            <a:endParaRPr lang="en-IN" dirty="0"/>
          </a:p>
          <a:p>
            <a:endParaRPr lang="en-IN" dirty="0"/>
          </a:p>
          <a:p>
            <a:pPr marL="0" indent="0" rtl="0">
              <a:spcBef>
                <a:spcPts val="1200"/>
              </a:spcBef>
              <a:spcAft>
                <a:spcPts val="1200"/>
              </a:spcAft>
              <a:buNone/>
            </a:pPr>
            <a:endParaRPr lang="en-US" b="0" dirty="0">
              <a:effectLst/>
            </a:endParaRPr>
          </a:p>
        </p:txBody>
      </p:sp>
    </p:spTree>
    <p:extLst>
      <p:ext uri="{BB962C8B-B14F-4D97-AF65-F5344CB8AC3E}">
        <p14:creationId xmlns:p14="http://schemas.microsoft.com/office/powerpoint/2010/main" val="342745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167</TotalTime>
  <Words>758</Words>
  <Application>Microsoft Office PowerPoint</Application>
  <PresentationFormat>Widescreen</PresentationFormat>
  <Paragraphs>57</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Aptos</vt:lpstr>
      <vt:lpstr>Aptos Display</vt:lpstr>
      <vt:lpstr>Arial</vt:lpstr>
      <vt:lpstr>DM Sans</vt:lpstr>
      <vt:lpstr>Helvetica</vt:lpstr>
      <vt:lpstr>Inter Tight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Tejal Dalvi</dc:creator>
  <cp:lastModifiedBy>Abhijeet Walke</cp:lastModifiedBy>
  <cp:revision>15</cp:revision>
  <dcterms:created xsi:type="dcterms:W3CDTF">2024-08-14T08:07:43Z</dcterms:created>
  <dcterms:modified xsi:type="dcterms:W3CDTF">2025-03-17T06:59:28Z</dcterms:modified>
</cp:coreProperties>
</file>