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Canva Sans Bold" charset="1" panose="020B0803030501040103"/>
      <p:regular r:id="rId12"/>
    </p:embeddedFont>
    <p:embeddedFont>
      <p:font typeface="Canva Sans" charset="1" panose="020B0503030501040103"/>
      <p:regular r:id="rId13"/>
    </p:embeddedFont>
    <p:embeddedFont>
      <p:font typeface="Monda" charset="1" panose="02000503000000000000"/>
      <p:regular r:id="rId14"/>
    </p:embeddedFont>
    <p:embeddedFont>
      <p:font typeface="Monda Bold" charset="1" panose="0200080300000000000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https://www.visaandmigration.com/service/uk-spouse-visa/102.html" TargetMode="External" Type="http://schemas.openxmlformats.org/officeDocument/2006/relationships/hyperlink"/><Relationship Id="rId8" Target="https://www.visaandmigration.com/service/uk-spouse-visa/102.html"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ailto:info@visaandmigration.com" TargetMode="External" Type="http://schemas.openxmlformats.org/officeDocument/2006/relationships/hyperlink"/><Relationship Id="rId8" Target="https://www.visaandmigration.com"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77" r="0" b="-777"/>
            </a:stretch>
          </a:blipFill>
        </p:spPr>
      </p:sp>
      <p:sp>
        <p:nvSpPr>
          <p:cNvPr name="Freeform 3" id="3"/>
          <p:cNvSpPr/>
          <p:nvPr/>
        </p:nvSpPr>
        <p:spPr>
          <a:xfrm flipH="true" flipV="false" rot="0">
            <a:off x="10273278" y="5039691"/>
            <a:ext cx="9295205" cy="5948931"/>
          </a:xfrm>
          <a:custGeom>
            <a:avLst/>
            <a:gdLst/>
            <a:ahLst/>
            <a:cxnLst/>
            <a:rect r="r" b="b" t="t" l="l"/>
            <a:pathLst>
              <a:path h="5948931" w="9295205">
                <a:moveTo>
                  <a:pt x="9295205" y="0"/>
                </a:moveTo>
                <a:lnTo>
                  <a:pt x="0" y="0"/>
                </a:lnTo>
                <a:lnTo>
                  <a:pt x="0" y="5948932"/>
                </a:lnTo>
                <a:lnTo>
                  <a:pt x="9295205" y="5948932"/>
                </a:lnTo>
                <a:lnTo>
                  <a:pt x="9295205"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true" rot="0">
            <a:off x="-1280483" y="-701623"/>
            <a:ext cx="9295205" cy="5948931"/>
          </a:xfrm>
          <a:custGeom>
            <a:avLst/>
            <a:gdLst/>
            <a:ahLst/>
            <a:cxnLst/>
            <a:rect r="r" b="b" t="t" l="l"/>
            <a:pathLst>
              <a:path h="5948931" w="9295205">
                <a:moveTo>
                  <a:pt x="0" y="5948932"/>
                </a:moveTo>
                <a:lnTo>
                  <a:pt x="9295205" y="5948932"/>
                </a:lnTo>
                <a:lnTo>
                  <a:pt x="9295205" y="0"/>
                </a:lnTo>
                <a:lnTo>
                  <a:pt x="0" y="0"/>
                </a:lnTo>
                <a:lnTo>
                  <a:pt x="0" y="5948932"/>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4790631" y="-3420266"/>
            <a:ext cx="5568589" cy="7775011"/>
          </a:xfrm>
          <a:custGeom>
            <a:avLst/>
            <a:gdLst/>
            <a:ahLst/>
            <a:cxnLst/>
            <a:rect r="r" b="b" t="t" l="l"/>
            <a:pathLst>
              <a:path h="7775011" w="5568589">
                <a:moveTo>
                  <a:pt x="0" y="0"/>
                </a:moveTo>
                <a:lnTo>
                  <a:pt x="5568589" y="0"/>
                </a:lnTo>
                <a:lnTo>
                  <a:pt x="5568589" y="7775011"/>
                </a:lnTo>
                <a:lnTo>
                  <a:pt x="0" y="77750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646086" y="6399494"/>
            <a:ext cx="5568589" cy="7775011"/>
          </a:xfrm>
          <a:custGeom>
            <a:avLst/>
            <a:gdLst/>
            <a:ahLst/>
            <a:cxnLst/>
            <a:rect r="r" b="b" t="t" l="l"/>
            <a:pathLst>
              <a:path h="7775011" w="5568589">
                <a:moveTo>
                  <a:pt x="0" y="0"/>
                </a:moveTo>
                <a:lnTo>
                  <a:pt x="5568589" y="0"/>
                </a:lnTo>
                <a:lnTo>
                  <a:pt x="5568589" y="7775012"/>
                </a:lnTo>
                <a:lnTo>
                  <a:pt x="0" y="77750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12648944" y="467239"/>
            <a:ext cx="3545099" cy="1506667"/>
          </a:xfrm>
          <a:custGeom>
            <a:avLst/>
            <a:gdLst/>
            <a:ahLst/>
            <a:cxnLst/>
            <a:rect r="r" b="b" t="t" l="l"/>
            <a:pathLst>
              <a:path h="1506667" w="3545099">
                <a:moveTo>
                  <a:pt x="0" y="0"/>
                </a:moveTo>
                <a:lnTo>
                  <a:pt x="3545099" y="0"/>
                </a:lnTo>
                <a:lnTo>
                  <a:pt x="3545099" y="1506668"/>
                </a:lnTo>
                <a:lnTo>
                  <a:pt x="0" y="1506668"/>
                </a:lnTo>
                <a:lnTo>
                  <a:pt x="0" y="0"/>
                </a:lnTo>
                <a:close/>
              </a:path>
            </a:pathLst>
          </a:custGeom>
          <a:blipFill>
            <a:blip r:embed="rId7"/>
            <a:stretch>
              <a:fillRect l="0" t="0" r="0" b="0"/>
            </a:stretch>
          </a:blipFill>
        </p:spPr>
      </p:sp>
      <p:sp>
        <p:nvSpPr>
          <p:cNvPr name="TextBox 8" id="8"/>
          <p:cNvSpPr txBox="true"/>
          <p:nvPr/>
        </p:nvSpPr>
        <p:spPr>
          <a:xfrm rot="0">
            <a:off x="873211" y="4202345"/>
            <a:ext cx="16386089" cy="2861794"/>
          </a:xfrm>
          <a:prstGeom prst="rect">
            <a:avLst/>
          </a:prstGeom>
        </p:spPr>
        <p:txBody>
          <a:bodyPr anchor="t" rtlCol="false" tIns="0" lIns="0" bIns="0" rIns="0">
            <a:spAutoFit/>
          </a:bodyPr>
          <a:lstStyle/>
          <a:p>
            <a:pPr algn="ctr">
              <a:lnSpc>
                <a:spcPts val="11540"/>
              </a:lnSpc>
            </a:pPr>
            <a:r>
              <a:rPr lang="en-US" sz="8243" b="true">
                <a:solidFill>
                  <a:srgbClr val="000000"/>
                </a:solidFill>
                <a:latin typeface="Canva Sans Bold"/>
                <a:ea typeface="Canva Sans Bold"/>
                <a:cs typeface="Canva Sans Bold"/>
                <a:sym typeface="Canva Sans Bold"/>
              </a:rPr>
              <a:t>Un</a:t>
            </a:r>
            <a:r>
              <a:rPr lang="en-US" b="true" sz="8243">
                <a:solidFill>
                  <a:srgbClr val="000000"/>
                </a:solidFill>
                <a:latin typeface="Canva Sans Bold"/>
                <a:ea typeface="Canva Sans Bold"/>
                <a:cs typeface="Canva Sans Bold"/>
                <a:sym typeface="Canva Sans Bold"/>
              </a:rPr>
              <a:t>derstanding the UK Spouse Visa: A Complete Guide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77" r="0" b="-777"/>
            </a:stretch>
          </a:blipFill>
        </p:spPr>
      </p:sp>
      <p:sp>
        <p:nvSpPr>
          <p:cNvPr name="Freeform 3" id="3"/>
          <p:cNvSpPr/>
          <p:nvPr/>
        </p:nvSpPr>
        <p:spPr>
          <a:xfrm flipH="true" flipV="false" rot="0">
            <a:off x="11569460" y="5862664"/>
            <a:ext cx="9295205" cy="5948931"/>
          </a:xfrm>
          <a:custGeom>
            <a:avLst/>
            <a:gdLst/>
            <a:ahLst/>
            <a:cxnLst/>
            <a:rect r="r" b="b" t="t" l="l"/>
            <a:pathLst>
              <a:path h="5948931" w="9295205">
                <a:moveTo>
                  <a:pt x="9295205" y="0"/>
                </a:moveTo>
                <a:lnTo>
                  <a:pt x="0" y="0"/>
                </a:lnTo>
                <a:lnTo>
                  <a:pt x="0" y="5948931"/>
                </a:lnTo>
                <a:lnTo>
                  <a:pt x="9295205" y="5948931"/>
                </a:lnTo>
                <a:lnTo>
                  <a:pt x="9295205"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true" rot="0">
            <a:off x="-2199258" y="-1318852"/>
            <a:ext cx="9295205" cy="5948931"/>
          </a:xfrm>
          <a:custGeom>
            <a:avLst/>
            <a:gdLst/>
            <a:ahLst/>
            <a:cxnLst/>
            <a:rect r="r" b="b" t="t" l="l"/>
            <a:pathLst>
              <a:path h="5948931" w="9295205">
                <a:moveTo>
                  <a:pt x="0" y="5948931"/>
                </a:moveTo>
                <a:lnTo>
                  <a:pt x="9295205" y="5948931"/>
                </a:lnTo>
                <a:lnTo>
                  <a:pt x="9295205" y="0"/>
                </a:lnTo>
                <a:lnTo>
                  <a:pt x="0" y="0"/>
                </a:lnTo>
                <a:lnTo>
                  <a:pt x="0" y="5948931"/>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4790631" y="-3420266"/>
            <a:ext cx="5568589" cy="7775011"/>
          </a:xfrm>
          <a:custGeom>
            <a:avLst/>
            <a:gdLst/>
            <a:ahLst/>
            <a:cxnLst/>
            <a:rect r="r" b="b" t="t" l="l"/>
            <a:pathLst>
              <a:path h="7775011" w="5568589">
                <a:moveTo>
                  <a:pt x="0" y="0"/>
                </a:moveTo>
                <a:lnTo>
                  <a:pt x="5568589" y="0"/>
                </a:lnTo>
                <a:lnTo>
                  <a:pt x="5568589" y="7775011"/>
                </a:lnTo>
                <a:lnTo>
                  <a:pt x="0" y="77750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646086" y="6399494"/>
            <a:ext cx="5568589" cy="7775011"/>
          </a:xfrm>
          <a:custGeom>
            <a:avLst/>
            <a:gdLst/>
            <a:ahLst/>
            <a:cxnLst/>
            <a:rect r="r" b="b" t="t" l="l"/>
            <a:pathLst>
              <a:path h="7775011" w="5568589">
                <a:moveTo>
                  <a:pt x="0" y="0"/>
                </a:moveTo>
                <a:lnTo>
                  <a:pt x="5568589" y="0"/>
                </a:lnTo>
                <a:lnTo>
                  <a:pt x="5568589" y="7775012"/>
                </a:lnTo>
                <a:lnTo>
                  <a:pt x="0" y="77750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888520" y="2343763"/>
            <a:ext cx="17399480" cy="6493367"/>
          </a:xfrm>
          <a:prstGeom prst="rect">
            <a:avLst/>
          </a:prstGeom>
        </p:spPr>
        <p:txBody>
          <a:bodyPr anchor="t" rtlCol="false" tIns="0" lIns="0" bIns="0" rIns="0">
            <a:spAutoFit/>
          </a:bodyPr>
          <a:lstStyle/>
          <a:p>
            <a:pPr algn="l">
              <a:lnSpc>
                <a:spcPts val="4347"/>
              </a:lnSpc>
            </a:pPr>
            <a:r>
              <a:rPr lang="en-US" sz="3105">
                <a:solidFill>
                  <a:srgbClr val="1D175D"/>
                </a:solidFill>
                <a:latin typeface="Canva Sans"/>
                <a:ea typeface="Canva Sans"/>
                <a:cs typeface="Canva Sans"/>
                <a:sym typeface="Canva Sans"/>
              </a:rPr>
              <a:t>If you want to join your partner in the UK, obtaining a UK Spouse Visa is essential. This visa allows you to live, work, an</a:t>
            </a:r>
            <a:r>
              <a:rPr lang="en-US" sz="3105">
                <a:solidFill>
                  <a:srgbClr val="1D175D"/>
                </a:solidFill>
                <a:latin typeface="Canva Sans"/>
                <a:ea typeface="Canva Sans"/>
                <a:cs typeface="Canva Sans"/>
                <a:sym typeface="Canva Sans"/>
              </a:rPr>
              <a:t>d build a life with your spouse in the UK. However, the application process requires careful preparation and meeting specific requirements.</a:t>
            </a:r>
          </a:p>
          <a:p>
            <a:pPr algn="l">
              <a:lnSpc>
                <a:spcPts val="4347"/>
              </a:lnSpc>
            </a:pPr>
            <a:r>
              <a:rPr lang="en-US" sz="3105">
                <a:solidFill>
                  <a:srgbClr val="1D175D"/>
                </a:solidFill>
                <a:latin typeface="Canva Sans"/>
                <a:ea typeface="Canva Sans"/>
                <a:cs typeface="Canva Sans"/>
                <a:sym typeface="Canva Sans"/>
              </a:rPr>
              <a:t>Eligibility Criteria for a UK Spouse Visa</a:t>
            </a:r>
          </a:p>
          <a:p>
            <a:pPr algn="l">
              <a:lnSpc>
                <a:spcPts val="4347"/>
              </a:lnSpc>
            </a:pPr>
            <a:r>
              <a:rPr lang="en-US" sz="3105">
                <a:solidFill>
                  <a:srgbClr val="1D175D"/>
                </a:solidFill>
                <a:latin typeface="Canva Sans"/>
                <a:ea typeface="Canva Sans"/>
                <a:cs typeface="Canva Sans"/>
                <a:sym typeface="Canva Sans"/>
              </a:rPr>
              <a:t>To successfully obtain a spouse visa, applicants must fulfill the following conditions:</a:t>
            </a:r>
          </a:p>
          <a:p>
            <a:pPr algn="l" marL="670509" indent="-335254" lvl="1">
              <a:lnSpc>
                <a:spcPts val="4347"/>
              </a:lnSpc>
              <a:buFont typeface="Arial"/>
              <a:buChar char="•"/>
            </a:pPr>
            <a:r>
              <a:rPr lang="en-US" sz="3105">
                <a:solidFill>
                  <a:srgbClr val="1D175D"/>
                </a:solidFill>
                <a:latin typeface="Canva Sans"/>
                <a:ea typeface="Canva Sans"/>
                <a:cs typeface="Canva Sans"/>
                <a:sym typeface="Canva Sans"/>
              </a:rPr>
              <a:t>Genuine Relationship: You must be legally married or in a civil partnership with a UK citizen or settled person.</a:t>
            </a:r>
          </a:p>
          <a:p>
            <a:pPr algn="l" marL="670509" indent="-335254" lvl="1">
              <a:lnSpc>
                <a:spcPts val="4347"/>
              </a:lnSpc>
              <a:buFont typeface="Arial"/>
              <a:buChar char="•"/>
            </a:pPr>
            <a:r>
              <a:rPr lang="en-US" sz="3105">
                <a:solidFill>
                  <a:srgbClr val="1D175D"/>
                </a:solidFill>
                <a:latin typeface="Canva Sans"/>
                <a:ea typeface="Canva Sans"/>
                <a:cs typeface="Canva Sans"/>
                <a:sym typeface="Canva Sans"/>
              </a:rPr>
              <a:t>Financial Stability: The sponsoring partner must meet a minimum income threshold to support the applicant.</a:t>
            </a:r>
          </a:p>
          <a:p>
            <a:pPr algn="l" marL="670509" indent="-335254" lvl="1">
              <a:lnSpc>
                <a:spcPts val="4347"/>
              </a:lnSpc>
              <a:buFont typeface="Arial"/>
              <a:buChar char="•"/>
            </a:pPr>
            <a:r>
              <a:rPr lang="en-US" sz="3105">
                <a:solidFill>
                  <a:srgbClr val="1D175D"/>
                </a:solidFill>
                <a:latin typeface="Canva Sans"/>
                <a:ea typeface="Canva Sans"/>
                <a:cs typeface="Canva Sans"/>
                <a:sym typeface="Canva Sans"/>
              </a:rPr>
              <a:t>Accommodation: Adequate living arrangements must be in place.</a:t>
            </a:r>
          </a:p>
          <a:p>
            <a:pPr algn="l">
              <a:lnSpc>
                <a:spcPts val="4347"/>
              </a:lnSpc>
            </a:pPr>
            <a:r>
              <a:rPr lang="en-US" sz="3105">
                <a:solidFill>
                  <a:srgbClr val="1D175D"/>
                </a:solidFill>
                <a:latin typeface="Canva Sans"/>
                <a:ea typeface="Canva Sans"/>
                <a:cs typeface="Canva Sans"/>
                <a:sym typeface="Canva Sans"/>
              </a:rPr>
              <a:t>English Language Requirement: The applicant must pass an approved English language test or provide a relevant qualification.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77" r="0" b="-777"/>
            </a:stretch>
          </a:blipFill>
        </p:spPr>
      </p:sp>
      <p:sp>
        <p:nvSpPr>
          <p:cNvPr name="Freeform 3" id="3"/>
          <p:cNvSpPr/>
          <p:nvPr/>
        </p:nvSpPr>
        <p:spPr>
          <a:xfrm flipH="false" flipV="false" rot="0">
            <a:off x="2509222" y="1183197"/>
            <a:ext cx="14560915" cy="8190515"/>
          </a:xfrm>
          <a:custGeom>
            <a:avLst/>
            <a:gdLst/>
            <a:ahLst/>
            <a:cxnLst/>
            <a:rect r="r" b="b" t="t" l="l"/>
            <a:pathLst>
              <a:path h="8190515" w="14560915">
                <a:moveTo>
                  <a:pt x="0" y="0"/>
                </a:moveTo>
                <a:lnTo>
                  <a:pt x="14560915" y="0"/>
                </a:lnTo>
                <a:lnTo>
                  <a:pt x="14560915" y="8190515"/>
                </a:lnTo>
                <a:lnTo>
                  <a:pt x="0" y="8190515"/>
                </a:lnTo>
                <a:lnTo>
                  <a:pt x="0" y="0"/>
                </a:lnTo>
                <a:close/>
              </a:path>
            </a:pathLst>
          </a:custGeom>
          <a:blipFill>
            <a:blip r:embed="rId3"/>
            <a:stretch>
              <a:fillRect l="0" t="0" r="0" b="0"/>
            </a:stretch>
          </a:blipFill>
        </p:spPr>
      </p:sp>
      <p:sp>
        <p:nvSpPr>
          <p:cNvPr name="Freeform 4" id="4"/>
          <p:cNvSpPr/>
          <p:nvPr/>
        </p:nvSpPr>
        <p:spPr>
          <a:xfrm flipH="true" flipV="false" rot="0">
            <a:off x="10890507" y="5399109"/>
            <a:ext cx="9295205" cy="5948931"/>
          </a:xfrm>
          <a:custGeom>
            <a:avLst/>
            <a:gdLst/>
            <a:ahLst/>
            <a:cxnLst/>
            <a:rect r="r" b="b" t="t" l="l"/>
            <a:pathLst>
              <a:path h="5948931" w="9295205">
                <a:moveTo>
                  <a:pt x="9295206" y="0"/>
                </a:moveTo>
                <a:lnTo>
                  <a:pt x="0" y="0"/>
                </a:lnTo>
                <a:lnTo>
                  <a:pt x="0" y="5948931"/>
                </a:lnTo>
                <a:lnTo>
                  <a:pt x="9295206" y="5948931"/>
                </a:lnTo>
                <a:lnTo>
                  <a:pt x="9295206"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true" rot="0">
            <a:off x="-1593602" y="-549822"/>
            <a:ext cx="9295205" cy="5948931"/>
          </a:xfrm>
          <a:custGeom>
            <a:avLst/>
            <a:gdLst/>
            <a:ahLst/>
            <a:cxnLst/>
            <a:rect r="r" b="b" t="t" l="l"/>
            <a:pathLst>
              <a:path h="5948931" w="9295205">
                <a:moveTo>
                  <a:pt x="0" y="5948931"/>
                </a:moveTo>
                <a:lnTo>
                  <a:pt x="9295206" y="5948931"/>
                </a:lnTo>
                <a:lnTo>
                  <a:pt x="9295206" y="0"/>
                </a:lnTo>
                <a:lnTo>
                  <a:pt x="0" y="0"/>
                </a:lnTo>
                <a:lnTo>
                  <a:pt x="0" y="5948931"/>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4790631" y="-3420266"/>
            <a:ext cx="5568589" cy="7775011"/>
          </a:xfrm>
          <a:custGeom>
            <a:avLst/>
            <a:gdLst/>
            <a:ahLst/>
            <a:cxnLst/>
            <a:rect r="r" b="b" t="t" l="l"/>
            <a:pathLst>
              <a:path h="7775011" w="5568589">
                <a:moveTo>
                  <a:pt x="0" y="0"/>
                </a:moveTo>
                <a:lnTo>
                  <a:pt x="5568589" y="0"/>
                </a:lnTo>
                <a:lnTo>
                  <a:pt x="5568589" y="7775011"/>
                </a:lnTo>
                <a:lnTo>
                  <a:pt x="0" y="7775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646086" y="6399494"/>
            <a:ext cx="5568589" cy="7775011"/>
          </a:xfrm>
          <a:custGeom>
            <a:avLst/>
            <a:gdLst/>
            <a:ahLst/>
            <a:cxnLst/>
            <a:rect r="r" b="b" t="t" l="l"/>
            <a:pathLst>
              <a:path h="7775011" w="5568589">
                <a:moveTo>
                  <a:pt x="0" y="0"/>
                </a:moveTo>
                <a:lnTo>
                  <a:pt x="5568589" y="0"/>
                </a:lnTo>
                <a:lnTo>
                  <a:pt x="5568589" y="7775012"/>
                </a:lnTo>
                <a:lnTo>
                  <a:pt x="0" y="77750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77" r="0" b="-777"/>
            </a:stretch>
          </a:blipFill>
        </p:spPr>
      </p:sp>
      <p:sp>
        <p:nvSpPr>
          <p:cNvPr name="Freeform 3" id="3"/>
          <p:cNvSpPr/>
          <p:nvPr/>
        </p:nvSpPr>
        <p:spPr>
          <a:xfrm flipH="true" flipV="false" rot="0">
            <a:off x="10273278" y="5039691"/>
            <a:ext cx="9295205" cy="5948931"/>
          </a:xfrm>
          <a:custGeom>
            <a:avLst/>
            <a:gdLst/>
            <a:ahLst/>
            <a:cxnLst/>
            <a:rect r="r" b="b" t="t" l="l"/>
            <a:pathLst>
              <a:path h="5948931" w="9295205">
                <a:moveTo>
                  <a:pt x="9295205" y="0"/>
                </a:moveTo>
                <a:lnTo>
                  <a:pt x="0" y="0"/>
                </a:lnTo>
                <a:lnTo>
                  <a:pt x="0" y="5948932"/>
                </a:lnTo>
                <a:lnTo>
                  <a:pt x="9295205" y="5948932"/>
                </a:lnTo>
                <a:lnTo>
                  <a:pt x="9295205"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true" rot="0">
            <a:off x="-1280483" y="-701623"/>
            <a:ext cx="9295205" cy="5948931"/>
          </a:xfrm>
          <a:custGeom>
            <a:avLst/>
            <a:gdLst/>
            <a:ahLst/>
            <a:cxnLst/>
            <a:rect r="r" b="b" t="t" l="l"/>
            <a:pathLst>
              <a:path h="5948931" w="9295205">
                <a:moveTo>
                  <a:pt x="0" y="5948932"/>
                </a:moveTo>
                <a:lnTo>
                  <a:pt x="9295205" y="5948932"/>
                </a:lnTo>
                <a:lnTo>
                  <a:pt x="9295205" y="0"/>
                </a:lnTo>
                <a:lnTo>
                  <a:pt x="0" y="0"/>
                </a:lnTo>
                <a:lnTo>
                  <a:pt x="0" y="5948932"/>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4790631" y="-3420266"/>
            <a:ext cx="5568589" cy="7775011"/>
          </a:xfrm>
          <a:custGeom>
            <a:avLst/>
            <a:gdLst/>
            <a:ahLst/>
            <a:cxnLst/>
            <a:rect r="r" b="b" t="t" l="l"/>
            <a:pathLst>
              <a:path h="7775011" w="5568589">
                <a:moveTo>
                  <a:pt x="0" y="0"/>
                </a:moveTo>
                <a:lnTo>
                  <a:pt x="5568589" y="0"/>
                </a:lnTo>
                <a:lnTo>
                  <a:pt x="5568589" y="7775011"/>
                </a:lnTo>
                <a:lnTo>
                  <a:pt x="0" y="77750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646086" y="6399494"/>
            <a:ext cx="5568589" cy="7775011"/>
          </a:xfrm>
          <a:custGeom>
            <a:avLst/>
            <a:gdLst/>
            <a:ahLst/>
            <a:cxnLst/>
            <a:rect r="r" b="b" t="t" l="l"/>
            <a:pathLst>
              <a:path h="7775011" w="5568589">
                <a:moveTo>
                  <a:pt x="0" y="0"/>
                </a:moveTo>
                <a:lnTo>
                  <a:pt x="5568589" y="0"/>
                </a:lnTo>
                <a:lnTo>
                  <a:pt x="5568589" y="7775012"/>
                </a:lnTo>
                <a:lnTo>
                  <a:pt x="0" y="77750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3776414" y="962025"/>
            <a:ext cx="10130680" cy="9430973"/>
          </a:xfrm>
          <a:prstGeom prst="rect">
            <a:avLst/>
          </a:prstGeom>
        </p:spPr>
        <p:txBody>
          <a:bodyPr anchor="t" rtlCol="false" tIns="0" lIns="0" bIns="0" rIns="0">
            <a:spAutoFit/>
          </a:bodyPr>
          <a:lstStyle/>
          <a:p>
            <a:pPr algn="just">
              <a:lnSpc>
                <a:spcPts val="4657"/>
              </a:lnSpc>
            </a:pPr>
            <a:r>
              <a:rPr lang="en-US" sz="3326">
                <a:solidFill>
                  <a:srgbClr val="002B58"/>
                </a:solidFill>
                <a:latin typeface="Monda"/>
                <a:ea typeface="Monda"/>
                <a:cs typeface="Monda"/>
                <a:sym typeface="Monda"/>
              </a:rPr>
              <a:t>Required Documents for Application</a:t>
            </a:r>
          </a:p>
          <a:p>
            <a:pPr algn="just">
              <a:lnSpc>
                <a:spcPts val="4657"/>
              </a:lnSpc>
            </a:pPr>
            <a:r>
              <a:rPr lang="en-US" sz="3326">
                <a:solidFill>
                  <a:srgbClr val="002B58"/>
                </a:solidFill>
                <a:latin typeface="Monda"/>
                <a:ea typeface="Monda"/>
                <a:cs typeface="Monda"/>
                <a:sym typeface="Monda"/>
              </a:rPr>
              <a:t>Applying for a UK Spouse Visa requires submitting key documents, including:</a:t>
            </a:r>
          </a:p>
          <a:p>
            <a:pPr algn="just" marL="718265" indent="-359133" lvl="1">
              <a:lnSpc>
                <a:spcPts val="4657"/>
              </a:lnSpc>
              <a:buFont typeface="Arial"/>
              <a:buChar char="•"/>
            </a:pPr>
            <a:r>
              <a:rPr lang="en-US" sz="3326">
                <a:solidFill>
                  <a:srgbClr val="002B58"/>
                </a:solidFill>
                <a:latin typeface="Monda"/>
                <a:ea typeface="Monda"/>
                <a:cs typeface="Monda"/>
                <a:sym typeface="Monda"/>
              </a:rPr>
              <a:t>Marriage or civil partnership certificate</a:t>
            </a:r>
          </a:p>
          <a:p>
            <a:pPr algn="just" marL="718265" indent="-359133" lvl="1">
              <a:lnSpc>
                <a:spcPts val="4657"/>
              </a:lnSpc>
              <a:buFont typeface="Arial"/>
              <a:buChar char="•"/>
            </a:pPr>
            <a:r>
              <a:rPr lang="en-US" sz="3326">
                <a:solidFill>
                  <a:srgbClr val="002B58"/>
                </a:solidFill>
                <a:latin typeface="Monda"/>
                <a:ea typeface="Monda"/>
                <a:cs typeface="Monda"/>
                <a:sym typeface="Monda"/>
              </a:rPr>
              <a:t>Bank statements and payslips proving financial eligibility</a:t>
            </a:r>
          </a:p>
          <a:p>
            <a:pPr algn="just" marL="718265" indent="-359133" lvl="1">
              <a:lnSpc>
                <a:spcPts val="4657"/>
              </a:lnSpc>
              <a:buFont typeface="Arial"/>
              <a:buChar char="•"/>
            </a:pPr>
            <a:r>
              <a:rPr lang="en-US" sz="3326">
                <a:solidFill>
                  <a:srgbClr val="002B58"/>
                </a:solidFill>
                <a:latin typeface="Monda"/>
                <a:ea typeface="Monda"/>
                <a:cs typeface="Monda"/>
                <a:sym typeface="Monda"/>
              </a:rPr>
              <a:t>Proof of adequate accommodation in the UK</a:t>
            </a:r>
          </a:p>
          <a:p>
            <a:pPr algn="just" marL="718265" indent="-359133" lvl="1">
              <a:lnSpc>
                <a:spcPts val="4657"/>
              </a:lnSpc>
              <a:buFont typeface="Arial"/>
              <a:buChar char="•"/>
            </a:pPr>
            <a:r>
              <a:rPr lang="en-US" sz="3326">
                <a:solidFill>
                  <a:srgbClr val="002B58"/>
                </a:solidFill>
                <a:latin typeface="Monda"/>
                <a:ea typeface="Monda"/>
                <a:cs typeface="Monda"/>
                <a:sym typeface="Monda"/>
              </a:rPr>
              <a:t>English language test results</a:t>
            </a:r>
          </a:p>
          <a:p>
            <a:pPr algn="just" marL="718265" indent="-359133" lvl="1">
              <a:lnSpc>
                <a:spcPts val="4657"/>
              </a:lnSpc>
              <a:buFont typeface="Arial"/>
              <a:buChar char="•"/>
            </a:pPr>
            <a:r>
              <a:rPr lang="en-US" sz="3326">
                <a:solidFill>
                  <a:srgbClr val="002B58"/>
                </a:solidFill>
                <a:latin typeface="Monda"/>
                <a:ea typeface="Monda"/>
                <a:cs typeface="Monda"/>
                <a:sym typeface="Monda"/>
              </a:rPr>
              <a:t>Passport and previous immigration records</a:t>
            </a:r>
          </a:p>
          <a:p>
            <a:pPr algn="just">
              <a:lnSpc>
                <a:spcPts val="4657"/>
              </a:lnSpc>
            </a:pPr>
            <a:r>
              <a:rPr lang="en-US" sz="3326">
                <a:solidFill>
                  <a:srgbClr val="002B58"/>
                </a:solidFill>
                <a:latin typeface="Monda"/>
                <a:ea typeface="Monda"/>
                <a:cs typeface="Monda"/>
                <a:sym typeface="Monda"/>
              </a:rPr>
              <a:t>Common Challenges and How to Overcome Them</a:t>
            </a:r>
          </a:p>
          <a:p>
            <a:pPr algn="just">
              <a:lnSpc>
                <a:spcPts val="4657"/>
              </a:lnSpc>
            </a:pPr>
            <a:r>
              <a:rPr lang="en-US" sz="3326">
                <a:solidFill>
                  <a:srgbClr val="002B58"/>
                </a:solidFill>
                <a:latin typeface="Monda"/>
                <a:ea typeface="Monda"/>
                <a:cs typeface="Monda"/>
                <a:sym typeface="Monda"/>
              </a:rPr>
              <a:t>Many applicants face issues such as proving financial stability or the genuineness of their relationship. To avoid delays or rejections, ensure your application includes all required evidence, and consider seeking professional guidance.</a:t>
            </a:r>
          </a:p>
          <a:p>
            <a:pPr algn="just">
              <a:lnSpc>
                <a:spcPts val="4657"/>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77" r="0" b="-777"/>
            </a:stretch>
          </a:blipFill>
        </p:spPr>
      </p:sp>
      <p:sp>
        <p:nvSpPr>
          <p:cNvPr name="Freeform 3" id="3"/>
          <p:cNvSpPr/>
          <p:nvPr/>
        </p:nvSpPr>
        <p:spPr>
          <a:xfrm flipH="true" flipV="false" rot="0">
            <a:off x="11064015" y="6006684"/>
            <a:ext cx="9295205" cy="5948931"/>
          </a:xfrm>
          <a:custGeom>
            <a:avLst/>
            <a:gdLst/>
            <a:ahLst/>
            <a:cxnLst/>
            <a:rect r="r" b="b" t="t" l="l"/>
            <a:pathLst>
              <a:path h="5948931" w="9295205">
                <a:moveTo>
                  <a:pt x="9295205" y="0"/>
                </a:moveTo>
                <a:lnTo>
                  <a:pt x="0" y="0"/>
                </a:lnTo>
                <a:lnTo>
                  <a:pt x="0" y="5948932"/>
                </a:lnTo>
                <a:lnTo>
                  <a:pt x="9295205" y="5948932"/>
                </a:lnTo>
                <a:lnTo>
                  <a:pt x="9295205"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true" rot="0">
            <a:off x="-1568524" y="-909240"/>
            <a:ext cx="9295205" cy="5948931"/>
          </a:xfrm>
          <a:custGeom>
            <a:avLst/>
            <a:gdLst/>
            <a:ahLst/>
            <a:cxnLst/>
            <a:rect r="r" b="b" t="t" l="l"/>
            <a:pathLst>
              <a:path h="5948931" w="9295205">
                <a:moveTo>
                  <a:pt x="0" y="5948931"/>
                </a:moveTo>
                <a:lnTo>
                  <a:pt x="9295206" y="5948931"/>
                </a:lnTo>
                <a:lnTo>
                  <a:pt x="9295206" y="0"/>
                </a:lnTo>
                <a:lnTo>
                  <a:pt x="0" y="0"/>
                </a:lnTo>
                <a:lnTo>
                  <a:pt x="0" y="5948931"/>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4790631" y="-3420266"/>
            <a:ext cx="5568589" cy="7775011"/>
          </a:xfrm>
          <a:custGeom>
            <a:avLst/>
            <a:gdLst/>
            <a:ahLst/>
            <a:cxnLst/>
            <a:rect r="r" b="b" t="t" l="l"/>
            <a:pathLst>
              <a:path h="7775011" w="5568589">
                <a:moveTo>
                  <a:pt x="0" y="0"/>
                </a:moveTo>
                <a:lnTo>
                  <a:pt x="5568589" y="0"/>
                </a:lnTo>
                <a:lnTo>
                  <a:pt x="5568589" y="7775011"/>
                </a:lnTo>
                <a:lnTo>
                  <a:pt x="0" y="77750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646086" y="6399494"/>
            <a:ext cx="5568589" cy="7775011"/>
          </a:xfrm>
          <a:custGeom>
            <a:avLst/>
            <a:gdLst/>
            <a:ahLst/>
            <a:cxnLst/>
            <a:rect r="r" b="b" t="t" l="l"/>
            <a:pathLst>
              <a:path h="7775011" w="5568589">
                <a:moveTo>
                  <a:pt x="0" y="0"/>
                </a:moveTo>
                <a:lnTo>
                  <a:pt x="5568589" y="0"/>
                </a:lnTo>
                <a:lnTo>
                  <a:pt x="5568589" y="7775012"/>
                </a:lnTo>
                <a:lnTo>
                  <a:pt x="0" y="77750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884680" y="4297595"/>
            <a:ext cx="17403320" cy="4324518"/>
          </a:xfrm>
          <a:prstGeom prst="rect">
            <a:avLst/>
          </a:prstGeom>
        </p:spPr>
        <p:txBody>
          <a:bodyPr anchor="t" rtlCol="false" tIns="0" lIns="0" bIns="0" rIns="0">
            <a:spAutoFit/>
          </a:bodyPr>
          <a:lstStyle/>
          <a:p>
            <a:pPr algn="l">
              <a:lnSpc>
                <a:spcPts val="4190"/>
              </a:lnSpc>
            </a:pPr>
            <a:r>
              <a:rPr lang="en-US" sz="2993" b="true">
                <a:solidFill>
                  <a:srgbClr val="000000"/>
                </a:solidFill>
                <a:latin typeface="Canva Sans Bold"/>
                <a:ea typeface="Canva Sans Bold"/>
                <a:cs typeface="Canva Sans Bold"/>
                <a:sym typeface="Canva Sans Bold"/>
              </a:rPr>
              <a:t>Final Thoughts</a:t>
            </a:r>
          </a:p>
          <a:p>
            <a:pPr algn="l">
              <a:lnSpc>
                <a:spcPts val="4190"/>
              </a:lnSpc>
            </a:pPr>
          </a:p>
          <a:p>
            <a:pPr algn="l">
              <a:lnSpc>
                <a:spcPts val="4470"/>
              </a:lnSpc>
            </a:pPr>
            <a:r>
              <a:rPr lang="en-US" sz="3193">
                <a:solidFill>
                  <a:srgbClr val="1D175D"/>
                </a:solidFill>
                <a:latin typeface="Canva Sans"/>
                <a:ea typeface="Canva Sans"/>
                <a:cs typeface="Canva Sans"/>
                <a:sym typeface="Canva Sans"/>
              </a:rPr>
              <a:t>The </a:t>
            </a:r>
            <a:r>
              <a:rPr lang="en-US" sz="3193" u="sng">
                <a:solidFill>
                  <a:srgbClr val="1D175D"/>
                </a:solidFill>
                <a:latin typeface="Canva Sans"/>
                <a:ea typeface="Canva Sans"/>
                <a:cs typeface="Canva Sans"/>
                <a:sym typeface="Canva Sans"/>
                <a:hlinkClick r:id="rId7" tooltip="https://www.visaandmigration.com/service/uk-spouse-visa/102.html"/>
              </a:rPr>
              <a:t>UK</a:t>
            </a:r>
            <a:r>
              <a:rPr lang="en-US" sz="3193" u="sng">
                <a:solidFill>
                  <a:srgbClr val="1D175D"/>
                </a:solidFill>
                <a:latin typeface="Canva Sans"/>
                <a:ea typeface="Canva Sans"/>
                <a:cs typeface="Canva Sans"/>
                <a:sym typeface="Canva Sans"/>
                <a:hlinkClick r:id="rId8" tooltip="https://www.visaandmigration.com/service/uk-spouse-visa/102.html"/>
              </a:rPr>
              <a:t> Spouse Visa</a:t>
            </a:r>
            <a:r>
              <a:rPr lang="en-US" sz="3193">
                <a:solidFill>
                  <a:srgbClr val="1D175D"/>
                </a:solidFill>
                <a:latin typeface="Canva Sans"/>
                <a:ea typeface="Canva Sans"/>
                <a:cs typeface="Canva Sans"/>
                <a:sym typeface="Canva Sans"/>
              </a:rPr>
              <a:t> application process may seem complex, but thorough preparation and understanding of the requirements can increase your chances of success. With the right documents and professional assistance, you can simplify the process and start your new life in the UK with your spouse.</a:t>
            </a:r>
          </a:p>
          <a:p>
            <a:pPr algn="l">
              <a:lnSpc>
                <a:spcPts val="4190"/>
              </a:lnSpc>
            </a:pPr>
          </a:p>
          <a:p>
            <a:pPr algn="l">
              <a:lnSpc>
                <a:spcPts val="4190"/>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77" r="0" b="-777"/>
            </a:stretch>
          </a:blipFill>
        </p:spPr>
      </p:sp>
      <p:sp>
        <p:nvSpPr>
          <p:cNvPr name="Freeform 3" id="3"/>
          <p:cNvSpPr/>
          <p:nvPr/>
        </p:nvSpPr>
        <p:spPr>
          <a:xfrm flipH="true" flipV="false" rot="0">
            <a:off x="10273278" y="5039691"/>
            <a:ext cx="9295205" cy="5948931"/>
          </a:xfrm>
          <a:custGeom>
            <a:avLst/>
            <a:gdLst/>
            <a:ahLst/>
            <a:cxnLst/>
            <a:rect r="r" b="b" t="t" l="l"/>
            <a:pathLst>
              <a:path h="5948931" w="9295205">
                <a:moveTo>
                  <a:pt x="9295205" y="0"/>
                </a:moveTo>
                <a:lnTo>
                  <a:pt x="0" y="0"/>
                </a:lnTo>
                <a:lnTo>
                  <a:pt x="0" y="5948932"/>
                </a:lnTo>
                <a:lnTo>
                  <a:pt x="9295205" y="5948932"/>
                </a:lnTo>
                <a:lnTo>
                  <a:pt x="9295205"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true" rot="0">
            <a:off x="-1280483" y="-701623"/>
            <a:ext cx="9295205" cy="5948931"/>
          </a:xfrm>
          <a:custGeom>
            <a:avLst/>
            <a:gdLst/>
            <a:ahLst/>
            <a:cxnLst/>
            <a:rect r="r" b="b" t="t" l="l"/>
            <a:pathLst>
              <a:path h="5948931" w="9295205">
                <a:moveTo>
                  <a:pt x="0" y="5948932"/>
                </a:moveTo>
                <a:lnTo>
                  <a:pt x="9295205" y="5948932"/>
                </a:lnTo>
                <a:lnTo>
                  <a:pt x="9295205" y="0"/>
                </a:lnTo>
                <a:lnTo>
                  <a:pt x="0" y="0"/>
                </a:lnTo>
                <a:lnTo>
                  <a:pt x="0" y="5948932"/>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4790631" y="-3420266"/>
            <a:ext cx="5568589" cy="7775011"/>
          </a:xfrm>
          <a:custGeom>
            <a:avLst/>
            <a:gdLst/>
            <a:ahLst/>
            <a:cxnLst/>
            <a:rect r="r" b="b" t="t" l="l"/>
            <a:pathLst>
              <a:path h="7775011" w="5568589">
                <a:moveTo>
                  <a:pt x="0" y="0"/>
                </a:moveTo>
                <a:lnTo>
                  <a:pt x="5568589" y="0"/>
                </a:lnTo>
                <a:lnTo>
                  <a:pt x="5568589" y="7775011"/>
                </a:lnTo>
                <a:lnTo>
                  <a:pt x="0" y="77750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646086" y="6399494"/>
            <a:ext cx="5568589" cy="7775011"/>
          </a:xfrm>
          <a:custGeom>
            <a:avLst/>
            <a:gdLst/>
            <a:ahLst/>
            <a:cxnLst/>
            <a:rect r="r" b="b" t="t" l="l"/>
            <a:pathLst>
              <a:path h="7775011" w="5568589">
                <a:moveTo>
                  <a:pt x="0" y="0"/>
                </a:moveTo>
                <a:lnTo>
                  <a:pt x="5568589" y="0"/>
                </a:lnTo>
                <a:lnTo>
                  <a:pt x="5568589" y="7775012"/>
                </a:lnTo>
                <a:lnTo>
                  <a:pt x="0" y="77750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3093243" y="2779018"/>
            <a:ext cx="12801040" cy="1813128"/>
          </a:xfrm>
          <a:prstGeom prst="rect">
            <a:avLst/>
          </a:prstGeom>
        </p:spPr>
        <p:txBody>
          <a:bodyPr anchor="t" rtlCol="false" tIns="0" lIns="0" bIns="0" rIns="0">
            <a:spAutoFit/>
          </a:bodyPr>
          <a:lstStyle/>
          <a:p>
            <a:pPr algn="ctr">
              <a:lnSpc>
                <a:spcPts val="14887"/>
              </a:lnSpc>
            </a:pPr>
            <a:r>
              <a:rPr lang="en-US" b="true" sz="10634">
                <a:solidFill>
                  <a:srgbClr val="002B58"/>
                </a:solidFill>
                <a:latin typeface="Monda Bold"/>
                <a:ea typeface="Monda Bold"/>
                <a:cs typeface="Monda Bold"/>
                <a:sym typeface="Monda Bold"/>
              </a:rPr>
              <a:t>THANK YOU</a:t>
            </a:r>
          </a:p>
        </p:txBody>
      </p:sp>
      <p:sp>
        <p:nvSpPr>
          <p:cNvPr name="TextBox 8" id="8"/>
          <p:cNvSpPr txBox="true"/>
          <p:nvPr/>
        </p:nvSpPr>
        <p:spPr>
          <a:xfrm rot="0">
            <a:off x="730865" y="6815677"/>
            <a:ext cx="9542413" cy="2980690"/>
          </a:xfrm>
          <a:prstGeom prst="rect">
            <a:avLst/>
          </a:prstGeom>
        </p:spPr>
        <p:txBody>
          <a:bodyPr anchor="t" rtlCol="false" tIns="0" lIns="0" bIns="0" rIns="0">
            <a:spAutoFit/>
          </a:bodyPr>
          <a:lstStyle/>
          <a:p>
            <a:pPr algn="l">
              <a:lnSpc>
                <a:spcPts val="4759"/>
              </a:lnSpc>
            </a:pPr>
            <a:r>
              <a:rPr lang="en-US" sz="3399">
                <a:solidFill>
                  <a:srgbClr val="002B58"/>
                </a:solidFill>
                <a:latin typeface="Canva Sans"/>
                <a:ea typeface="Canva Sans"/>
                <a:cs typeface="Canva Sans"/>
                <a:sym typeface="Canva Sans"/>
              </a:rPr>
              <a:t>Phone:-</a:t>
            </a:r>
            <a:r>
              <a:rPr lang="en-US" sz="3399">
                <a:solidFill>
                  <a:srgbClr val="002B58"/>
                </a:solidFill>
                <a:latin typeface="Canva Sans"/>
                <a:ea typeface="Canva Sans"/>
                <a:cs typeface="Canva Sans"/>
                <a:sym typeface="Canva Sans"/>
              </a:rPr>
              <a:t> +44 (0)20 3411 1261</a:t>
            </a:r>
          </a:p>
          <a:p>
            <a:pPr algn="l">
              <a:lnSpc>
                <a:spcPts val="4759"/>
              </a:lnSpc>
            </a:pPr>
          </a:p>
          <a:p>
            <a:pPr algn="l">
              <a:lnSpc>
                <a:spcPts val="4759"/>
              </a:lnSpc>
            </a:pPr>
            <a:r>
              <a:rPr lang="en-US" sz="3399">
                <a:solidFill>
                  <a:srgbClr val="002B58"/>
                </a:solidFill>
                <a:latin typeface="Canva Sans"/>
                <a:ea typeface="Canva Sans"/>
                <a:cs typeface="Canva Sans"/>
                <a:sym typeface="Canva Sans"/>
              </a:rPr>
              <a:t>Email: </a:t>
            </a:r>
            <a:r>
              <a:rPr lang="en-US" sz="3399" u="sng">
                <a:solidFill>
                  <a:srgbClr val="002B58"/>
                </a:solidFill>
                <a:latin typeface="Canva Sans"/>
                <a:ea typeface="Canva Sans"/>
                <a:cs typeface="Canva Sans"/>
                <a:sym typeface="Canva Sans"/>
                <a:hlinkClick r:id="rId7" tooltip="mailto:info@visaandmigration.com"/>
              </a:rPr>
              <a:t>info@visaandmigration.com</a:t>
            </a:r>
          </a:p>
          <a:p>
            <a:pPr algn="l">
              <a:lnSpc>
                <a:spcPts val="4759"/>
              </a:lnSpc>
            </a:pPr>
          </a:p>
          <a:p>
            <a:pPr algn="l">
              <a:lnSpc>
                <a:spcPts val="4759"/>
              </a:lnSpc>
            </a:pPr>
            <a:r>
              <a:rPr lang="en-US" sz="3399">
                <a:solidFill>
                  <a:srgbClr val="002B58"/>
                </a:solidFill>
                <a:latin typeface="Canva Sans"/>
                <a:ea typeface="Canva Sans"/>
                <a:cs typeface="Canva Sans"/>
                <a:sym typeface="Canva Sans"/>
              </a:rPr>
              <a:t>Website:- </a:t>
            </a:r>
            <a:r>
              <a:rPr lang="en-US" sz="3399" u="sng">
                <a:solidFill>
                  <a:srgbClr val="002B58"/>
                </a:solidFill>
                <a:latin typeface="Canva Sans"/>
                <a:ea typeface="Canva Sans"/>
                <a:cs typeface="Canva Sans"/>
                <a:sym typeface="Canva Sans"/>
                <a:hlinkClick r:id="rId8" tooltip="https://www.visaandmigration.com"/>
              </a:rPr>
              <a:t>https://www.visaandmigration.com/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DAGinJrWztc</dc:identifier>
  <dcterms:modified xsi:type="dcterms:W3CDTF">2011-08-01T06:04:30Z</dcterms:modified>
  <cp:revision>1</cp:revision>
  <dc:title>UK Spouse Visa</dc:title>
</cp:coreProperties>
</file>