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Proxima Nova"/>
      <p:regular r:id="rId13"/>
      <p:bold r:id="rId14"/>
      <p:italic r:id="rId15"/>
      <p:boldItalic r:id="rId16"/>
    </p:embeddedFont>
    <p:embeddedFont>
      <p:font typeface="Roboto"/>
      <p:regular r:id="rId17"/>
      <p:bold r:id="rId18"/>
      <p:italic r:id="rId19"/>
      <p:boldItalic r:id="rId20"/>
    </p:embeddedFont>
    <p:embeddedFont>
      <p:font typeface="Inter"/>
      <p:regular r:id="rId21"/>
      <p:bold r:id="rId22"/>
      <p:italic r:id="rId23"/>
      <p:boldItalic r:id="rId24"/>
    </p:embeddedFont>
    <p:embeddedFont>
      <p:font typeface="Roboto Light"/>
      <p:regular r:id="rId25"/>
      <p:bold r:id="rId26"/>
      <p:italic r:id="rId27"/>
      <p:boldItalic r:id="rId28"/>
    </p:embeddedFont>
    <p:embeddedFont>
      <p:font typeface="Oswald SemiBold"/>
      <p:regular r:id="rId29"/>
      <p:bold r:id="rId30"/>
    </p:embeddedFont>
    <p:embeddedFont>
      <p:font typeface="Oswald"/>
      <p:regular r:id="rId31"/>
      <p:bold r:id="rId32"/>
    </p:embeddedFont>
    <p:embeddedFont>
      <p:font typeface="DM Sans"/>
      <p:regular r:id="rId33"/>
      <p:bold r:id="rId34"/>
      <p:italic r:id="rId35"/>
      <p:boldItalic r:id="rId36"/>
    </p:embeddedFont>
    <p:embeddedFont>
      <p:font typeface="Alfa Slab One"/>
      <p:regular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22" Type="http://schemas.openxmlformats.org/officeDocument/2006/relationships/font" Target="fonts/Inter-bold.fntdata"/><Relationship Id="rId21" Type="http://schemas.openxmlformats.org/officeDocument/2006/relationships/font" Target="fonts/Inter-regular.fntdata"/><Relationship Id="rId24" Type="http://schemas.openxmlformats.org/officeDocument/2006/relationships/font" Target="fonts/Inter-boldItalic.fntdata"/><Relationship Id="rId23" Type="http://schemas.openxmlformats.org/officeDocument/2006/relationships/font" Target="fonts/Inter-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Light-bold.fntdata"/><Relationship Id="rId25" Type="http://schemas.openxmlformats.org/officeDocument/2006/relationships/font" Target="fonts/RobotoLight-regular.fntdata"/><Relationship Id="rId28" Type="http://schemas.openxmlformats.org/officeDocument/2006/relationships/font" Target="fonts/RobotoLight-boldItalic.fntdata"/><Relationship Id="rId27" Type="http://schemas.openxmlformats.org/officeDocument/2006/relationships/font" Target="fonts/RobotoLight-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swaldSemiBold-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swald-regular.fntdata"/><Relationship Id="rId30" Type="http://schemas.openxmlformats.org/officeDocument/2006/relationships/font" Target="fonts/OswaldSemiBold-bold.fntdata"/><Relationship Id="rId11" Type="http://schemas.openxmlformats.org/officeDocument/2006/relationships/slide" Target="slides/slide6.xml"/><Relationship Id="rId33" Type="http://schemas.openxmlformats.org/officeDocument/2006/relationships/font" Target="fonts/DMSans-regular.fntdata"/><Relationship Id="rId10" Type="http://schemas.openxmlformats.org/officeDocument/2006/relationships/slide" Target="slides/slide5.xml"/><Relationship Id="rId32" Type="http://schemas.openxmlformats.org/officeDocument/2006/relationships/font" Target="fonts/Oswald-bold.fntdata"/><Relationship Id="rId13" Type="http://schemas.openxmlformats.org/officeDocument/2006/relationships/font" Target="fonts/ProximaNova-regular.fntdata"/><Relationship Id="rId35" Type="http://schemas.openxmlformats.org/officeDocument/2006/relationships/font" Target="fonts/DMSans-italic.fntdata"/><Relationship Id="rId12" Type="http://schemas.openxmlformats.org/officeDocument/2006/relationships/slide" Target="slides/slide7.xml"/><Relationship Id="rId34" Type="http://schemas.openxmlformats.org/officeDocument/2006/relationships/font" Target="fonts/DMSans-bold.fntdata"/><Relationship Id="rId15" Type="http://schemas.openxmlformats.org/officeDocument/2006/relationships/font" Target="fonts/ProximaNova-italic.fntdata"/><Relationship Id="rId37" Type="http://schemas.openxmlformats.org/officeDocument/2006/relationships/font" Target="fonts/AlfaSlabOne-regular.fntdata"/><Relationship Id="rId14" Type="http://schemas.openxmlformats.org/officeDocument/2006/relationships/font" Target="fonts/ProximaNova-bold.fntdata"/><Relationship Id="rId36" Type="http://schemas.openxmlformats.org/officeDocument/2006/relationships/font" Target="fonts/DMSans-boldItalic.fntdata"/><Relationship Id="rId17" Type="http://schemas.openxmlformats.org/officeDocument/2006/relationships/font" Target="fonts/Roboto-regular.fntdata"/><Relationship Id="rId16" Type="http://schemas.openxmlformats.org/officeDocument/2006/relationships/font" Target="fonts/ProximaNova-boldItalic.fntdata"/><Relationship Id="rId19" Type="http://schemas.openxmlformats.org/officeDocument/2006/relationships/font" Target="fonts/Roboto-italic.fntdata"/><Relationship Id="rId18" Type="http://schemas.openxmlformats.org/officeDocument/2006/relationships/font" Target="fonts/Robo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05b76a704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05b76a704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05b76a704b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05b76a704b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05b76a704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05b76a704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fc437ee59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fc437ee59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28b21dbe4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28b21dbe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0d0d551af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0d0d551af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05b76a704b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05b76a704b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rgbClr val="CFE2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hyperlink" Target="https://firstpolicy.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firstpolicy.com/services/engineerin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firstpolicy.com/services/engineering/" TargetMode="External"/><Relationship Id="rId4" Type="http://schemas.openxmlformats.org/officeDocument/2006/relationships/hyperlink" Target="https://firstpolicy.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firstpolicy.com/" TargetMode="External"/><Relationship Id="rId4" Type="http://schemas.openxmlformats.org/officeDocument/2006/relationships/hyperlink" Target="tel:+912066073200" TargetMode="External"/><Relationship Id="rId5" Type="http://schemas.openxmlformats.org/officeDocument/2006/relationships/hyperlink" Target="mailto:office@firstpolicy.com" TargetMode="External"/><Relationship Id="rId6"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title"/>
          </p:nvPr>
        </p:nvSpPr>
        <p:spPr>
          <a:xfrm>
            <a:off x="1175100" y="1130375"/>
            <a:ext cx="6824400" cy="2033700"/>
          </a:xfrm>
          <a:prstGeom prst="rect">
            <a:avLst/>
          </a:prstGeom>
        </p:spPr>
        <p:txBody>
          <a:bodyPr anchorCtr="0" anchor="t" bIns="91425" lIns="91425" spcFirstLastPara="1" rIns="91425" wrap="square" tIns="91425">
            <a:noAutofit/>
          </a:bodyPr>
          <a:lstStyle/>
          <a:p>
            <a:pPr indent="0" lvl="0" marL="0" rtl="0" algn="ctr">
              <a:lnSpc>
                <a:spcPct val="115000"/>
              </a:lnSpc>
              <a:spcBef>
                <a:spcPts val="1200"/>
              </a:spcBef>
              <a:spcAft>
                <a:spcPts val="1200"/>
              </a:spcAft>
              <a:buNone/>
            </a:pPr>
            <a:r>
              <a:rPr b="1" lang="en">
                <a:solidFill>
                  <a:srgbClr val="000000"/>
                </a:solidFill>
                <a:latin typeface="Oswald"/>
                <a:ea typeface="Oswald"/>
                <a:cs typeface="Oswald"/>
                <a:sym typeface="Oswald"/>
              </a:rPr>
              <a:t>The Intersection of Erection All Risk, Industrial All Risk, and Business Interruption Insurance</a:t>
            </a:r>
            <a:endParaRPr b="1" sz="4300">
              <a:solidFill>
                <a:srgbClr val="000000"/>
              </a:solidFill>
              <a:latin typeface="Oswald"/>
              <a:ea typeface="Oswald"/>
              <a:cs typeface="Oswald"/>
              <a:sym typeface="Oswald"/>
            </a:endParaRPr>
          </a:p>
        </p:txBody>
      </p:sp>
      <p:sp>
        <p:nvSpPr>
          <p:cNvPr id="57" name="Google Shape;57;p13"/>
          <p:cNvSpPr txBox="1"/>
          <p:nvPr/>
        </p:nvSpPr>
        <p:spPr>
          <a:xfrm>
            <a:off x="2616300" y="3356975"/>
            <a:ext cx="3606600" cy="54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u="sng">
                <a:solidFill>
                  <a:schemeClr val="hlink"/>
                </a:solidFill>
                <a:latin typeface="Proxima Nova"/>
                <a:ea typeface="Proxima Nova"/>
                <a:cs typeface="Proxima Nova"/>
                <a:sym typeface="Proxima Nova"/>
                <a:hlinkClick r:id="rId3"/>
              </a:rPr>
              <a:t>https://firstpolicy.com/</a:t>
            </a:r>
            <a:endParaRPr b="1" sz="2000">
              <a:latin typeface="Proxima Nova"/>
              <a:ea typeface="Proxima Nova"/>
              <a:cs typeface="Proxima Nova"/>
              <a:sym typeface="Proxima Nov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idx="1" type="body"/>
          </p:nvPr>
        </p:nvSpPr>
        <p:spPr>
          <a:xfrm>
            <a:off x="858300" y="1140000"/>
            <a:ext cx="7427400" cy="303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000000"/>
                </a:solidFill>
                <a:latin typeface="Roboto Light"/>
                <a:ea typeface="Roboto Light"/>
                <a:cs typeface="Roboto Light"/>
                <a:sym typeface="Roboto Light"/>
              </a:rPr>
              <a:t>Modern-day industrial concerns and construction operations experience several different types of risks which cause monetary losses to businesses. Manufacturing companies together with construction businesses and heavy industry organizations require complete coverage for safeguarding their operations against unpredictable events. Financial security comes from three essential insurance coverages which include erection all risk insurance and industrial all risk policy and business interruption insurance. Together these policies maintain business stability by offering protection against accidents as well as natural occurrences and operational interruption events.</a:t>
            </a:r>
            <a:endParaRPr sz="2200">
              <a:solidFill>
                <a:srgbClr val="000000"/>
              </a:solidFill>
              <a:latin typeface="Roboto Light"/>
              <a:ea typeface="Roboto Light"/>
              <a:cs typeface="Roboto Light"/>
              <a:sym typeface="Roboto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766325" y="538850"/>
            <a:ext cx="71343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600"/>
              </a:spcBef>
              <a:spcAft>
                <a:spcPts val="0"/>
              </a:spcAft>
              <a:buNone/>
            </a:pPr>
            <a:r>
              <a:rPr b="1" lang="en" sz="2000">
                <a:solidFill>
                  <a:srgbClr val="000000"/>
                </a:solidFill>
                <a:latin typeface="Oswald"/>
                <a:ea typeface="Oswald"/>
                <a:cs typeface="Oswald"/>
                <a:sym typeface="Oswald"/>
              </a:rPr>
              <a:t>Understanding the Key Insurance Policies</a:t>
            </a:r>
            <a:endParaRPr b="1" sz="2700">
              <a:solidFill>
                <a:srgbClr val="000000"/>
              </a:solidFill>
              <a:latin typeface="Oswald"/>
              <a:ea typeface="Oswald"/>
              <a:cs typeface="Oswald"/>
              <a:sym typeface="Oswald"/>
            </a:endParaRPr>
          </a:p>
          <a:p>
            <a:pPr indent="0" lvl="0" marL="0" rtl="0" algn="l">
              <a:lnSpc>
                <a:spcPct val="115000"/>
              </a:lnSpc>
              <a:spcBef>
                <a:spcPts val="400"/>
              </a:spcBef>
              <a:spcAft>
                <a:spcPts val="0"/>
              </a:spcAft>
              <a:buNone/>
            </a:pPr>
            <a:r>
              <a:t/>
            </a:r>
            <a:endParaRPr b="1" sz="2800">
              <a:solidFill>
                <a:srgbClr val="000000"/>
              </a:solidFill>
              <a:latin typeface="Oswald"/>
              <a:ea typeface="Oswald"/>
              <a:cs typeface="Oswald"/>
              <a:sym typeface="Oswald"/>
            </a:endParaRPr>
          </a:p>
          <a:p>
            <a:pPr indent="0" lvl="0" marL="0" rtl="0" algn="ctr">
              <a:lnSpc>
                <a:spcPct val="115000"/>
              </a:lnSpc>
              <a:spcBef>
                <a:spcPts val="0"/>
              </a:spcBef>
              <a:spcAft>
                <a:spcPts val="0"/>
              </a:spcAft>
              <a:buNone/>
            </a:pPr>
            <a:r>
              <a:t/>
            </a:r>
            <a:endParaRPr b="1" sz="3800">
              <a:solidFill>
                <a:srgbClr val="000000"/>
              </a:solidFill>
              <a:latin typeface="Oswald"/>
              <a:ea typeface="Oswald"/>
              <a:cs typeface="Oswald"/>
              <a:sym typeface="Oswald"/>
            </a:endParaRPr>
          </a:p>
          <a:p>
            <a:pPr indent="0" lvl="0" marL="0" rtl="0" algn="ctr">
              <a:lnSpc>
                <a:spcPct val="115000"/>
              </a:lnSpc>
              <a:spcBef>
                <a:spcPts val="0"/>
              </a:spcBef>
              <a:spcAft>
                <a:spcPts val="0"/>
              </a:spcAft>
              <a:buSzPts val="990"/>
              <a:buNone/>
            </a:pPr>
            <a:r>
              <a:t/>
            </a:r>
            <a:endParaRPr b="1" sz="3559">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b="1" sz="3500">
              <a:latin typeface="Oswald"/>
              <a:ea typeface="Oswald"/>
              <a:cs typeface="Oswald"/>
              <a:sym typeface="Oswald"/>
            </a:endParaRPr>
          </a:p>
        </p:txBody>
      </p:sp>
      <p:sp>
        <p:nvSpPr>
          <p:cNvPr id="68" name="Google Shape;68;p15"/>
          <p:cNvSpPr txBox="1"/>
          <p:nvPr>
            <p:ph idx="1" type="body"/>
          </p:nvPr>
        </p:nvSpPr>
        <p:spPr>
          <a:xfrm>
            <a:off x="766325" y="1147325"/>
            <a:ext cx="7789800" cy="332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000000"/>
                </a:solidFill>
                <a:latin typeface="Roboto Light"/>
                <a:ea typeface="Roboto Light"/>
                <a:cs typeface="Roboto Light"/>
                <a:sym typeface="Roboto Light"/>
              </a:rPr>
              <a:t>Erection all risk insurance ensures protection against accidental damage and third-party incidents along with unforeseen risks which occur during the erection and testing period of industrial installations. Organizations which conduct machine installations as well as steel structure assembly and big equipment deployment need to secure coverage.</a:t>
            </a:r>
            <a:endParaRPr sz="13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3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lang="en" sz="1300">
                <a:solidFill>
                  <a:srgbClr val="000000"/>
                </a:solidFill>
                <a:latin typeface="Roboto Light"/>
                <a:ea typeface="Roboto Light"/>
                <a:cs typeface="Roboto Light"/>
                <a:sym typeface="Roboto Light"/>
              </a:rPr>
              <a:t>Physical assets consisting of buildings and machines as well as inventory receive extensive protection from an </a:t>
            </a:r>
            <a:r>
              <a:rPr b="1" lang="en" sz="1300" u="sng">
                <a:solidFill>
                  <a:srgbClr val="1155CC"/>
                </a:solidFill>
                <a:latin typeface="Roboto"/>
                <a:ea typeface="Roboto"/>
                <a:cs typeface="Roboto"/>
                <a:sym typeface="Roboto"/>
                <a:hlinkClick r:id="rId3">
                  <a:extLst>
                    <a:ext uri="{A12FA001-AC4F-418D-AE19-62706E023703}">
                      <ahyp:hlinkClr val="tx"/>
                    </a:ext>
                  </a:extLst>
                </a:hlinkClick>
              </a:rPr>
              <a:t>industrial all risk policy</a:t>
            </a:r>
            <a:r>
              <a:rPr b="1" lang="en" sz="1300">
                <a:solidFill>
                  <a:srgbClr val="000000"/>
                </a:solidFill>
                <a:latin typeface="Roboto"/>
                <a:ea typeface="Roboto"/>
                <a:cs typeface="Roboto"/>
                <a:sym typeface="Roboto"/>
              </a:rPr>
              <a:t>.</a:t>
            </a:r>
            <a:r>
              <a:rPr lang="en" sz="1300">
                <a:solidFill>
                  <a:srgbClr val="000000"/>
                </a:solidFill>
                <a:latin typeface="Roboto Light"/>
                <a:ea typeface="Roboto Light"/>
                <a:cs typeface="Roboto Light"/>
                <a:sym typeface="Roboto Light"/>
              </a:rPr>
              <a:t> The insurance policy safeguards against fire along with natural disasters, breakdowns and theft and additional operational dangers which minimizes financial disruption.</a:t>
            </a:r>
            <a:endParaRPr sz="13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300">
              <a:solidFill>
                <a:srgbClr val="000000"/>
              </a:solidFill>
              <a:latin typeface="Roboto Light"/>
              <a:ea typeface="Roboto Light"/>
              <a:cs typeface="Roboto Light"/>
              <a:sym typeface="Roboto Light"/>
            </a:endParaRPr>
          </a:p>
          <a:p>
            <a:pPr indent="0" lvl="0" marL="0" rtl="0" algn="l">
              <a:spcBef>
                <a:spcPts val="0"/>
              </a:spcBef>
              <a:spcAft>
                <a:spcPts val="0"/>
              </a:spcAft>
              <a:buNone/>
            </a:pPr>
            <a:r>
              <a:rPr lang="en" sz="1300">
                <a:solidFill>
                  <a:srgbClr val="000000"/>
                </a:solidFill>
                <a:latin typeface="Roboto Light"/>
                <a:ea typeface="Roboto Light"/>
                <a:cs typeface="Roboto Light"/>
                <a:sym typeface="Roboto Light"/>
              </a:rPr>
              <a:t>The role of business interruption insurance is essential for safeguarding companies against income loss which results from necessary temporary shutdowns of operations. Businesses can recover their financial position when this policy pays to make up for reduced revenue and pay fixed costs and running expenses that occur from insured events.</a:t>
            </a:r>
            <a:endParaRPr sz="1300">
              <a:solidFill>
                <a:srgbClr val="000000"/>
              </a:solidFill>
              <a:latin typeface="Roboto Light"/>
              <a:ea typeface="Roboto Light"/>
              <a:cs typeface="Roboto Light"/>
              <a:sym typeface="Roboto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idx="1" type="body"/>
          </p:nvPr>
        </p:nvSpPr>
        <p:spPr>
          <a:xfrm>
            <a:off x="567750" y="1404450"/>
            <a:ext cx="8008500" cy="292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Roboto Light"/>
                <a:ea typeface="Roboto Light"/>
                <a:cs typeface="Roboto Light"/>
                <a:sym typeface="Roboto Light"/>
              </a:rPr>
              <a:t>This combination of policies creates an extensive and thorough risk management system referring to unique threats in each sector. For example:</a:t>
            </a:r>
            <a:endParaRPr sz="15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500">
              <a:solidFill>
                <a:srgbClr val="000000"/>
              </a:solidFill>
              <a:latin typeface="Roboto Light"/>
              <a:ea typeface="Roboto Light"/>
              <a:cs typeface="Roboto Light"/>
              <a:sym typeface="Roboto Light"/>
            </a:endParaRPr>
          </a:p>
          <a:p>
            <a:pPr indent="-323850" lvl="0" marL="457200" rtl="0" algn="l">
              <a:spcBef>
                <a:spcPts val="0"/>
              </a:spcBef>
              <a:spcAft>
                <a:spcPts val="0"/>
              </a:spcAft>
              <a:buClr>
                <a:srgbClr val="000000"/>
              </a:buClr>
              <a:buSzPts val="1500"/>
              <a:buFont typeface="Calibri"/>
              <a:buChar char="●"/>
            </a:pPr>
            <a:r>
              <a:rPr lang="en" sz="1500">
                <a:solidFill>
                  <a:srgbClr val="000000"/>
                </a:solidFill>
                <a:latin typeface="Roboto Light"/>
                <a:ea typeface="Roboto Light"/>
                <a:cs typeface="Roboto Light"/>
                <a:sym typeface="Roboto Light"/>
              </a:rPr>
              <a:t>During machinery installation at a factory the facility needs </a:t>
            </a:r>
            <a:r>
              <a:rPr b="1" lang="en" sz="1500" u="sng">
                <a:solidFill>
                  <a:srgbClr val="1155CC"/>
                </a:solidFill>
                <a:latin typeface="Roboto"/>
                <a:ea typeface="Roboto"/>
                <a:cs typeface="Roboto"/>
                <a:sym typeface="Roboto"/>
                <a:hlinkClick r:id="rId3">
                  <a:extLst>
                    <a:ext uri="{A12FA001-AC4F-418D-AE19-62706E023703}">
                      <ahyp:hlinkClr val="tx"/>
                    </a:ext>
                  </a:extLst>
                </a:hlinkClick>
              </a:rPr>
              <a:t>erection all risk insurance</a:t>
            </a:r>
            <a:r>
              <a:rPr lang="en" sz="1500">
                <a:solidFill>
                  <a:srgbClr val="000000"/>
                </a:solidFill>
                <a:latin typeface="Roboto Light"/>
                <a:ea typeface="Roboto Light"/>
                <a:cs typeface="Roboto Light"/>
                <a:sym typeface="Roboto Light"/>
              </a:rPr>
              <a:t> for installations and industrial all risk policy for operational risks together with business interruption insurance for income protection when installation delays occur.</a:t>
            </a:r>
            <a:endParaRPr sz="1500">
              <a:solidFill>
                <a:srgbClr val="000000"/>
              </a:solidFill>
              <a:latin typeface="Roboto Light"/>
              <a:ea typeface="Roboto Light"/>
              <a:cs typeface="Roboto Light"/>
              <a:sym typeface="Roboto Light"/>
            </a:endParaRPr>
          </a:p>
          <a:p>
            <a:pPr indent="-323850" lvl="0" marL="457200" rtl="0" algn="l">
              <a:spcBef>
                <a:spcPts val="0"/>
              </a:spcBef>
              <a:spcAft>
                <a:spcPts val="0"/>
              </a:spcAft>
              <a:buClr>
                <a:srgbClr val="000000"/>
              </a:buClr>
              <a:buSzPts val="1500"/>
              <a:buFont typeface="Calibri"/>
              <a:buChar char="●"/>
            </a:pPr>
            <a:r>
              <a:rPr lang="en" sz="1500">
                <a:solidFill>
                  <a:srgbClr val="000000"/>
                </a:solidFill>
                <a:latin typeface="Roboto Light"/>
                <a:ea typeface="Roboto Light"/>
                <a:cs typeface="Roboto Light"/>
                <a:sym typeface="Roboto Light"/>
              </a:rPr>
              <a:t>Business operations that encounter accidental fire disasters need industrial all risk policy to safeguard assets at the same time </a:t>
            </a:r>
            <a:r>
              <a:rPr b="1" lang="en" sz="1500" u="sng">
                <a:solidFill>
                  <a:srgbClr val="1155CC"/>
                </a:solidFill>
                <a:latin typeface="Roboto"/>
                <a:ea typeface="Roboto"/>
                <a:cs typeface="Roboto"/>
                <a:sym typeface="Roboto"/>
                <a:hlinkClick r:id="rId4">
                  <a:extLst>
                    <a:ext uri="{A12FA001-AC4F-418D-AE19-62706E023703}">
                      <ahyp:hlinkClr val="tx"/>
                    </a:ext>
                  </a:extLst>
                </a:hlinkClick>
              </a:rPr>
              <a:t>business interruption insurance</a:t>
            </a:r>
            <a:r>
              <a:rPr lang="en" sz="1500">
                <a:solidFill>
                  <a:srgbClr val="000000"/>
                </a:solidFill>
                <a:latin typeface="Roboto Light"/>
                <a:ea typeface="Roboto Light"/>
                <a:cs typeface="Roboto Light"/>
                <a:sym typeface="Roboto Light"/>
              </a:rPr>
              <a:t> maintains financial stability when operations halt.</a:t>
            </a:r>
            <a:endParaRPr sz="1500">
              <a:solidFill>
                <a:srgbClr val="000000"/>
              </a:solidFill>
              <a:latin typeface="Roboto Light"/>
              <a:ea typeface="Roboto Light"/>
              <a:cs typeface="Roboto Light"/>
              <a:sym typeface="Roboto Light"/>
            </a:endParaRPr>
          </a:p>
          <a:p>
            <a:pPr indent="0" lvl="0" marL="0" rtl="0" algn="l">
              <a:spcBef>
                <a:spcPts val="0"/>
              </a:spcBef>
              <a:spcAft>
                <a:spcPts val="0"/>
              </a:spcAft>
              <a:buNone/>
            </a:pPr>
            <a:r>
              <a:t/>
            </a:r>
            <a:endParaRPr sz="1700">
              <a:solidFill>
                <a:srgbClr val="000000"/>
              </a:solidFill>
              <a:latin typeface="Roboto Light"/>
              <a:ea typeface="Roboto Light"/>
              <a:cs typeface="Roboto Light"/>
              <a:sym typeface="Roboto Light"/>
            </a:endParaRPr>
          </a:p>
        </p:txBody>
      </p:sp>
      <p:sp>
        <p:nvSpPr>
          <p:cNvPr id="74" name="Google Shape;74;p16"/>
          <p:cNvSpPr txBox="1"/>
          <p:nvPr/>
        </p:nvSpPr>
        <p:spPr>
          <a:xfrm>
            <a:off x="567750" y="642950"/>
            <a:ext cx="6961200" cy="42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400"/>
              </a:spcAft>
              <a:buNone/>
            </a:pPr>
            <a:r>
              <a:rPr b="1" lang="en" sz="2100">
                <a:latin typeface="Oswald"/>
                <a:ea typeface="Oswald"/>
                <a:cs typeface="Oswald"/>
                <a:sym typeface="Oswald"/>
              </a:rPr>
              <a:t>The Intersection of These Insurance Policies</a:t>
            </a:r>
            <a:endParaRPr b="1" sz="2500">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idx="1" type="body"/>
          </p:nvPr>
        </p:nvSpPr>
        <p:spPr>
          <a:xfrm>
            <a:off x="611225" y="1398175"/>
            <a:ext cx="7777200" cy="144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Roboto Light"/>
                <a:ea typeface="Roboto Light"/>
                <a:cs typeface="Roboto Light"/>
                <a:sym typeface="Roboto Light"/>
              </a:rPr>
              <a:t>Businesses need to build close relationships with experienced insurance providers who will help create policies specifically designed for their requirements. Insurance protection becomes more effective when it is designed to align with specific risks of individual industries thus granting businesses complete financial protection. Businesses who seek advice from insurance professionals gain assistance to understand policy terms along with benefit optimization.</a:t>
            </a:r>
            <a:endParaRPr sz="1900">
              <a:solidFill>
                <a:srgbClr val="000000"/>
              </a:solidFill>
              <a:latin typeface="Roboto Light"/>
              <a:ea typeface="Roboto Light"/>
              <a:cs typeface="Roboto Light"/>
              <a:sym typeface="Roboto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766325" y="709700"/>
            <a:ext cx="71343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2500">
                <a:solidFill>
                  <a:srgbClr val="000000"/>
                </a:solidFill>
                <a:latin typeface="Oswald SemiBold"/>
                <a:ea typeface="Oswald SemiBold"/>
                <a:cs typeface="Oswald SemiBold"/>
                <a:sym typeface="Oswald SemiBold"/>
              </a:rPr>
              <a:t>Conclusion</a:t>
            </a:r>
            <a:endParaRPr sz="3200">
              <a:solidFill>
                <a:srgbClr val="000000"/>
              </a:solidFill>
              <a:latin typeface="Oswald SemiBold"/>
              <a:ea typeface="Oswald SemiBold"/>
              <a:cs typeface="Oswald SemiBold"/>
              <a:sym typeface="Oswald SemiBold"/>
            </a:endParaRPr>
          </a:p>
          <a:p>
            <a:pPr indent="0" lvl="0" marL="0" rtl="0" algn="l">
              <a:lnSpc>
                <a:spcPct val="115000"/>
              </a:lnSpc>
              <a:spcBef>
                <a:spcPts val="0"/>
              </a:spcBef>
              <a:spcAft>
                <a:spcPts val="0"/>
              </a:spcAft>
              <a:buNone/>
            </a:pPr>
            <a:r>
              <a:t/>
            </a:r>
            <a:endParaRPr sz="2000">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None/>
            </a:pPr>
            <a:r>
              <a:t/>
            </a:r>
            <a:endParaRPr>
              <a:solidFill>
                <a:srgbClr val="000000"/>
              </a:solidFill>
              <a:latin typeface="Oswald SemiBold"/>
              <a:ea typeface="Oswald SemiBold"/>
              <a:cs typeface="Oswald SemiBold"/>
              <a:sym typeface="Oswald SemiBold"/>
            </a:endParaRPr>
          </a:p>
          <a:p>
            <a:pPr indent="0" lvl="0" marL="0" rtl="0" algn="ctr">
              <a:lnSpc>
                <a:spcPct val="115000"/>
              </a:lnSpc>
              <a:spcBef>
                <a:spcPts val="0"/>
              </a:spcBef>
              <a:spcAft>
                <a:spcPts val="0"/>
              </a:spcAft>
              <a:buSzPts val="990"/>
              <a:buNone/>
            </a:pPr>
            <a:r>
              <a:t/>
            </a:r>
            <a:endParaRPr sz="2760">
              <a:solidFill>
                <a:srgbClr val="1C4587"/>
              </a:solidFill>
              <a:latin typeface="Oswald SemiBold"/>
              <a:ea typeface="Oswald SemiBold"/>
              <a:cs typeface="Oswald SemiBold"/>
              <a:sym typeface="Oswald SemiBold"/>
            </a:endParaRPr>
          </a:p>
          <a:p>
            <a:pPr indent="0" lvl="0" marL="0" rtl="0" algn="l">
              <a:spcBef>
                <a:spcPts val="0"/>
              </a:spcBef>
              <a:spcAft>
                <a:spcPts val="0"/>
              </a:spcAft>
              <a:buSzPts val="990"/>
              <a:buNone/>
            </a:pPr>
            <a:r>
              <a:t/>
            </a:r>
            <a:endParaRPr sz="2700">
              <a:latin typeface="Oswald SemiBold"/>
              <a:ea typeface="Oswald SemiBold"/>
              <a:cs typeface="Oswald SemiBold"/>
              <a:sym typeface="Oswald SemiBold"/>
            </a:endParaRPr>
          </a:p>
        </p:txBody>
      </p:sp>
      <p:sp>
        <p:nvSpPr>
          <p:cNvPr id="85" name="Google Shape;85;p18"/>
          <p:cNvSpPr txBox="1"/>
          <p:nvPr>
            <p:ph idx="1" type="body"/>
          </p:nvPr>
        </p:nvSpPr>
        <p:spPr>
          <a:xfrm>
            <a:off x="963300" y="1628250"/>
            <a:ext cx="7217400" cy="270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000000"/>
                </a:solidFill>
                <a:latin typeface="Roboto Light"/>
                <a:ea typeface="Roboto Light"/>
                <a:cs typeface="Roboto Light"/>
                <a:sym typeface="Roboto Light"/>
              </a:rPr>
              <a:t>Businesses that want complete risk protection must use erection all risk insurance together with industrial all risk policy and business interruption insurance. The insurance policies safeguard businesses from risks linked to projects and safeguard operational assets from damage and minimize financial interruptions. Organizations achieve operational reliability by adding these policies to their risk authentication programs.</a:t>
            </a:r>
            <a:endParaRPr sz="1900">
              <a:solidFill>
                <a:srgbClr val="000000"/>
              </a:solidFill>
              <a:latin typeface="Roboto Light"/>
              <a:ea typeface="Roboto Light"/>
              <a:cs typeface="Roboto Light"/>
              <a:sym typeface="Roboto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85075" y="482225"/>
            <a:ext cx="5452500" cy="572700"/>
          </a:xfrm>
          <a:prstGeom prst="rect">
            <a:avLst/>
          </a:prstGeom>
        </p:spPr>
        <p:txBody>
          <a:bodyPr anchorCtr="0" anchor="t" bIns="91425" lIns="91425" spcFirstLastPara="1" rIns="91425" wrap="square" tIns="91425">
            <a:noAutofit/>
          </a:bodyPr>
          <a:lstStyle/>
          <a:p>
            <a:pPr indent="0" lvl="0" marL="177800" rtl="0" algn="l">
              <a:lnSpc>
                <a:spcPct val="90000"/>
              </a:lnSpc>
              <a:spcBef>
                <a:spcPts val="0"/>
              </a:spcBef>
              <a:spcAft>
                <a:spcPts val="0"/>
              </a:spcAft>
              <a:buSzPts val="990"/>
              <a:buNone/>
            </a:pPr>
            <a:r>
              <a:rPr b="1" lang="en" sz="2890">
                <a:solidFill>
                  <a:srgbClr val="1C4587"/>
                </a:solidFill>
                <a:latin typeface="Oswald"/>
                <a:ea typeface="Oswald"/>
                <a:cs typeface="Oswald"/>
                <a:sym typeface="Oswald"/>
              </a:rPr>
              <a:t>Contact us</a:t>
            </a:r>
            <a:endParaRPr b="1" sz="2890">
              <a:solidFill>
                <a:srgbClr val="1C4587"/>
              </a:solidFill>
              <a:latin typeface="Oswald"/>
              <a:ea typeface="Oswald"/>
              <a:cs typeface="Oswald"/>
              <a:sym typeface="Oswald"/>
            </a:endParaRPr>
          </a:p>
          <a:p>
            <a:pPr indent="0" lvl="0" marL="0" rtl="0" algn="l">
              <a:spcBef>
                <a:spcPts val="0"/>
              </a:spcBef>
              <a:spcAft>
                <a:spcPts val="0"/>
              </a:spcAft>
              <a:buSzPts val="990"/>
              <a:buNone/>
            </a:pPr>
            <a:r>
              <a:t/>
            </a:r>
            <a:endParaRPr sz="2700"/>
          </a:p>
        </p:txBody>
      </p:sp>
      <p:sp>
        <p:nvSpPr>
          <p:cNvPr id="91" name="Google Shape;91;p19"/>
          <p:cNvSpPr txBox="1"/>
          <p:nvPr>
            <p:ph idx="1" type="body"/>
          </p:nvPr>
        </p:nvSpPr>
        <p:spPr>
          <a:xfrm>
            <a:off x="502450" y="1051500"/>
            <a:ext cx="7744500" cy="3416400"/>
          </a:xfrm>
          <a:prstGeom prst="rect">
            <a:avLst/>
          </a:prstGeom>
        </p:spPr>
        <p:txBody>
          <a:bodyPr anchorCtr="0" anchor="t" bIns="91425" lIns="91425" spcFirstLastPara="1" rIns="91425" wrap="square" tIns="91425">
            <a:noAutofit/>
          </a:bodyPr>
          <a:lstStyle/>
          <a:p>
            <a:pPr indent="0" lvl="0" marL="0" rtl="0" algn="l">
              <a:lnSpc>
                <a:spcPct val="70000"/>
              </a:lnSpc>
              <a:spcBef>
                <a:spcPts val="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115000"/>
              </a:lnSpc>
              <a:spcBef>
                <a:spcPts val="800"/>
              </a:spcBef>
              <a:spcAft>
                <a:spcPts val="0"/>
              </a:spcAft>
              <a:buSzPts val="440"/>
              <a:buNone/>
            </a:pPr>
            <a:r>
              <a:rPr lang="en" sz="1540">
                <a:solidFill>
                  <a:srgbClr val="000000"/>
                </a:solidFill>
                <a:latin typeface="Inter"/>
                <a:ea typeface="Inter"/>
                <a:cs typeface="Inter"/>
                <a:sym typeface="Inter"/>
              </a:rPr>
              <a:t>First Policy is more than insurance broking; we’re trusted advisors working with you to develop world-class risk management programs.</a:t>
            </a:r>
            <a:r>
              <a:rPr lang="en" sz="1540">
                <a:solidFill>
                  <a:srgbClr val="242424"/>
                </a:solidFill>
                <a:latin typeface="DM Sans"/>
                <a:ea typeface="DM Sans"/>
                <a:cs typeface="DM Sans"/>
                <a:sym typeface="DM Sans"/>
              </a:rPr>
              <a:t> </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rPr lang="en" sz="1540" u="sng">
                <a:solidFill>
                  <a:srgbClr val="467886"/>
                </a:solidFill>
                <a:latin typeface="DM Sans"/>
                <a:ea typeface="DM Sans"/>
                <a:cs typeface="DM Sans"/>
                <a:sym typeface="DM Sans"/>
                <a:hlinkClick r:id="rId3">
                  <a:extLst>
                    <a:ext uri="{A12FA001-AC4F-418D-AE19-62706E023703}">
                      <ahyp:hlinkClr val="tx"/>
                    </a:ext>
                  </a:extLst>
                </a:hlinkClick>
              </a:rPr>
              <a:t>https://firstpolicy.com/</a:t>
            </a:r>
            <a:endParaRPr sz="1540">
              <a:solidFill>
                <a:srgbClr val="242424"/>
              </a:solidFill>
              <a:latin typeface="DM Sans"/>
              <a:ea typeface="DM Sans"/>
              <a:cs typeface="DM Sans"/>
              <a:sym typeface="DM Sans"/>
            </a:endParaRPr>
          </a:p>
          <a:p>
            <a:pPr indent="0" lvl="0" marL="0" rtl="0" algn="l">
              <a:lnSpc>
                <a:spcPct val="70000"/>
              </a:lnSpc>
              <a:spcBef>
                <a:spcPts val="800"/>
              </a:spcBef>
              <a:spcAft>
                <a:spcPts val="0"/>
              </a:spcAft>
              <a:buSzPts val="440"/>
              <a:buNone/>
            </a:pPr>
            <a:r>
              <a:t/>
            </a:r>
            <a:endParaRPr sz="1540">
              <a:solidFill>
                <a:srgbClr val="242424"/>
              </a:solidFill>
              <a:latin typeface="DM Sans"/>
              <a:ea typeface="DM Sans"/>
              <a:cs typeface="DM Sans"/>
              <a:sym typeface="DM Sans"/>
            </a:endParaRPr>
          </a:p>
          <a:p>
            <a:pPr indent="0" lvl="0" marL="0" rtl="0" algn="l">
              <a:lnSpc>
                <a:spcPct val="115000"/>
              </a:lnSpc>
              <a:spcBef>
                <a:spcPts val="800"/>
              </a:spcBef>
              <a:spcAft>
                <a:spcPts val="0"/>
              </a:spcAft>
              <a:buSzPts val="440"/>
              <a:buNone/>
            </a:pPr>
            <a:r>
              <a:rPr lang="en" sz="1540">
                <a:solidFill>
                  <a:srgbClr val="171717"/>
                </a:solidFill>
                <a:latin typeface="DM Sans"/>
                <a:ea typeface="DM Sans"/>
                <a:cs typeface="DM Sans"/>
                <a:sym typeface="DM Sans"/>
              </a:rPr>
              <a:t>7, Soormani 163, Opp. Dav School,</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D.P. Road, Aundh,</a:t>
            </a:r>
            <a:br>
              <a:rPr lang="en" sz="1540">
                <a:solidFill>
                  <a:srgbClr val="171717"/>
                </a:solidFill>
                <a:latin typeface="DM Sans"/>
                <a:ea typeface="DM Sans"/>
                <a:cs typeface="DM Sans"/>
                <a:sym typeface="DM Sans"/>
              </a:rPr>
            </a:br>
            <a:r>
              <a:rPr lang="en" sz="1540">
                <a:solidFill>
                  <a:srgbClr val="171717"/>
                </a:solidFill>
                <a:latin typeface="DM Sans"/>
                <a:ea typeface="DM Sans"/>
                <a:cs typeface="DM Sans"/>
                <a:sym typeface="DM Sans"/>
              </a:rPr>
              <a:t>Pune – 411007</a:t>
            </a:r>
            <a:endParaRPr sz="1740">
              <a:solidFill>
                <a:srgbClr val="000000"/>
              </a:solidFill>
              <a:latin typeface="Arial"/>
              <a:ea typeface="Arial"/>
              <a:cs typeface="Arial"/>
              <a:sym typeface="Arial"/>
            </a:endParaRPr>
          </a:p>
          <a:p>
            <a:pPr indent="0" lvl="0" marL="0" rtl="0" algn="l">
              <a:lnSpc>
                <a:spcPct val="70000"/>
              </a:lnSpc>
              <a:spcBef>
                <a:spcPts val="800"/>
              </a:spcBef>
              <a:spcAft>
                <a:spcPts val="0"/>
              </a:spcAft>
              <a:buSzPts val="440"/>
              <a:buNone/>
            </a:pPr>
            <a:r>
              <a:t/>
            </a:r>
            <a:endParaRPr sz="1540">
              <a:solidFill>
                <a:srgbClr val="0A0A0A"/>
              </a:solidFill>
              <a:latin typeface="Roboto"/>
              <a:ea typeface="Roboto"/>
              <a:cs typeface="Roboto"/>
              <a:sym typeface="Roboto"/>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Phone</a:t>
            </a:r>
            <a:r>
              <a:rPr b="1" lang="en" sz="1540">
                <a:solidFill>
                  <a:srgbClr val="467886"/>
                </a:solidFill>
                <a:latin typeface="DM Sans"/>
                <a:ea typeface="DM Sans"/>
                <a:cs typeface="DM Sans"/>
                <a:sym typeface="DM Sans"/>
              </a:rPr>
              <a:t> </a:t>
            </a:r>
            <a:r>
              <a:rPr b="1" lang="en" sz="1540">
                <a:solidFill>
                  <a:srgbClr val="000000"/>
                </a:solidFill>
                <a:latin typeface="DM Sans"/>
                <a:ea typeface="DM Sans"/>
                <a:cs typeface="DM Sans"/>
                <a:sym typeface="DM Sans"/>
              </a:rPr>
              <a:t>: </a:t>
            </a:r>
            <a:r>
              <a:rPr lang="en" sz="1540" u="sng">
                <a:solidFill>
                  <a:srgbClr val="467886"/>
                </a:solidFill>
                <a:latin typeface="DM Sans"/>
                <a:ea typeface="DM Sans"/>
                <a:cs typeface="DM Sans"/>
                <a:sym typeface="DM Sans"/>
                <a:hlinkClick r:id="rId4">
                  <a:extLst>
                    <a:ext uri="{A12FA001-AC4F-418D-AE19-62706E023703}">
                      <ahyp:hlinkClr val="tx"/>
                    </a:ext>
                  </a:extLst>
                </a:hlinkClick>
              </a:rPr>
              <a:t>+91-20-66073200</a:t>
            </a:r>
            <a:endParaRPr sz="1540">
              <a:solidFill>
                <a:srgbClr val="000000"/>
              </a:solidFill>
              <a:latin typeface="DM Sans"/>
              <a:ea typeface="DM Sans"/>
              <a:cs typeface="DM Sans"/>
              <a:sym typeface="DM Sans"/>
            </a:endParaRPr>
          </a:p>
          <a:p>
            <a:pPr indent="0" lvl="0" marL="0" rtl="0" algn="l">
              <a:lnSpc>
                <a:spcPct val="70000"/>
              </a:lnSpc>
              <a:spcBef>
                <a:spcPts val="800"/>
              </a:spcBef>
              <a:spcAft>
                <a:spcPts val="0"/>
              </a:spcAft>
              <a:buSzPts val="440"/>
              <a:buNone/>
            </a:pPr>
            <a:r>
              <a:rPr b="1" lang="en" sz="1540">
                <a:solidFill>
                  <a:srgbClr val="000000"/>
                </a:solidFill>
                <a:latin typeface="DM Sans"/>
                <a:ea typeface="DM Sans"/>
                <a:cs typeface="DM Sans"/>
                <a:sym typeface="DM Sans"/>
              </a:rPr>
              <a:t>Email:  </a:t>
            </a:r>
            <a:r>
              <a:rPr lang="en" sz="1540" u="sng">
                <a:solidFill>
                  <a:srgbClr val="467886"/>
                </a:solidFill>
                <a:latin typeface="DM Sans"/>
                <a:ea typeface="DM Sans"/>
                <a:cs typeface="DM Sans"/>
                <a:sym typeface="DM Sans"/>
                <a:hlinkClick r:id="rId5">
                  <a:extLst>
                    <a:ext uri="{A12FA001-AC4F-418D-AE19-62706E023703}">
                      <ahyp:hlinkClr val="tx"/>
                    </a:ext>
                  </a:extLst>
                </a:hlinkClick>
              </a:rPr>
              <a:t>office@firstpolicy.com</a:t>
            </a:r>
            <a:endParaRPr b="1" sz="1540">
              <a:solidFill>
                <a:srgbClr val="000000"/>
              </a:solidFill>
              <a:latin typeface="DM Sans"/>
              <a:ea typeface="DM Sans"/>
              <a:cs typeface="DM Sans"/>
              <a:sym typeface="DM Sans"/>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17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38100" lvl="0" marL="177800" rtl="0" algn="l">
              <a:lnSpc>
                <a:spcPct val="70000"/>
              </a:lnSpc>
              <a:spcBef>
                <a:spcPts val="8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70000"/>
              </a:lnSpc>
              <a:spcBef>
                <a:spcPts val="900"/>
              </a:spcBef>
              <a:spcAft>
                <a:spcPts val="0"/>
              </a:spcAft>
              <a:buSzPts val="440"/>
              <a:buNone/>
            </a:pPr>
            <a:r>
              <a:t/>
            </a:r>
            <a:endParaRPr sz="1540">
              <a:solidFill>
                <a:srgbClr val="000000"/>
              </a:solidFill>
              <a:latin typeface="Arial"/>
              <a:ea typeface="Arial"/>
              <a:cs typeface="Arial"/>
              <a:sym typeface="Arial"/>
            </a:endParaRPr>
          </a:p>
          <a:p>
            <a:pPr indent="0" lvl="0" marL="0" rtl="0" algn="l">
              <a:lnSpc>
                <a:spcPct val="95000"/>
              </a:lnSpc>
              <a:spcBef>
                <a:spcPts val="0"/>
              </a:spcBef>
              <a:spcAft>
                <a:spcPts val="1200"/>
              </a:spcAft>
              <a:buSzPts val="440"/>
              <a:buNone/>
            </a:pPr>
            <a:r>
              <a:t/>
            </a:r>
            <a:endParaRPr sz="1420"/>
          </a:p>
        </p:txBody>
      </p:sp>
      <p:pic>
        <p:nvPicPr>
          <p:cNvPr id="92" name="Google Shape;92;p19"/>
          <p:cNvPicPr preferRelativeResize="0"/>
          <p:nvPr/>
        </p:nvPicPr>
        <p:blipFill rotWithShape="1">
          <a:blip r:embed="rId6">
            <a:alphaModFix/>
          </a:blip>
          <a:srcRect b="22998" l="0" r="0" t="24300"/>
          <a:stretch/>
        </p:blipFill>
        <p:spPr>
          <a:xfrm>
            <a:off x="5440950" y="2936025"/>
            <a:ext cx="2942350" cy="1550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