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Lst>
  <p:sldSz cx="18288000" cy="10287000"/>
  <p:notesSz cx="6858000" cy="9144000"/>
  <p:embeddedFontLst>
    <p:embeddedFont>
      <p:font typeface="Poppins Bold" charset="1" panose="00000800000000000000"/>
      <p:regular r:id="rId10"/>
    </p:embeddedFont>
    <p:embeddedFont>
      <p:font typeface="Poppins" charset="1" panose="00000500000000000000"/>
      <p:regular r:id="rId11"/>
    </p:embeddedFont>
    <p:embeddedFont>
      <p:font typeface="Canva Sans" charset="1" panose="020B0503030501040103"/>
      <p:regular r:id="rId12"/>
    </p:embeddedFont>
    <p:embeddedFont>
      <p:font typeface="The Seasons Bold Italics" charset="1" panose="00000000000000000000"/>
      <p:regular r:id="rId13"/>
    </p:embeddedFont>
    <p:embeddedFont>
      <p:font typeface="The Seasons Bold" charset="1" panose="00000000000000000000"/>
      <p:regular r:id="rId14"/>
    </p:embeddedFont>
    <p:embeddedFont>
      <p:font typeface="The Seasons Italics" charset="1" panose="00000000000000000000"/>
      <p:regular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https://www.imperial.wedding/matrimonial-services-in-gurgaon" TargetMode="External" Type="http://schemas.openxmlformats.org/officeDocument/2006/relationships/hyperlink"/><Relationship Id="rId4" Target="https://www.imperial.wedding/matrimonial-services-in-gurgaon" TargetMode="External" Type="http://schemas.openxmlformats.org/officeDocument/2006/relationships/hyperlink"/><Relationship Id="rId5"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https://www.imperial.wedding/matrimonial-services-in-gurgaon" TargetMode="External" Type="http://schemas.openxmlformats.org/officeDocument/2006/relationships/hyperlink"/><Relationship Id="rId8" Target="https://www.imperial.wedding/matrimonial-services-in-gurgaon" TargetMode="External" Type="http://schemas.openxmlformats.org/officeDocument/2006/relationships/hyperlink"/><Relationship Id="rId9" Target="../media/image2.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svg" Type="http://schemas.openxmlformats.org/officeDocument/2006/relationships/image"/><Relationship Id="rId4" Target="https://www.imperial.wedding/aggarwal-rishte-in-delhi-ncr-india" TargetMode="External" Type="http://schemas.openxmlformats.org/officeDocument/2006/relationships/hyperlink"/><Relationship Id="rId5" Target="https://www.imperial.wedding/matrimonial-services-in-gurgaon" TargetMode="External" Type="http://schemas.openxmlformats.org/officeDocument/2006/relationships/hyperlink"/><Relationship Id="rId6" Target="https://www.imperial.wedding/matrimonial-services-in-gurgaon" TargetMode="External" Type="http://schemas.openxmlformats.org/officeDocument/2006/relationships/hyperlink"/><Relationship Id="rId7" Target="../media/image2.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tel:011-40505815" TargetMode="External" Type="http://schemas.openxmlformats.org/officeDocument/2006/relationships/hyperlink"/><Relationship Id="rId11" Target="tel:9773525525" TargetMode="External" Type="http://schemas.openxmlformats.org/officeDocument/2006/relationships/hyperlink"/><Relationship Id="rId12" Target="mailto:info@imperial.wedding" TargetMode="External" Type="http://schemas.openxmlformats.org/officeDocument/2006/relationships/hyperlink"/><Relationship Id="rId13" Target="../media/image2.pn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8.png" Type="http://schemas.openxmlformats.org/officeDocument/2006/relationships/image"/><Relationship Id="rId5" Target="../media/image9.svg" Type="http://schemas.openxmlformats.org/officeDocument/2006/relationships/image"/><Relationship Id="rId6" Target="../media/image10.png" Type="http://schemas.openxmlformats.org/officeDocument/2006/relationships/image"/><Relationship Id="rId7" Target="../media/image11.svg" Type="http://schemas.openxmlformats.org/officeDocument/2006/relationships/image"/><Relationship Id="rId8" Target="../media/image12.png" Type="http://schemas.openxmlformats.org/officeDocument/2006/relationships/image"/><Relationship Id="rId9" Target="../media/image13.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A40076">
                <a:alpha val="100000"/>
              </a:srgbClr>
            </a:gs>
            <a:gs pos="100000">
              <a:srgbClr val="B71058">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grpSp>
        <p:nvGrpSpPr>
          <p:cNvPr name="Group 2" id="2"/>
          <p:cNvGrpSpPr/>
          <p:nvPr/>
        </p:nvGrpSpPr>
        <p:grpSpPr>
          <a:xfrm rot="0">
            <a:off x="11807293" y="1525339"/>
            <a:ext cx="9675495" cy="9675495"/>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l="0" t="0" r="0" b="0"/>
              </a:stretch>
            </a:blipFill>
          </p:spPr>
        </p:sp>
      </p:grpSp>
      <p:sp>
        <p:nvSpPr>
          <p:cNvPr name="TextBox 4" id="4"/>
          <p:cNvSpPr txBox="true"/>
          <p:nvPr/>
        </p:nvSpPr>
        <p:spPr>
          <a:xfrm rot="0">
            <a:off x="417962" y="3261224"/>
            <a:ext cx="11599475" cy="5492753"/>
          </a:xfrm>
          <a:prstGeom prst="rect">
            <a:avLst/>
          </a:prstGeom>
        </p:spPr>
        <p:txBody>
          <a:bodyPr anchor="t" rtlCol="false" tIns="0" lIns="0" bIns="0" rIns="0">
            <a:spAutoFit/>
          </a:bodyPr>
          <a:lstStyle/>
          <a:p>
            <a:pPr algn="l">
              <a:lnSpc>
                <a:spcPts val="9939"/>
              </a:lnSpc>
            </a:pPr>
            <a:r>
              <a:rPr lang="en-US" sz="7099" b="true">
                <a:solidFill>
                  <a:srgbClr val="FFF500"/>
                </a:solidFill>
                <a:latin typeface="Poppins Bold"/>
                <a:ea typeface="Poppins Bold"/>
                <a:cs typeface="Poppins Bold"/>
                <a:sym typeface="Poppins Bold"/>
              </a:rPr>
              <a:t>IMPERIAL WEDDINGS </a:t>
            </a:r>
          </a:p>
          <a:p>
            <a:pPr algn="l">
              <a:lnSpc>
                <a:spcPts val="8259"/>
              </a:lnSpc>
            </a:pPr>
            <a:r>
              <a:rPr lang="en-US" sz="5899" b="true">
                <a:solidFill>
                  <a:srgbClr val="FFFFFF"/>
                </a:solidFill>
                <a:latin typeface="Poppins Bold"/>
                <a:ea typeface="Poppins Bold"/>
                <a:cs typeface="Poppins Bold"/>
                <a:sym typeface="Poppins Bold"/>
              </a:rPr>
              <a:t>AGGARWAL MARRIAGE BUREAU IN DELHI</a:t>
            </a:r>
          </a:p>
          <a:p>
            <a:pPr algn="l">
              <a:lnSpc>
                <a:spcPts val="8259"/>
              </a:lnSpc>
            </a:pPr>
          </a:p>
          <a:p>
            <a:pPr algn="l">
              <a:lnSpc>
                <a:spcPts val="8259"/>
              </a:lnSpc>
            </a:pPr>
          </a:p>
        </p:txBody>
      </p:sp>
      <p:sp>
        <p:nvSpPr>
          <p:cNvPr name="TextBox 5" id="5"/>
          <p:cNvSpPr txBox="true"/>
          <p:nvPr/>
        </p:nvSpPr>
        <p:spPr>
          <a:xfrm rot="0">
            <a:off x="597477" y="7620171"/>
            <a:ext cx="7088425" cy="609931"/>
          </a:xfrm>
          <a:prstGeom prst="rect">
            <a:avLst/>
          </a:prstGeom>
        </p:spPr>
        <p:txBody>
          <a:bodyPr anchor="t" rtlCol="false" tIns="0" lIns="0" bIns="0" rIns="0">
            <a:spAutoFit/>
          </a:bodyPr>
          <a:lstStyle/>
          <a:p>
            <a:pPr algn="l">
              <a:lnSpc>
                <a:spcPts val="4706"/>
              </a:lnSpc>
            </a:pPr>
            <a:r>
              <a:rPr lang="en-US" sz="3361">
                <a:solidFill>
                  <a:srgbClr val="FFFFFF"/>
                </a:solidFill>
                <a:latin typeface="Poppins"/>
                <a:ea typeface="Poppins"/>
                <a:cs typeface="Poppins"/>
                <a:sym typeface="Poppins"/>
              </a:rPr>
              <a:t>Presented by Imperial Wedding</a:t>
            </a:r>
          </a:p>
        </p:txBody>
      </p:sp>
      <p:sp>
        <p:nvSpPr>
          <p:cNvPr name="TextBox 6" id="6"/>
          <p:cNvSpPr txBox="true"/>
          <p:nvPr/>
        </p:nvSpPr>
        <p:spPr>
          <a:xfrm rot="0">
            <a:off x="14351014" y="593027"/>
            <a:ext cx="2907102" cy="400637"/>
          </a:xfrm>
          <a:prstGeom prst="rect">
            <a:avLst/>
          </a:prstGeom>
        </p:spPr>
        <p:txBody>
          <a:bodyPr anchor="t" rtlCol="false" tIns="0" lIns="0" bIns="0" rIns="0">
            <a:spAutoFit/>
          </a:bodyPr>
          <a:lstStyle/>
          <a:p>
            <a:pPr algn="r">
              <a:lnSpc>
                <a:spcPts val="3126"/>
              </a:lnSpc>
              <a:spcBef>
                <a:spcPct val="0"/>
              </a:spcBef>
            </a:pPr>
            <a:r>
              <a:rPr lang="en-US" sz="2233" spc="-44">
                <a:solidFill>
                  <a:srgbClr val="FFFFFF"/>
                </a:solidFill>
                <a:latin typeface="Poppins"/>
                <a:ea typeface="Poppins"/>
                <a:cs typeface="Poppins"/>
                <a:sym typeface="Poppins"/>
              </a:rPr>
              <a:t>Contact</a:t>
            </a:r>
          </a:p>
        </p:txBody>
      </p:sp>
      <p:sp>
        <p:nvSpPr>
          <p:cNvPr name="TextBox 7" id="7"/>
          <p:cNvSpPr txBox="true"/>
          <p:nvPr/>
        </p:nvSpPr>
        <p:spPr>
          <a:xfrm rot="0">
            <a:off x="11443912" y="590750"/>
            <a:ext cx="2907102" cy="400637"/>
          </a:xfrm>
          <a:prstGeom prst="rect">
            <a:avLst/>
          </a:prstGeom>
        </p:spPr>
        <p:txBody>
          <a:bodyPr anchor="t" rtlCol="false" tIns="0" lIns="0" bIns="0" rIns="0">
            <a:spAutoFit/>
          </a:bodyPr>
          <a:lstStyle/>
          <a:p>
            <a:pPr algn="r">
              <a:lnSpc>
                <a:spcPts val="3126"/>
              </a:lnSpc>
              <a:spcBef>
                <a:spcPct val="0"/>
              </a:spcBef>
            </a:pPr>
            <a:r>
              <a:rPr lang="en-US" sz="2233" spc="-44">
                <a:solidFill>
                  <a:srgbClr val="FFFFFF"/>
                </a:solidFill>
                <a:latin typeface="Poppins"/>
                <a:ea typeface="Poppins"/>
                <a:cs typeface="Poppins"/>
                <a:sym typeface="Poppins"/>
              </a:rPr>
              <a:t>About Us</a:t>
            </a:r>
          </a:p>
        </p:txBody>
      </p:sp>
      <p:sp>
        <p:nvSpPr>
          <p:cNvPr name="TextBox 8" id="8"/>
          <p:cNvSpPr txBox="true"/>
          <p:nvPr/>
        </p:nvSpPr>
        <p:spPr>
          <a:xfrm rot="0">
            <a:off x="8536809" y="593027"/>
            <a:ext cx="2907102" cy="400637"/>
          </a:xfrm>
          <a:prstGeom prst="rect">
            <a:avLst/>
          </a:prstGeom>
        </p:spPr>
        <p:txBody>
          <a:bodyPr anchor="t" rtlCol="false" tIns="0" lIns="0" bIns="0" rIns="0">
            <a:spAutoFit/>
          </a:bodyPr>
          <a:lstStyle/>
          <a:p>
            <a:pPr algn="r">
              <a:lnSpc>
                <a:spcPts val="3126"/>
              </a:lnSpc>
              <a:spcBef>
                <a:spcPct val="0"/>
              </a:spcBef>
            </a:pPr>
            <a:r>
              <a:rPr lang="en-US" sz="2233" spc="-44">
                <a:solidFill>
                  <a:srgbClr val="FFFFFF"/>
                </a:solidFill>
                <a:latin typeface="Poppins"/>
                <a:ea typeface="Poppins"/>
                <a:cs typeface="Poppins"/>
                <a:sym typeface="Poppins"/>
              </a:rPr>
              <a:t>Service</a:t>
            </a:r>
          </a:p>
        </p:txBody>
      </p:sp>
      <p:sp>
        <p:nvSpPr>
          <p:cNvPr name="TextBox 9" id="9"/>
          <p:cNvSpPr txBox="true"/>
          <p:nvPr/>
        </p:nvSpPr>
        <p:spPr>
          <a:xfrm rot="0">
            <a:off x="5629707" y="593027"/>
            <a:ext cx="2907102" cy="400637"/>
          </a:xfrm>
          <a:prstGeom prst="rect">
            <a:avLst/>
          </a:prstGeom>
        </p:spPr>
        <p:txBody>
          <a:bodyPr anchor="t" rtlCol="false" tIns="0" lIns="0" bIns="0" rIns="0">
            <a:spAutoFit/>
          </a:bodyPr>
          <a:lstStyle/>
          <a:p>
            <a:pPr algn="r">
              <a:lnSpc>
                <a:spcPts val="3126"/>
              </a:lnSpc>
              <a:spcBef>
                <a:spcPct val="0"/>
              </a:spcBef>
            </a:pPr>
            <a:r>
              <a:rPr lang="en-US" sz="2233" spc="-44">
                <a:solidFill>
                  <a:srgbClr val="FFFFFF"/>
                </a:solidFill>
                <a:latin typeface="Poppins"/>
                <a:ea typeface="Poppins"/>
                <a:cs typeface="Poppins"/>
                <a:sym typeface="Poppins"/>
              </a:rPr>
              <a:t>Home</a:t>
            </a:r>
          </a:p>
        </p:txBody>
      </p:sp>
      <p:sp>
        <p:nvSpPr>
          <p:cNvPr name="TextBox 10" id="10"/>
          <p:cNvSpPr txBox="true"/>
          <p:nvPr/>
        </p:nvSpPr>
        <p:spPr>
          <a:xfrm rot="0">
            <a:off x="417962" y="8706352"/>
            <a:ext cx="9742776" cy="789304"/>
          </a:xfrm>
          <a:prstGeom prst="rect">
            <a:avLst/>
          </a:prstGeom>
        </p:spPr>
        <p:txBody>
          <a:bodyPr anchor="t" rtlCol="false" tIns="0" lIns="0" bIns="0" rIns="0">
            <a:spAutoFit/>
          </a:bodyPr>
          <a:lstStyle/>
          <a:p>
            <a:pPr algn="l">
              <a:lnSpc>
                <a:spcPts val="3220"/>
              </a:lnSpc>
            </a:pPr>
            <a:r>
              <a:rPr lang="en-US" sz="2300" u="sng">
                <a:solidFill>
                  <a:srgbClr val="FFFFFF"/>
                </a:solidFill>
                <a:latin typeface="Canva Sans"/>
                <a:ea typeface="Canva Sans"/>
                <a:cs typeface="Canva Sans"/>
                <a:sym typeface="Canva Sans"/>
                <a:hlinkClick r:id="rId3" tooltip="https://www.imperial.wedding/matrimonial-services-in-gurgaon"/>
              </a:rPr>
              <a:t>Website:</a:t>
            </a:r>
            <a:r>
              <a:rPr lang="en-US" sz="2300" u="sng">
                <a:solidFill>
                  <a:srgbClr val="FFFFFF"/>
                </a:solidFill>
                <a:latin typeface="Canva Sans"/>
                <a:ea typeface="Canva Sans"/>
                <a:cs typeface="Canva Sans"/>
                <a:sym typeface="Canva Sans"/>
                <a:hlinkClick r:id="rId4" tooltip="https://www.imperial.wedding/matrimonial-services-in-gurgaon"/>
              </a:rPr>
              <a:t> </a:t>
            </a:r>
          </a:p>
          <a:p>
            <a:pPr algn="l">
              <a:lnSpc>
                <a:spcPts val="3220"/>
              </a:lnSpc>
            </a:pPr>
            <a:r>
              <a:rPr lang="en-US" sz="2300" u="sng">
                <a:solidFill>
                  <a:srgbClr val="FFFFFF"/>
                </a:solidFill>
                <a:latin typeface="Canva Sans"/>
                <a:ea typeface="Canva Sans"/>
                <a:cs typeface="Canva Sans"/>
                <a:sym typeface="Canva Sans"/>
              </a:rPr>
              <a:t>https://www.imperial.wedding/aggarwal-rishte-in-delhi-ncr-india</a:t>
            </a:r>
          </a:p>
        </p:txBody>
      </p:sp>
      <p:sp>
        <p:nvSpPr>
          <p:cNvPr name="Freeform 11" id="11"/>
          <p:cNvSpPr/>
          <p:nvPr/>
        </p:nvSpPr>
        <p:spPr>
          <a:xfrm flipH="false" flipV="false" rot="0">
            <a:off x="25550" y="0"/>
            <a:ext cx="5263800" cy="2229706"/>
          </a:xfrm>
          <a:custGeom>
            <a:avLst/>
            <a:gdLst/>
            <a:ahLst/>
            <a:cxnLst/>
            <a:rect r="r" b="b" t="t" l="l"/>
            <a:pathLst>
              <a:path h="2229706" w="5263800">
                <a:moveTo>
                  <a:pt x="0" y="0"/>
                </a:moveTo>
                <a:lnTo>
                  <a:pt x="5263800" y="0"/>
                </a:lnTo>
                <a:lnTo>
                  <a:pt x="5263800" y="2229706"/>
                </a:lnTo>
                <a:lnTo>
                  <a:pt x="0" y="2229706"/>
                </a:lnTo>
                <a:lnTo>
                  <a:pt x="0" y="0"/>
                </a:lnTo>
                <a:close/>
              </a:path>
            </a:pathLst>
          </a:custGeom>
          <a:blipFill>
            <a:blip r:embed="rId5"/>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A40076">
                <a:alpha val="100000"/>
              </a:srgbClr>
            </a:gs>
            <a:gs pos="100000">
              <a:srgbClr val="B71058">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false" flipV="false" rot="0">
            <a:off x="15945199" y="7665895"/>
            <a:ext cx="7697951" cy="7697951"/>
          </a:xfrm>
          <a:custGeom>
            <a:avLst/>
            <a:gdLst/>
            <a:ahLst/>
            <a:cxnLst/>
            <a:rect r="r" b="b" t="t" l="l"/>
            <a:pathLst>
              <a:path h="7697951" w="7697951">
                <a:moveTo>
                  <a:pt x="0" y="0"/>
                </a:moveTo>
                <a:lnTo>
                  <a:pt x="7697951" y="0"/>
                </a:lnTo>
                <a:lnTo>
                  <a:pt x="7697951" y="7697950"/>
                </a:lnTo>
                <a:lnTo>
                  <a:pt x="0" y="7697950"/>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9879958" y="2678591"/>
            <a:ext cx="6878816" cy="4929818"/>
          </a:xfrm>
          <a:custGeom>
            <a:avLst/>
            <a:gdLst/>
            <a:ahLst/>
            <a:cxnLst/>
            <a:rect r="r" b="b" t="t" l="l"/>
            <a:pathLst>
              <a:path h="4929818" w="6878816">
                <a:moveTo>
                  <a:pt x="0" y="0"/>
                </a:moveTo>
                <a:lnTo>
                  <a:pt x="6878816" y="0"/>
                </a:lnTo>
                <a:lnTo>
                  <a:pt x="6878816" y="4929818"/>
                </a:lnTo>
                <a:lnTo>
                  <a:pt x="0" y="4929818"/>
                </a:lnTo>
                <a:lnTo>
                  <a:pt x="0" y="0"/>
                </a:lnTo>
                <a:close/>
              </a:path>
            </a:pathLst>
          </a:custGeom>
          <a:blipFill>
            <a:blip r:embed="rId4"/>
            <a:stretch>
              <a:fillRect l="0" t="0" r="0" b="0"/>
            </a:stretch>
          </a:blipFill>
        </p:spPr>
      </p:sp>
      <p:grpSp>
        <p:nvGrpSpPr>
          <p:cNvPr name="Group 4" id="4"/>
          <p:cNvGrpSpPr/>
          <p:nvPr/>
        </p:nvGrpSpPr>
        <p:grpSpPr>
          <a:xfrm rot="0">
            <a:off x="9647002" y="2144254"/>
            <a:ext cx="7344728" cy="6124542"/>
            <a:chOff x="0" y="0"/>
            <a:chExt cx="9792971" cy="8166056"/>
          </a:xfrm>
        </p:grpSpPr>
        <p:sp>
          <p:nvSpPr>
            <p:cNvPr name="Freeform 5" id="5"/>
            <p:cNvSpPr/>
            <p:nvPr/>
          </p:nvSpPr>
          <p:spPr>
            <a:xfrm flipH="false" flipV="false" rot="0">
              <a:off x="0" y="5422856"/>
              <a:ext cx="2743200" cy="2743200"/>
            </a:xfrm>
            <a:custGeom>
              <a:avLst/>
              <a:gdLst/>
              <a:ahLst/>
              <a:cxnLst/>
              <a:rect r="r" b="b" t="t" l="l"/>
              <a:pathLst>
                <a:path h="2743200" w="2743200">
                  <a:moveTo>
                    <a:pt x="0" y="0"/>
                  </a:moveTo>
                  <a:lnTo>
                    <a:pt x="2743200" y="0"/>
                  </a:lnTo>
                  <a:lnTo>
                    <a:pt x="2743200" y="2743200"/>
                  </a:lnTo>
                  <a:lnTo>
                    <a:pt x="0" y="27432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true" rot="0">
              <a:off x="0" y="0"/>
              <a:ext cx="2743200" cy="2743200"/>
            </a:xfrm>
            <a:custGeom>
              <a:avLst/>
              <a:gdLst/>
              <a:ahLst/>
              <a:cxnLst/>
              <a:rect r="r" b="b" t="t" l="l"/>
              <a:pathLst>
                <a:path h="2743200" w="2743200">
                  <a:moveTo>
                    <a:pt x="0" y="2743200"/>
                  </a:moveTo>
                  <a:lnTo>
                    <a:pt x="2743200" y="2743200"/>
                  </a:lnTo>
                  <a:lnTo>
                    <a:pt x="2743200" y="0"/>
                  </a:lnTo>
                  <a:lnTo>
                    <a:pt x="0" y="0"/>
                  </a:lnTo>
                  <a:lnTo>
                    <a:pt x="0" y="274320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true" flipV="true" rot="0">
              <a:off x="7049771" y="0"/>
              <a:ext cx="2743200" cy="2743200"/>
            </a:xfrm>
            <a:custGeom>
              <a:avLst/>
              <a:gdLst/>
              <a:ahLst/>
              <a:cxnLst/>
              <a:rect r="r" b="b" t="t" l="l"/>
              <a:pathLst>
                <a:path h="2743200" w="2743200">
                  <a:moveTo>
                    <a:pt x="2743200" y="2743200"/>
                  </a:moveTo>
                  <a:lnTo>
                    <a:pt x="0" y="2743200"/>
                  </a:lnTo>
                  <a:lnTo>
                    <a:pt x="0" y="0"/>
                  </a:lnTo>
                  <a:lnTo>
                    <a:pt x="2743200" y="0"/>
                  </a:lnTo>
                  <a:lnTo>
                    <a:pt x="2743200" y="274320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true" flipV="false" rot="0">
              <a:off x="7049771" y="5422856"/>
              <a:ext cx="2743200" cy="2743200"/>
            </a:xfrm>
            <a:custGeom>
              <a:avLst/>
              <a:gdLst/>
              <a:ahLst/>
              <a:cxnLst/>
              <a:rect r="r" b="b" t="t" l="l"/>
              <a:pathLst>
                <a:path h="2743200" w="2743200">
                  <a:moveTo>
                    <a:pt x="2743200" y="0"/>
                  </a:moveTo>
                  <a:lnTo>
                    <a:pt x="0" y="0"/>
                  </a:lnTo>
                  <a:lnTo>
                    <a:pt x="0" y="2743200"/>
                  </a:lnTo>
                  <a:lnTo>
                    <a:pt x="2743200" y="2743200"/>
                  </a:lnTo>
                  <a:lnTo>
                    <a:pt x="274320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sp>
        <p:nvSpPr>
          <p:cNvPr name="TextBox 9" id="9"/>
          <p:cNvSpPr txBox="true"/>
          <p:nvPr/>
        </p:nvSpPr>
        <p:spPr>
          <a:xfrm rot="0">
            <a:off x="14632282" y="602331"/>
            <a:ext cx="2625833" cy="358801"/>
          </a:xfrm>
          <a:prstGeom prst="rect">
            <a:avLst/>
          </a:prstGeom>
        </p:spPr>
        <p:txBody>
          <a:bodyPr anchor="t" rtlCol="false" tIns="0" lIns="0" bIns="0" rIns="0">
            <a:spAutoFit/>
          </a:bodyPr>
          <a:lstStyle/>
          <a:p>
            <a:pPr algn="r">
              <a:lnSpc>
                <a:spcPts val="2823"/>
              </a:lnSpc>
              <a:spcBef>
                <a:spcPct val="0"/>
              </a:spcBef>
            </a:pPr>
            <a:r>
              <a:rPr lang="en-US" sz="2017" spc="-40">
                <a:solidFill>
                  <a:srgbClr val="FFFFFF"/>
                </a:solidFill>
                <a:latin typeface="Poppins"/>
                <a:ea typeface="Poppins"/>
                <a:cs typeface="Poppins"/>
                <a:sym typeface="Poppins"/>
              </a:rPr>
              <a:t>Contact</a:t>
            </a:r>
          </a:p>
        </p:txBody>
      </p:sp>
      <p:sp>
        <p:nvSpPr>
          <p:cNvPr name="TextBox 10" id="10"/>
          <p:cNvSpPr txBox="true"/>
          <p:nvPr/>
        </p:nvSpPr>
        <p:spPr>
          <a:xfrm rot="0">
            <a:off x="12006449" y="600275"/>
            <a:ext cx="2625833" cy="358801"/>
          </a:xfrm>
          <a:prstGeom prst="rect">
            <a:avLst/>
          </a:prstGeom>
        </p:spPr>
        <p:txBody>
          <a:bodyPr anchor="t" rtlCol="false" tIns="0" lIns="0" bIns="0" rIns="0">
            <a:spAutoFit/>
          </a:bodyPr>
          <a:lstStyle/>
          <a:p>
            <a:pPr algn="r">
              <a:lnSpc>
                <a:spcPts val="2823"/>
              </a:lnSpc>
              <a:spcBef>
                <a:spcPct val="0"/>
              </a:spcBef>
            </a:pPr>
            <a:r>
              <a:rPr lang="en-US" sz="2017" spc="-40">
                <a:solidFill>
                  <a:srgbClr val="FFFFFF"/>
                </a:solidFill>
                <a:latin typeface="Poppins"/>
                <a:ea typeface="Poppins"/>
                <a:cs typeface="Poppins"/>
                <a:sym typeface="Poppins"/>
              </a:rPr>
              <a:t>About Us</a:t>
            </a:r>
          </a:p>
        </p:txBody>
      </p:sp>
      <p:sp>
        <p:nvSpPr>
          <p:cNvPr name="TextBox 11" id="11"/>
          <p:cNvSpPr txBox="true"/>
          <p:nvPr/>
        </p:nvSpPr>
        <p:spPr>
          <a:xfrm rot="0">
            <a:off x="9380616" y="602331"/>
            <a:ext cx="2625833" cy="358801"/>
          </a:xfrm>
          <a:prstGeom prst="rect">
            <a:avLst/>
          </a:prstGeom>
        </p:spPr>
        <p:txBody>
          <a:bodyPr anchor="t" rtlCol="false" tIns="0" lIns="0" bIns="0" rIns="0">
            <a:spAutoFit/>
          </a:bodyPr>
          <a:lstStyle/>
          <a:p>
            <a:pPr algn="r">
              <a:lnSpc>
                <a:spcPts val="2823"/>
              </a:lnSpc>
              <a:spcBef>
                <a:spcPct val="0"/>
              </a:spcBef>
            </a:pPr>
            <a:r>
              <a:rPr lang="en-US" sz="2017" spc="-40">
                <a:solidFill>
                  <a:srgbClr val="FFFFFF"/>
                </a:solidFill>
                <a:latin typeface="Poppins"/>
                <a:ea typeface="Poppins"/>
                <a:cs typeface="Poppins"/>
                <a:sym typeface="Poppins"/>
              </a:rPr>
              <a:t>Service</a:t>
            </a:r>
          </a:p>
        </p:txBody>
      </p:sp>
      <p:sp>
        <p:nvSpPr>
          <p:cNvPr name="TextBox 12" id="12"/>
          <p:cNvSpPr txBox="true"/>
          <p:nvPr/>
        </p:nvSpPr>
        <p:spPr>
          <a:xfrm rot="0">
            <a:off x="6754782" y="602331"/>
            <a:ext cx="2625833" cy="358801"/>
          </a:xfrm>
          <a:prstGeom prst="rect">
            <a:avLst/>
          </a:prstGeom>
        </p:spPr>
        <p:txBody>
          <a:bodyPr anchor="t" rtlCol="false" tIns="0" lIns="0" bIns="0" rIns="0">
            <a:spAutoFit/>
          </a:bodyPr>
          <a:lstStyle/>
          <a:p>
            <a:pPr algn="r">
              <a:lnSpc>
                <a:spcPts val="2823"/>
              </a:lnSpc>
              <a:spcBef>
                <a:spcPct val="0"/>
              </a:spcBef>
            </a:pPr>
            <a:r>
              <a:rPr lang="en-US" sz="2017" spc="-40">
                <a:solidFill>
                  <a:srgbClr val="FFFFFF"/>
                </a:solidFill>
                <a:latin typeface="Poppins"/>
                <a:ea typeface="Poppins"/>
                <a:cs typeface="Poppins"/>
                <a:sym typeface="Poppins"/>
              </a:rPr>
              <a:t>Home</a:t>
            </a:r>
          </a:p>
        </p:txBody>
      </p:sp>
      <p:sp>
        <p:nvSpPr>
          <p:cNvPr name="TextBox 13" id="13"/>
          <p:cNvSpPr txBox="true"/>
          <p:nvPr/>
        </p:nvSpPr>
        <p:spPr>
          <a:xfrm rot="0">
            <a:off x="918277" y="8839835"/>
            <a:ext cx="9742776" cy="789304"/>
          </a:xfrm>
          <a:prstGeom prst="rect">
            <a:avLst/>
          </a:prstGeom>
        </p:spPr>
        <p:txBody>
          <a:bodyPr anchor="t" rtlCol="false" tIns="0" lIns="0" bIns="0" rIns="0">
            <a:spAutoFit/>
          </a:bodyPr>
          <a:lstStyle/>
          <a:p>
            <a:pPr algn="l">
              <a:lnSpc>
                <a:spcPts val="3220"/>
              </a:lnSpc>
            </a:pPr>
            <a:r>
              <a:rPr lang="en-US" sz="2300" u="sng">
                <a:solidFill>
                  <a:srgbClr val="FFFFFF"/>
                </a:solidFill>
                <a:latin typeface="Canva Sans"/>
                <a:ea typeface="Canva Sans"/>
                <a:cs typeface="Canva Sans"/>
                <a:sym typeface="Canva Sans"/>
                <a:hlinkClick r:id="rId7" tooltip="https://www.imperial.wedding/matrimonial-services-in-gurgaon"/>
              </a:rPr>
              <a:t>Website:</a:t>
            </a:r>
            <a:r>
              <a:rPr lang="en-US" sz="2300" u="sng">
                <a:solidFill>
                  <a:srgbClr val="FFFFFF"/>
                </a:solidFill>
                <a:latin typeface="Canva Sans"/>
                <a:ea typeface="Canva Sans"/>
                <a:cs typeface="Canva Sans"/>
                <a:sym typeface="Canva Sans"/>
                <a:hlinkClick r:id="rId8" tooltip="https://www.imperial.wedding/matrimonial-services-in-gurgaon"/>
              </a:rPr>
              <a:t> </a:t>
            </a:r>
          </a:p>
          <a:p>
            <a:pPr algn="l">
              <a:lnSpc>
                <a:spcPts val="3220"/>
              </a:lnSpc>
            </a:pPr>
            <a:r>
              <a:rPr lang="en-US" sz="2300" u="sng">
                <a:solidFill>
                  <a:srgbClr val="FFFFFF"/>
                </a:solidFill>
                <a:latin typeface="Canva Sans"/>
                <a:ea typeface="Canva Sans"/>
                <a:cs typeface="Canva Sans"/>
                <a:sym typeface="Canva Sans"/>
              </a:rPr>
              <a:t>https://www.imperial.wedding/aggarwal-rishte-in-delhi-ncr-india</a:t>
            </a:r>
          </a:p>
        </p:txBody>
      </p:sp>
      <p:sp>
        <p:nvSpPr>
          <p:cNvPr name="TextBox 14" id="14"/>
          <p:cNvSpPr txBox="true"/>
          <p:nvPr/>
        </p:nvSpPr>
        <p:spPr>
          <a:xfrm rot="0">
            <a:off x="511634" y="2076257"/>
            <a:ext cx="3742040" cy="1082895"/>
          </a:xfrm>
          <a:prstGeom prst="rect">
            <a:avLst/>
          </a:prstGeom>
        </p:spPr>
        <p:txBody>
          <a:bodyPr anchor="t" rtlCol="false" tIns="0" lIns="0" bIns="0" rIns="0">
            <a:spAutoFit/>
          </a:bodyPr>
          <a:lstStyle/>
          <a:p>
            <a:pPr algn="ctr">
              <a:lnSpc>
                <a:spcPts val="8562"/>
              </a:lnSpc>
              <a:spcBef>
                <a:spcPct val="0"/>
              </a:spcBef>
            </a:pPr>
            <a:r>
              <a:rPr lang="en-US" b="true" sz="6116" i="true" spc="-122">
                <a:solidFill>
                  <a:srgbClr val="FFF500"/>
                </a:solidFill>
                <a:latin typeface="The Seasons Bold Italics"/>
                <a:ea typeface="The Seasons Bold Italics"/>
                <a:cs typeface="The Seasons Bold Italics"/>
                <a:sym typeface="The Seasons Bold Italics"/>
              </a:rPr>
              <a:t>About us:-</a:t>
            </a:r>
          </a:p>
        </p:txBody>
      </p:sp>
      <p:sp>
        <p:nvSpPr>
          <p:cNvPr name="TextBox 15" id="15"/>
          <p:cNvSpPr txBox="true"/>
          <p:nvPr/>
        </p:nvSpPr>
        <p:spPr>
          <a:xfrm rot="0">
            <a:off x="511634" y="3063902"/>
            <a:ext cx="8414891" cy="814852"/>
          </a:xfrm>
          <a:prstGeom prst="rect">
            <a:avLst/>
          </a:prstGeom>
        </p:spPr>
        <p:txBody>
          <a:bodyPr anchor="t" rtlCol="false" tIns="0" lIns="0" bIns="0" rIns="0">
            <a:spAutoFit/>
          </a:bodyPr>
          <a:lstStyle/>
          <a:p>
            <a:pPr algn="l">
              <a:lnSpc>
                <a:spcPts val="6536"/>
              </a:lnSpc>
              <a:spcBef>
                <a:spcPct val="0"/>
              </a:spcBef>
            </a:pPr>
            <a:r>
              <a:rPr lang="en-US" b="true" sz="4669" spc="-93">
                <a:solidFill>
                  <a:srgbClr val="FFFFFF"/>
                </a:solidFill>
                <a:latin typeface="The Seasons Bold"/>
                <a:ea typeface="The Seasons Bold"/>
                <a:cs typeface="The Seasons Bold"/>
                <a:sym typeface="The Seasons Bold"/>
              </a:rPr>
              <a:t>Why Choose Imperial Weddings?</a:t>
            </a:r>
          </a:p>
        </p:txBody>
      </p:sp>
      <p:sp>
        <p:nvSpPr>
          <p:cNvPr name="TextBox 16" id="16"/>
          <p:cNvSpPr txBox="true"/>
          <p:nvPr/>
        </p:nvSpPr>
        <p:spPr>
          <a:xfrm rot="0">
            <a:off x="511634" y="4156089"/>
            <a:ext cx="9135368" cy="4377836"/>
          </a:xfrm>
          <a:prstGeom prst="rect">
            <a:avLst/>
          </a:prstGeom>
        </p:spPr>
        <p:txBody>
          <a:bodyPr anchor="t" rtlCol="false" tIns="0" lIns="0" bIns="0" rIns="0">
            <a:spAutoFit/>
          </a:bodyPr>
          <a:lstStyle/>
          <a:p>
            <a:pPr algn="l" marL="597885" indent="-298943" lvl="1">
              <a:lnSpc>
                <a:spcPts val="3876"/>
              </a:lnSpc>
              <a:buFont typeface="Arial"/>
              <a:buChar char="•"/>
            </a:pPr>
            <a:r>
              <a:rPr lang="en-US" b="true" sz="2769" spc="-55">
                <a:solidFill>
                  <a:srgbClr val="FFFFFF"/>
                </a:solidFill>
                <a:latin typeface="Poppins Bold"/>
                <a:ea typeface="Poppins Bold"/>
                <a:cs typeface="Poppins Bold"/>
                <a:sym typeface="Poppins Bold"/>
              </a:rPr>
              <a:t>Tailored matchmaking services for personalized connections.</a:t>
            </a:r>
          </a:p>
          <a:p>
            <a:pPr algn="l" marL="597885" indent="-298943" lvl="1">
              <a:lnSpc>
                <a:spcPts val="3876"/>
              </a:lnSpc>
              <a:buFont typeface="Arial"/>
              <a:buChar char="•"/>
            </a:pPr>
            <a:r>
              <a:rPr lang="en-US" b="true" sz="2769" spc="-55">
                <a:solidFill>
                  <a:srgbClr val="FFFFFF"/>
                </a:solidFill>
                <a:latin typeface="Poppins Bold"/>
                <a:ea typeface="Poppins Bold"/>
                <a:cs typeface="Poppins Bold"/>
                <a:sym typeface="Poppins Bold"/>
              </a:rPr>
              <a:t>Expert team with years of experience in matrimonial services.</a:t>
            </a:r>
          </a:p>
          <a:p>
            <a:pPr algn="l" marL="597885" indent="-298943" lvl="1">
              <a:lnSpc>
                <a:spcPts val="3876"/>
              </a:lnSpc>
              <a:buFont typeface="Arial"/>
              <a:buChar char="•"/>
            </a:pPr>
            <a:r>
              <a:rPr lang="en-US" b="true" sz="2769" spc="-55">
                <a:solidFill>
                  <a:srgbClr val="FFFFFF"/>
                </a:solidFill>
                <a:latin typeface="Poppins Bold"/>
                <a:ea typeface="Poppins Bold"/>
                <a:cs typeface="Poppins Bold"/>
                <a:sym typeface="Poppins Bold"/>
              </a:rPr>
              <a:t>Focused on finding compatible matches based on your preferences.</a:t>
            </a:r>
          </a:p>
          <a:p>
            <a:pPr algn="l" marL="597885" indent="-298943" lvl="1">
              <a:lnSpc>
                <a:spcPts val="3876"/>
              </a:lnSpc>
              <a:buFont typeface="Arial"/>
              <a:buChar char="•"/>
            </a:pPr>
            <a:r>
              <a:rPr lang="en-US" b="true" sz="2769" spc="-55">
                <a:solidFill>
                  <a:srgbClr val="FFFFFF"/>
                </a:solidFill>
                <a:latin typeface="Poppins Bold"/>
                <a:ea typeface="Poppins Bold"/>
                <a:cs typeface="Poppins Bold"/>
                <a:sym typeface="Poppins Bold"/>
              </a:rPr>
              <a:t>Trusted by hundreds of happy couples in Gurgaon.</a:t>
            </a:r>
          </a:p>
          <a:p>
            <a:pPr algn="l">
              <a:lnSpc>
                <a:spcPts val="3876"/>
              </a:lnSpc>
              <a:spcBef>
                <a:spcPct val="0"/>
              </a:spcBef>
            </a:pPr>
          </a:p>
        </p:txBody>
      </p:sp>
      <p:sp>
        <p:nvSpPr>
          <p:cNvPr name="Freeform 17" id="17"/>
          <p:cNvSpPr/>
          <p:nvPr/>
        </p:nvSpPr>
        <p:spPr>
          <a:xfrm flipH="false" flipV="false" rot="0">
            <a:off x="0" y="57093"/>
            <a:ext cx="4587460" cy="1943214"/>
          </a:xfrm>
          <a:custGeom>
            <a:avLst/>
            <a:gdLst/>
            <a:ahLst/>
            <a:cxnLst/>
            <a:rect r="r" b="b" t="t" l="l"/>
            <a:pathLst>
              <a:path h="1943214" w="4587460">
                <a:moveTo>
                  <a:pt x="0" y="0"/>
                </a:moveTo>
                <a:lnTo>
                  <a:pt x="4587460" y="0"/>
                </a:lnTo>
                <a:lnTo>
                  <a:pt x="4587460" y="1943214"/>
                </a:lnTo>
                <a:lnTo>
                  <a:pt x="0" y="1943214"/>
                </a:lnTo>
                <a:lnTo>
                  <a:pt x="0" y="0"/>
                </a:lnTo>
                <a:close/>
              </a:path>
            </a:pathLst>
          </a:custGeom>
          <a:blipFill>
            <a:blip r:embed="rId9"/>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A40076">
                <a:alpha val="100000"/>
              </a:srgbClr>
            </a:gs>
            <a:gs pos="100000">
              <a:srgbClr val="B71058">
                <a:alpha val="100000"/>
              </a:srgbClr>
            </a:gs>
          </a:gsLst>
          <a:lin ang="5400000"/>
        </a:gradFill>
      </p:bgPr>
    </p:bg>
    <p:spTree>
      <p:nvGrpSpPr>
        <p:cNvPr id="1" name=""/>
        <p:cNvGrpSpPr/>
        <p:nvPr/>
      </p:nvGrpSpPr>
      <p:grpSpPr>
        <a:xfrm>
          <a:off x="0" y="0"/>
          <a:ext cx="0" cy="0"/>
          <a:chOff x="0" y="0"/>
          <a:chExt cx="0" cy="0"/>
        </a:xfrm>
      </p:grpSpPr>
      <p:grpSp>
        <p:nvGrpSpPr>
          <p:cNvPr name="Group 2" id="2"/>
          <p:cNvGrpSpPr/>
          <p:nvPr/>
        </p:nvGrpSpPr>
        <p:grpSpPr>
          <a:xfrm rot="0">
            <a:off x="-378269" y="-4863877"/>
            <a:ext cx="19044537" cy="5334742"/>
            <a:chOff x="0" y="0"/>
            <a:chExt cx="25392716" cy="7112989"/>
          </a:xfrm>
        </p:grpSpPr>
        <p:sp>
          <p:nvSpPr>
            <p:cNvPr name="Freeform 3" id="3"/>
            <p:cNvSpPr/>
            <p:nvPr/>
          </p:nvSpPr>
          <p:spPr>
            <a:xfrm flipH="false" flipV="true" rot="0">
              <a:off x="0" y="0"/>
              <a:ext cx="7112989" cy="7112989"/>
            </a:xfrm>
            <a:custGeom>
              <a:avLst/>
              <a:gdLst/>
              <a:ahLst/>
              <a:cxnLst/>
              <a:rect r="r" b="b" t="t" l="l"/>
              <a:pathLst>
                <a:path h="7112989" w="7112989">
                  <a:moveTo>
                    <a:pt x="0" y="7112989"/>
                  </a:moveTo>
                  <a:lnTo>
                    <a:pt x="7112989" y="7112989"/>
                  </a:lnTo>
                  <a:lnTo>
                    <a:pt x="7112989" y="0"/>
                  </a:lnTo>
                  <a:lnTo>
                    <a:pt x="0" y="0"/>
                  </a:lnTo>
                  <a:lnTo>
                    <a:pt x="0" y="7112989"/>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true" flipV="true" rot="0">
              <a:off x="18279727" y="0"/>
              <a:ext cx="7112989" cy="7112989"/>
            </a:xfrm>
            <a:custGeom>
              <a:avLst/>
              <a:gdLst/>
              <a:ahLst/>
              <a:cxnLst/>
              <a:rect r="r" b="b" t="t" l="l"/>
              <a:pathLst>
                <a:path h="7112989" w="7112989">
                  <a:moveTo>
                    <a:pt x="7112989" y="7112989"/>
                  </a:moveTo>
                  <a:lnTo>
                    <a:pt x="0" y="7112989"/>
                  </a:lnTo>
                  <a:lnTo>
                    <a:pt x="0" y="0"/>
                  </a:lnTo>
                  <a:lnTo>
                    <a:pt x="7112989" y="0"/>
                  </a:lnTo>
                  <a:lnTo>
                    <a:pt x="7112989" y="7112989"/>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grpSp>
        <p:nvGrpSpPr>
          <p:cNvPr name="Group 5" id="5"/>
          <p:cNvGrpSpPr/>
          <p:nvPr/>
        </p:nvGrpSpPr>
        <p:grpSpPr>
          <a:xfrm rot="0">
            <a:off x="649880" y="3251466"/>
            <a:ext cx="16988240" cy="5635994"/>
            <a:chOff x="0" y="0"/>
            <a:chExt cx="22650986" cy="7514659"/>
          </a:xfrm>
        </p:grpSpPr>
        <p:sp>
          <p:nvSpPr>
            <p:cNvPr name="TextBox 6" id="6"/>
            <p:cNvSpPr txBox="true"/>
            <p:nvPr/>
          </p:nvSpPr>
          <p:spPr>
            <a:xfrm rot="0">
              <a:off x="0" y="19050"/>
              <a:ext cx="22650986" cy="1158744"/>
            </a:xfrm>
            <a:prstGeom prst="rect">
              <a:avLst/>
            </a:prstGeom>
          </p:spPr>
          <p:txBody>
            <a:bodyPr anchor="t" rtlCol="false" tIns="0" lIns="0" bIns="0" rIns="0">
              <a:spAutoFit/>
            </a:bodyPr>
            <a:lstStyle/>
            <a:p>
              <a:pPr algn="ctr">
                <a:lnSpc>
                  <a:spcPts val="6641"/>
                </a:lnSpc>
              </a:pPr>
            </a:p>
          </p:txBody>
        </p:sp>
        <p:sp>
          <p:nvSpPr>
            <p:cNvPr name="TextBox 7" id="7"/>
            <p:cNvSpPr txBox="true"/>
            <p:nvPr/>
          </p:nvSpPr>
          <p:spPr>
            <a:xfrm rot="0">
              <a:off x="0" y="1847200"/>
              <a:ext cx="22650986" cy="5667459"/>
            </a:xfrm>
            <a:prstGeom prst="rect">
              <a:avLst/>
            </a:prstGeom>
          </p:spPr>
          <p:txBody>
            <a:bodyPr anchor="t" rtlCol="false" tIns="0" lIns="0" bIns="0" rIns="0">
              <a:spAutoFit/>
            </a:bodyPr>
            <a:lstStyle/>
            <a:p>
              <a:pPr algn="just">
                <a:lnSpc>
                  <a:spcPts val="4852"/>
                </a:lnSpc>
              </a:pPr>
              <a:r>
                <a:rPr lang="en-US" sz="3466">
                  <a:solidFill>
                    <a:srgbClr val="FFFFFF"/>
                  </a:solidFill>
                  <a:latin typeface="Poppins"/>
                  <a:ea typeface="Poppins"/>
                  <a:cs typeface="Poppins"/>
                  <a:sym typeface="Poppins"/>
                </a:rPr>
                <a:t>Imperial Weddings is a premier </a:t>
              </a:r>
              <a:r>
                <a:rPr lang="en-US" sz="3466" u="sng">
                  <a:solidFill>
                    <a:srgbClr val="FFF500"/>
                  </a:solidFill>
                  <a:latin typeface="Poppins"/>
                  <a:ea typeface="Poppins"/>
                  <a:cs typeface="Poppins"/>
                  <a:sym typeface="Poppins"/>
                  <a:hlinkClick r:id="rId4" tooltip="https://www.imperial.wedding/aggarwal-rishte-in-delhi-ncr-india"/>
                </a:rPr>
                <a:t>Aggarwal marriage bureau in Delhi</a:t>
              </a:r>
              <a:r>
                <a:rPr lang="en-US" sz="3466">
                  <a:solidFill>
                    <a:srgbClr val="FFFFFF"/>
                  </a:solidFill>
                  <a:latin typeface="Poppins"/>
                  <a:ea typeface="Poppins"/>
                  <a:cs typeface="Poppins"/>
                  <a:sym typeface="Poppins"/>
                </a:rPr>
                <a:t>, dedicated to facilitating meaningful matrimonial alliances within the Aggarwal community. Recognizing the importance of cultural alignment and shared values, Imperial Weddings offers specialized matchmaking services tailored to the unique preferences of Aggarwal families.</a:t>
              </a:r>
            </a:p>
            <a:p>
              <a:pPr algn="just">
                <a:lnSpc>
                  <a:spcPts val="4852"/>
                </a:lnSpc>
              </a:pPr>
            </a:p>
            <a:p>
              <a:pPr algn="just">
                <a:lnSpc>
                  <a:spcPts val="4852"/>
                </a:lnSpc>
              </a:pPr>
            </a:p>
          </p:txBody>
        </p:sp>
      </p:grpSp>
      <p:sp>
        <p:nvSpPr>
          <p:cNvPr name="TextBox 8" id="8"/>
          <p:cNvSpPr txBox="true"/>
          <p:nvPr/>
        </p:nvSpPr>
        <p:spPr>
          <a:xfrm rot="0">
            <a:off x="14286180" y="593077"/>
            <a:ext cx="2971936" cy="408085"/>
          </a:xfrm>
          <a:prstGeom prst="rect">
            <a:avLst/>
          </a:prstGeom>
        </p:spPr>
        <p:txBody>
          <a:bodyPr anchor="t" rtlCol="false" tIns="0" lIns="0" bIns="0" rIns="0">
            <a:spAutoFit/>
          </a:bodyPr>
          <a:lstStyle/>
          <a:p>
            <a:pPr algn="r">
              <a:lnSpc>
                <a:spcPts val="3196"/>
              </a:lnSpc>
              <a:spcBef>
                <a:spcPct val="0"/>
              </a:spcBef>
            </a:pPr>
            <a:r>
              <a:rPr lang="en-US" sz="2282" spc="-45">
                <a:solidFill>
                  <a:srgbClr val="FFFFFF"/>
                </a:solidFill>
                <a:latin typeface="Poppins"/>
                <a:ea typeface="Poppins"/>
                <a:cs typeface="Poppins"/>
                <a:sym typeface="Poppins"/>
              </a:rPr>
              <a:t>Contact</a:t>
            </a:r>
          </a:p>
        </p:txBody>
      </p:sp>
      <p:sp>
        <p:nvSpPr>
          <p:cNvPr name="TextBox 9" id="9"/>
          <p:cNvSpPr txBox="true"/>
          <p:nvPr/>
        </p:nvSpPr>
        <p:spPr>
          <a:xfrm rot="0">
            <a:off x="11314244" y="590750"/>
            <a:ext cx="2971936" cy="408085"/>
          </a:xfrm>
          <a:prstGeom prst="rect">
            <a:avLst/>
          </a:prstGeom>
        </p:spPr>
        <p:txBody>
          <a:bodyPr anchor="t" rtlCol="false" tIns="0" lIns="0" bIns="0" rIns="0">
            <a:spAutoFit/>
          </a:bodyPr>
          <a:lstStyle/>
          <a:p>
            <a:pPr algn="r">
              <a:lnSpc>
                <a:spcPts val="3196"/>
              </a:lnSpc>
              <a:spcBef>
                <a:spcPct val="0"/>
              </a:spcBef>
            </a:pPr>
            <a:r>
              <a:rPr lang="en-US" sz="2282" spc="-45">
                <a:solidFill>
                  <a:srgbClr val="FFFFFF"/>
                </a:solidFill>
                <a:latin typeface="Poppins"/>
                <a:ea typeface="Poppins"/>
                <a:cs typeface="Poppins"/>
                <a:sym typeface="Poppins"/>
              </a:rPr>
              <a:t>About Us</a:t>
            </a:r>
          </a:p>
        </p:txBody>
      </p:sp>
      <p:sp>
        <p:nvSpPr>
          <p:cNvPr name="TextBox 10" id="10"/>
          <p:cNvSpPr txBox="true"/>
          <p:nvPr/>
        </p:nvSpPr>
        <p:spPr>
          <a:xfrm rot="0">
            <a:off x="8342308" y="593077"/>
            <a:ext cx="2971936" cy="408085"/>
          </a:xfrm>
          <a:prstGeom prst="rect">
            <a:avLst/>
          </a:prstGeom>
        </p:spPr>
        <p:txBody>
          <a:bodyPr anchor="t" rtlCol="false" tIns="0" lIns="0" bIns="0" rIns="0">
            <a:spAutoFit/>
          </a:bodyPr>
          <a:lstStyle/>
          <a:p>
            <a:pPr algn="r">
              <a:lnSpc>
                <a:spcPts val="3196"/>
              </a:lnSpc>
              <a:spcBef>
                <a:spcPct val="0"/>
              </a:spcBef>
            </a:pPr>
            <a:r>
              <a:rPr lang="en-US" sz="2282" spc="-45">
                <a:solidFill>
                  <a:srgbClr val="FFFFFF"/>
                </a:solidFill>
                <a:latin typeface="Poppins"/>
                <a:ea typeface="Poppins"/>
                <a:cs typeface="Poppins"/>
                <a:sym typeface="Poppins"/>
              </a:rPr>
              <a:t>Service</a:t>
            </a:r>
          </a:p>
        </p:txBody>
      </p:sp>
      <p:sp>
        <p:nvSpPr>
          <p:cNvPr name="TextBox 11" id="11"/>
          <p:cNvSpPr txBox="true"/>
          <p:nvPr/>
        </p:nvSpPr>
        <p:spPr>
          <a:xfrm rot="0">
            <a:off x="5370372" y="593077"/>
            <a:ext cx="2971936" cy="408085"/>
          </a:xfrm>
          <a:prstGeom prst="rect">
            <a:avLst/>
          </a:prstGeom>
        </p:spPr>
        <p:txBody>
          <a:bodyPr anchor="t" rtlCol="false" tIns="0" lIns="0" bIns="0" rIns="0">
            <a:spAutoFit/>
          </a:bodyPr>
          <a:lstStyle/>
          <a:p>
            <a:pPr algn="r">
              <a:lnSpc>
                <a:spcPts val="3196"/>
              </a:lnSpc>
              <a:spcBef>
                <a:spcPct val="0"/>
              </a:spcBef>
            </a:pPr>
            <a:r>
              <a:rPr lang="en-US" sz="2282" spc="-45">
                <a:solidFill>
                  <a:srgbClr val="FFFFFF"/>
                </a:solidFill>
                <a:latin typeface="Poppins"/>
                <a:ea typeface="Poppins"/>
                <a:cs typeface="Poppins"/>
                <a:sym typeface="Poppins"/>
              </a:rPr>
              <a:t>Home</a:t>
            </a:r>
          </a:p>
        </p:txBody>
      </p:sp>
      <p:sp>
        <p:nvSpPr>
          <p:cNvPr name="TextBox 12" id="12"/>
          <p:cNvSpPr txBox="true"/>
          <p:nvPr/>
        </p:nvSpPr>
        <p:spPr>
          <a:xfrm rot="0">
            <a:off x="1443517" y="2085169"/>
            <a:ext cx="14817808" cy="1536952"/>
          </a:xfrm>
          <a:prstGeom prst="rect">
            <a:avLst/>
          </a:prstGeom>
        </p:spPr>
        <p:txBody>
          <a:bodyPr anchor="t" rtlCol="false" tIns="0" lIns="0" bIns="0" rIns="0">
            <a:spAutoFit/>
          </a:bodyPr>
          <a:lstStyle/>
          <a:p>
            <a:pPr algn="l">
              <a:lnSpc>
                <a:spcPts val="4536"/>
              </a:lnSpc>
            </a:pPr>
          </a:p>
          <a:p>
            <a:pPr algn="ctr">
              <a:lnSpc>
                <a:spcPts val="8400"/>
              </a:lnSpc>
            </a:pPr>
            <a:r>
              <a:rPr lang="en-US" b="true" sz="5000" spc="185">
                <a:solidFill>
                  <a:srgbClr val="FFF500"/>
                </a:solidFill>
                <a:latin typeface="Poppins Bold"/>
                <a:ea typeface="Poppins Bold"/>
                <a:cs typeface="Poppins Bold"/>
                <a:sym typeface="Poppins Bold"/>
              </a:rPr>
              <a:t>Aggarwal Matrimonial Services in Delhi</a:t>
            </a:r>
          </a:p>
        </p:txBody>
      </p:sp>
      <p:sp>
        <p:nvSpPr>
          <p:cNvPr name="TextBox 13" id="13"/>
          <p:cNvSpPr txBox="true"/>
          <p:nvPr/>
        </p:nvSpPr>
        <p:spPr>
          <a:xfrm rot="0">
            <a:off x="918277" y="8830310"/>
            <a:ext cx="11881935" cy="905510"/>
          </a:xfrm>
          <a:prstGeom prst="rect">
            <a:avLst/>
          </a:prstGeom>
        </p:spPr>
        <p:txBody>
          <a:bodyPr anchor="t" rtlCol="false" tIns="0" lIns="0" bIns="0" rIns="0">
            <a:spAutoFit/>
          </a:bodyPr>
          <a:lstStyle/>
          <a:p>
            <a:pPr algn="l">
              <a:lnSpc>
                <a:spcPts val="3640"/>
              </a:lnSpc>
            </a:pPr>
            <a:r>
              <a:rPr lang="en-US" sz="2600" u="sng">
                <a:solidFill>
                  <a:srgbClr val="FFFFFF"/>
                </a:solidFill>
                <a:latin typeface="Canva Sans"/>
                <a:ea typeface="Canva Sans"/>
                <a:cs typeface="Canva Sans"/>
                <a:sym typeface="Canva Sans"/>
                <a:hlinkClick r:id="rId5" tooltip="https://www.imperial.wedding/matrimonial-services-in-gurgaon"/>
              </a:rPr>
              <a:t>Website:</a:t>
            </a:r>
            <a:r>
              <a:rPr lang="en-US" sz="2600" u="sng">
                <a:solidFill>
                  <a:srgbClr val="FFFFFF"/>
                </a:solidFill>
                <a:latin typeface="Canva Sans"/>
                <a:ea typeface="Canva Sans"/>
                <a:cs typeface="Canva Sans"/>
                <a:sym typeface="Canva Sans"/>
                <a:hlinkClick r:id="rId6" tooltip="https://www.imperial.wedding/matrimonial-services-in-gurgaon"/>
              </a:rPr>
              <a:t> </a:t>
            </a:r>
          </a:p>
          <a:p>
            <a:pPr algn="l">
              <a:lnSpc>
                <a:spcPts val="3640"/>
              </a:lnSpc>
            </a:pPr>
            <a:r>
              <a:rPr lang="en-US" sz="2600" u="sng">
                <a:solidFill>
                  <a:srgbClr val="FFFFFF"/>
                </a:solidFill>
                <a:latin typeface="Canva Sans"/>
                <a:ea typeface="Canva Sans"/>
                <a:cs typeface="Canva Sans"/>
                <a:sym typeface="Canva Sans"/>
              </a:rPr>
              <a:t>https://www.imperial.wedding/aggarwal-rishte-in-delhi-ncr-india</a:t>
            </a:r>
          </a:p>
        </p:txBody>
      </p:sp>
      <p:sp>
        <p:nvSpPr>
          <p:cNvPr name="Freeform 14" id="14"/>
          <p:cNvSpPr/>
          <p:nvPr/>
        </p:nvSpPr>
        <p:spPr>
          <a:xfrm flipH="false" flipV="false" rot="0">
            <a:off x="0" y="29774"/>
            <a:ext cx="5167101" cy="2188745"/>
          </a:xfrm>
          <a:custGeom>
            <a:avLst/>
            <a:gdLst/>
            <a:ahLst/>
            <a:cxnLst/>
            <a:rect r="r" b="b" t="t" l="l"/>
            <a:pathLst>
              <a:path h="2188745" w="5167101">
                <a:moveTo>
                  <a:pt x="0" y="0"/>
                </a:moveTo>
                <a:lnTo>
                  <a:pt x="5167101" y="0"/>
                </a:lnTo>
                <a:lnTo>
                  <a:pt x="5167101" y="2188745"/>
                </a:lnTo>
                <a:lnTo>
                  <a:pt x="0" y="2188745"/>
                </a:lnTo>
                <a:lnTo>
                  <a:pt x="0" y="0"/>
                </a:lnTo>
                <a:close/>
              </a:path>
            </a:pathLst>
          </a:custGeom>
          <a:blipFill>
            <a:blip r:embed="rId7"/>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A40076">
                <a:alpha val="100000"/>
              </a:srgbClr>
            </a:gs>
            <a:gs pos="100000">
              <a:srgbClr val="B71058">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false" flipV="false" rot="0">
            <a:off x="-3493827" y="7523146"/>
            <a:ext cx="7697951" cy="7697951"/>
          </a:xfrm>
          <a:custGeom>
            <a:avLst/>
            <a:gdLst/>
            <a:ahLst/>
            <a:cxnLst/>
            <a:rect r="r" b="b" t="t" l="l"/>
            <a:pathLst>
              <a:path h="7697951" w="7697951">
                <a:moveTo>
                  <a:pt x="0" y="0"/>
                </a:moveTo>
                <a:lnTo>
                  <a:pt x="7697951" y="0"/>
                </a:lnTo>
                <a:lnTo>
                  <a:pt x="7697951" y="7697951"/>
                </a:lnTo>
                <a:lnTo>
                  <a:pt x="0" y="769795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4204972" y="593141"/>
            <a:ext cx="3053144" cy="417414"/>
          </a:xfrm>
          <a:prstGeom prst="rect">
            <a:avLst/>
          </a:prstGeom>
        </p:spPr>
        <p:txBody>
          <a:bodyPr anchor="t" rtlCol="false" tIns="0" lIns="0" bIns="0" rIns="0">
            <a:spAutoFit/>
          </a:bodyPr>
          <a:lstStyle/>
          <a:p>
            <a:pPr algn="r">
              <a:lnSpc>
                <a:spcPts val="3283"/>
              </a:lnSpc>
              <a:spcBef>
                <a:spcPct val="0"/>
              </a:spcBef>
            </a:pPr>
            <a:r>
              <a:rPr lang="en-US" sz="2345" spc="-46">
                <a:solidFill>
                  <a:srgbClr val="FFFFFF"/>
                </a:solidFill>
                <a:latin typeface="Poppins"/>
                <a:ea typeface="Poppins"/>
                <a:cs typeface="Poppins"/>
                <a:sym typeface="Poppins"/>
              </a:rPr>
              <a:t>Contact</a:t>
            </a:r>
          </a:p>
        </p:txBody>
      </p:sp>
      <p:sp>
        <p:nvSpPr>
          <p:cNvPr name="TextBox 4" id="4"/>
          <p:cNvSpPr txBox="true"/>
          <p:nvPr/>
        </p:nvSpPr>
        <p:spPr>
          <a:xfrm rot="0">
            <a:off x="11151827" y="590750"/>
            <a:ext cx="3053144" cy="417414"/>
          </a:xfrm>
          <a:prstGeom prst="rect">
            <a:avLst/>
          </a:prstGeom>
        </p:spPr>
        <p:txBody>
          <a:bodyPr anchor="t" rtlCol="false" tIns="0" lIns="0" bIns="0" rIns="0">
            <a:spAutoFit/>
          </a:bodyPr>
          <a:lstStyle/>
          <a:p>
            <a:pPr algn="r">
              <a:lnSpc>
                <a:spcPts val="3283"/>
              </a:lnSpc>
              <a:spcBef>
                <a:spcPct val="0"/>
              </a:spcBef>
            </a:pPr>
            <a:r>
              <a:rPr lang="en-US" sz="2345" spc="-46">
                <a:solidFill>
                  <a:srgbClr val="FFFFFF"/>
                </a:solidFill>
                <a:latin typeface="Poppins"/>
                <a:ea typeface="Poppins"/>
                <a:cs typeface="Poppins"/>
                <a:sym typeface="Poppins"/>
              </a:rPr>
              <a:t>About Us</a:t>
            </a:r>
          </a:p>
        </p:txBody>
      </p:sp>
      <p:sp>
        <p:nvSpPr>
          <p:cNvPr name="TextBox 5" id="5"/>
          <p:cNvSpPr txBox="true"/>
          <p:nvPr/>
        </p:nvSpPr>
        <p:spPr>
          <a:xfrm rot="0">
            <a:off x="8098683" y="593141"/>
            <a:ext cx="3053144" cy="417414"/>
          </a:xfrm>
          <a:prstGeom prst="rect">
            <a:avLst/>
          </a:prstGeom>
        </p:spPr>
        <p:txBody>
          <a:bodyPr anchor="t" rtlCol="false" tIns="0" lIns="0" bIns="0" rIns="0">
            <a:spAutoFit/>
          </a:bodyPr>
          <a:lstStyle/>
          <a:p>
            <a:pPr algn="r">
              <a:lnSpc>
                <a:spcPts val="3283"/>
              </a:lnSpc>
              <a:spcBef>
                <a:spcPct val="0"/>
              </a:spcBef>
            </a:pPr>
            <a:r>
              <a:rPr lang="en-US" sz="2345" spc="-46">
                <a:solidFill>
                  <a:srgbClr val="FFFFFF"/>
                </a:solidFill>
                <a:latin typeface="Poppins"/>
                <a:ea typeface="Poppins"/>
                <a:cs typeface="Poppins"/>
                <a:sym typeface="Poppins"/>
              </a:rPr>
              <a:t>Service</a:t>
            </a:r>
          </a:p>
        </p:txBody>
      </p:sp>
      <p:sp>
        <p:nvSpPr>
          <p:cNvPr name="TextBox 6" id="6"/>
          <p:cNvSpPr txBox="true"/>
          <p:nvPr/>
        </p:nvSpPr>
        <p:spPr>
          <a:xfrm rot="0">
            <a:off x="5045539" y="593141"/>
            <a:ext cx="3053144" cy="417414"/>
          </a:xfrm>
          <a:prstGeom prst="rect">
            <a:avLst/>
          </a:prstGeom>
        </p:spPr>
        <p:txBody>
          <a:bodyPr anchor="t" rtlCol="false" tIns="0" lIns="0" bIns="0" rIns="0">
            <a:spAutoFit/>
          </a:bodyPr>
          <a:lstStyle/>
          <a:p>
            <a:pPr algn="r">
              <a:lnSpc>
                <a:spcPts val="3283"/>
              </a:lnSpc>
              <a:spcBef>
                <a:spcPct val="0"/>
              </a:spcBef>
            </a:pPr>
            <a:r>
              <a:rPr lang="en-US" sz="2345" spc="-46">
                <a:solidFill>
                  <a:srgbClr val="FFFFFF"/>
                </a:solidFill>
                <a:latin typeface="Poppins"/>
                <a:ea typeface="Poppins"/>
                <a:cs typeface="Poppins"/>
                <a:sym typeface="Poppins"/>
              </a:rPr>
              <a:t>Home</a:t>
            </a:r>
          </a:p>
        </p:txBody>
      </p:sp>
      <p:sp>
        <p:nvSpPr>
          <p:cNvPr name="Freeform 7" id="7"/>
          <p:cNvSpPr/>
          <p:nvPr/>
        </p:nvSpPr>
        <p:spPr>
          <a:xfrm flipH="false" flipV="false" rot="0">
            <a:off x="14144183" y="7501968"/>
            <a:ext cx="7697951" cy="7697951"/>
          </a:xfrm>
          <a:custGeom>
            <a:avLst/>
            <a:gdLst/>
            <a:ahLst/>
            <a:cxnLst/>
            <a:rect r="r" b="b" t="t" l="l"/>
            <a:pathLst>
              <a:path h="7697951" w="7697951">
                <a:moveTo>
                  <a:pt x="0" y="0"/>
                </a:moveTo>
                <a:lnTo>
                  <a:pt x="7697950" y="0"/>
                </a:lnTo>
                <a:lnTo>
                  <a:pt x="7697950" y="7697951"/>
                </a:lnTo>
                <a:lnTo>
                  <a:pt x="0" y="769795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0" b="0"/>
            </a:stretch>
          </a:blipFill>
        </p:spPr>
      </p:sp>
      <p:sp>
        <p:nvSpPr>
          <p:cNvPr name="TextBox 8" id="8"/>
          <p:cNvSpPr txBox="true"/>
          <p:nvPr/>
        </p:nvSpPr>
        <p:spPr>
          <a:xfrm rot="0">
            <a:off x="2580914" y="2074792"/>
            <a:ext cx="13218932" cy="1203903"/>
          </a:xfrm>
          <a:prstGeom prst="rect">
            <a:avLst/>
          </a:prstGeom>
        </p:spPr>
        <p:txBody>
          <a:bodyPr anchor="t" rtlCol="false" tIns="0" lIns="0" bIns="0" rIns="0">
            <a:spAutoFit/>
          </a:bodyPr>
          <a:lstStyle/>
          <a:p>
            <a:pPr algn="ctr">
              <a:lnSpc>
                <a:spcPts val="9111"/>
              </a:lnSpc>
            </a:pPr>
            <a:r>
              <a:rPr lang="en-US" sz="7992" i="true" spc="263">
                <a:solidFill>
                  <a:srgbClr val="FFFF66"/>
                </a:solidFill>
                <a:latin typeface="The Seasons Italics"/>
                <a:ea typeface="The Seasons Italics"/>
                <a:cs typeface="The Seasons Italics"/>
                <a:sym typeface="The Seasons Italics"/>
              </a:rPr>
              <a:t>Thank you For Watching</a:t>
            </a:r>
          </a:p>
        </p:txBody>
      </p:sp>
      <p:sp>
        <p:nvSpPr>
          <p:cNvPr name="TextBox 9" id="9"/>
          <p:cNvSpPr txBox="true"/>
          <p:nvPr/>
        </p:nvSpPr>
        <p:spPr>
          <a:xfrm rot="0">
            <a:off x="6487336" y="3234000"/>
            <a:ext cx="4830669" cy="667268"/>
          </a:xfrm>
          <a:prstGeom prst="rect">
            <a:avLst/>
          </a:prstGeom>
        </p:spPr>
        <p:txBody>
          <a:bodyPr anchor="t" rtlCol="false" tIns="0" lIns="0" bIns="0" rIns="0">
            <a:spAutoFit/>
          </a:bodyPr>
          <a:lstStyle/>
          <a:p>
            <a:pPr algn="ctr">
              <a:lnSpc>
                <a:spcPts val="5221"/>
              </a:lnSpc>
              <a:spcBef>
                <a:spcPct val="0"/>
              </a:spcBef>
            </a:pPr>
            <a:r>
              <a:rPr lang="en-US" sz="3729">
                <a:solidFill>
                  <a:srgbClr val="FFFFFF"/>
                </a:solidFill>
                <a:latin typeface="Poppins"/>
                <a:ea typeface="Poppins"/>
                <a:cs typeface="Poppins"/>
                <a:sym typeface="Poppins"/>
              </a:rPr>
              <a:t>contact us :</a:t>
            </a:r>
          </a:p>
        </p:txBody>
      </p:sp>
      <p:sp>
        <p:nvSpPr>
          <p:cNvPr name="Freeform 10" id="10"/>
          <p:cNvSpPr/>
          <p:nvPr/>
        </p:nvSpPr>
        <p:spPr>
          <a:xfrm flipH="false" flipV="false" rot="0">
            <a:off x="2580914" y="4511294"/>
            <a:ext cx="385335" cy="385335"/>
          </a:xfrm>
          <a:custGeom>
            <a:avLst/>
            <a:gdLst/>
            <a:ahLst/>
            <a:cxnLst/>
            <a:rect r="r" b="b" t="t" l="l"/>
            <a:pathLst>
              <a:path h="385335" w="385335">
                <a:moveTo>
                  <a:pt x="0" y="0"/>
                </a:moveTo>
                <a:lnTo>
                  <a:pt x="385334" y="0"/>
                </a:lnTo>
                <a:lnTo>
                  <a:pt x="385334" y="385335"/>
                </a:lnTo>
                <a:lnTo>
                  <a:pt x="0" y="38533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1" id="11"/>
          <p:cNvSpPr/>
          <p:nvPr/>
        </p:nvSpPr>
        <p:spPr>
          <a:xfrm flipH="false" flipV="false" rot="0">
            <a:off x="6559797" y="4330209"/>
            <a:ext cx="233765" cy="362171"/>
          </a:xfrm>
          <a:custGeom>
            <a:avLst/>
            <a:gdLst/>
            <a:ahLst/>
            <a:cxnLst/>
            <a:rect r="r" b="b" t="t" l="l"/>
            <a:pathLst>
              <a:path h="362171" w="233765">
                <a:moveTo>
                  <a:pt x="0" y="0"/>
                </a:moveTo>
                <a:lnTo>
                  <a:pt x="233765" y="0"/>
                </a:lnTo>
                <a:lnTo>
                  <a:pt x="233765" y="362171"/>
                </a:lnTo>
                <a:lnTo>
                  <a:pt x="0" y="36217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2" id="12"/>
          <p:cNvSpPr/>
          <p:nvPr/>
        </p:nvSpPr>
        <p:spPr>
          <a:xfrm flipH="false" flipV="false" rot="0">
            <a:off x="11318005" y="4308840"/>
            <a:ext cx="387943" cy="276895"/>
          </a:xfrm>
          <a:custGeom>
            <a:avLst/>
            <a:gdLst/>
            <a:ahLst/>
            <a:cxnLst/>
            <a:rect r="r" b="b" t="t" l="l"/>
            <a:pathLst>
              <a:path h="276895" w="387943">
                <a:moveTo>
                  <a:pt x="0" y="0"/>
                </a:moveTo>
                <a:lnTo>
                  <a:pt x="387944" y="0"/>
                </a:lnTo>
                <a:lnTo>
                  <a:pt x="387944" y="276895"/>
                </a:lnTo>
                <a:lnTo>
                  <a:pt x="0" y="27689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3" id="13"/>
          <p:cNvSpPr txBox="true"/>
          <p:nvPr/>
        </p:nvSpPr>
        <p:spPr>
          <a:xfrm rot="0">
            <a:off x="3635550" y="4255179"/>
            <a:ext cx="2819977" cy="1633767"/>
          </a:xfrm>
          <a:prstGeom prst="rect">
            <a:avLst/>
          </a:prstGeom>
        </p:spPr>
        <p:txBody>
          <a:bodyPr anchor="t" rtlCol="false" tIns="0" lIns="0" bIns="0" rIns="0">
            <a:spAutoFit/>
          </a:bodyPr>
          <a:lstStyle/>
          <a:p>
            <a:pPr algn="l">
              <a:lnSpc>
                <a:spcPts val="4712"/>
              </a:lnSpc>
            </a:pPr>
            <a:r>
              <a:rPr lang="en-US" sz="2891" u="sng">
                <a:solidFill>
                  <a:srgbClr val="FFFFFF"/>
                </a:solidFill>
                <a:latin typeface="Poppins"/>
                <a:ea typeface="Poppins"/>
                <a:cs typeface="Poppins"/>
                <a:sym typeface="Poppins"/>
                <a:hlinkClick r:id="rId10" tooltip="tel:011-40505815"/>
              </a:rPr>
              <a:t>011-40505815</a:t>
            </a:r>
            <a:r>
              <a:rPr lang="en-US" sz="2891">
                <a:solidFill>
                  <a:srgbClr val="FFFFFF"/>
                </a:solidFill>
                <a:latin typeface="Poppins"/>
                <a:ea typeface="Poppins"/>
                <a:cs typeface="Poppins"/>
                <a:sym typeface="Poppins"/>
              </a:rPr>
              <a:t>  </a:t>
            </a:r>
            <a:r>
              <a:rPr lang="en-US" sz="2891" u="sng">
                <a:solidFill>
                  <a:srgbClr val="FFFFFF"/>
                </a:solidFill>
                <a:latin typeface="Poppins"/>
                <a:ea typeface="Poppins"/>
                <a:cs typeface="Poppins"/>
                <a:sym typeface="Poppins"/>
                <a:hlinkClick r:id="rId11" tooltip="tel:9773525525"/>
              </a:rPr>
              <a:t>9773525525</a:t>
            </a:r>
          </a:p>
          <a:p>
            <a:pPr algn="l">
              <a:lnSpc>
                <a:spcPts val="3347"/>
              </a:lnSpc>
            </a:pPr>
          </a:p>
        </p:txBody>
      </p:sp>
      <p:sp>
        <p:nvSpPr>
          <p:cNvPr name="TextBox 14" id="14"/>
          <p:cNvSpPr txBox="true"/>
          <p:nvPr/>
        </p:nvSpPr>
        <p:spPr>
          <a:xfrm rot="0">
            <a:off x="7022162" y="4242165"/>
            <a:ext cx="4255252" cy="1646781"/>
          </a:xfrm>
          <a:prstGeom prst="rect">
            <a:avLst/>
          </a:prstGeom>
        </p:spPr>
        <p:txBody>
          <a:bodyPr anchor="t" rtlCol="false" tIns="0" lIns="0" bIns="0" rIns="0">
            <a:spAutoFit/>
          </a:bodyPr>
          <a:lstStyle/>
          <a:p>
            <a:pPr algn="l">
              <a:lnSpc>
                <a:spcPts val="3347"/>
              </a:lnSpc>
            </a:pPr>
            <a:r>
              <a:rPr lang="en-US" sz="2391">
                <a:solidFill>
                  <a:srgbClr val="FFFFFF"/>
                </a:solidFill>
                <a:latin typeface="Poppins"/>
                <a:ea typeface="Poppins"/>
                <a:cs typeface="Poppins"/>
                <a:sym typeface="Poppins"/>
              </a:rPr>
              <a:t>117, 1st Floor, NDM-1</a:t>
            </a:r>
          </a:p>
          <a:p>
            <a:pPr algn="l">
              <a:lnSpc>
                <a:spcPts val="3347"/>
              </a:lnSpc>
            </a:pPr>
            <a:r>
              <a:rPr lang="en-US" sz="2391">
                <a:solidFill>
                  <a:srgbClr val="FFFFFF"/>
                </a:solidFill>
                <a:latin typeface="Poppins"/>
                <a:ea typeface="Poppins"/>
                <a:cs typeface="Poppins"/>
                <a:sym typeface="Poppins"/>
              </a:rPr>
              <a:t>Netaji Subhash Place</a:t>
            </a:r>
          </a:p>
          <a:p>
            <a:pPr algn="l">
              <a:lnSpc>
                <a:spcPts val="3347"/>
              </a:lnSpc>
            </a:pPr>
            <a:r>
              <a:rPr lang="en-US" sz="2391">
                <a:solidFill>
                  <a:srgbClr val="FFFFFF"/>
                </a:solidFill>
                <a:latin typeface="Poppins"/>
                <a:ea typeface="Poppins"/>
                <a:cs typeface="Poppins"/>
                <a:sym typeface="Poppins"/>
              </a:rPr>
              <a:t>Pitampura, Delhi-110034</a:t>
            </a:r>
          </a:p>
          <a:p>
            <a:pPr algn="l">
              <a:lnSpc>
                <a:spcPts val="3067"/>
              </a:lnSpc>
            </a:pPr>
          </a:p>
        </p:txBody>
      </p:sp>
      <p:sp>
        <p:nvSpPr>
          <p:cNvPr name="TextBox 15" id="15"/>
          <p:cNvSpPr txBox="true"/>
          <p:nvPr/>
        </p:nvSpPr>
        <p:spPr>
          <a:xfrm rot="0">
            <a:off x="11931222" y="4219192"/>
            <a:ext cx="3868623" cy="879701"/>
          </a:xfrm>
          <a:prstGeom prst="rect">
            <a:avLst/>
          </a:prstGeom>
        </p:spPr>
        <p:txBody>
          <a:bodyPr anchor="t" rtlCol="false" tIns="0" lIns="0" bIns="0" rIns="0">
            <a:spAutoFit/>
          </a:bodyPr>
          <a:lstStyle/>
          <a:p>
            <a:pPr algn="l">
              <a:lnSpc>
                <a:spcPts val="3487"/>
              </a:lnSpc>
            </a:pPr>
            <a:r>
              <a:rPr lang="en-US" sz="2491" u="sng">
                <a:solidFill>
                  <a:srgbClr val="FFFFFF"/>
                </a:solidFill>
                <a:latin typeface="Poppins"/>
                <a:ea typeface="Poppins"/>
                <a:cs typeface="Poppins"/>
                <a:sym typeface="Poppins"/>
                <a:hlinkClick r:id="rId12" tooltip="mailto:info@imperial.wedding"/>
              </a:rPr>
              <a:t>info@imperial.wedding</a:t>
            </a:r>
          </a:p>
          <a:p>
            <a:pPr algn="l">
              <a:lnSpc>
                <a:spcPts val="3487"/>
              </a:lnSpc>
            </a:pPr>
          </a:p>
        </p:txBody>
      </p:sp>
      <p:sp>
        <p:nvSpPr>
          <p:cNvPr name="TextBox 16" id="16"/>
          <p:cNvSpPr txBox="true"/>
          <p:nvPr/>
        </p:nvSpPr>
        <p:spPr>
          <a:xfrm rot="0">
            <a:off x="1028700" y="6458886"/>
            <a:ext cx="16964458" cy="1064260"/>
          </a:xfrm>
          <a:prstGeom prst="rect">
            <a:avLst/>
          </a:prstGeom>
        </p:spPr>
        <p:txBody>
          <a:bodyPr anchor="t" rtlCol="false" tIns="0" lIns="0" bIns="0" rIns="0">
            <a:spAutoFit/>
          </a:bodyPr>
          <a:lstStyle/>
          <a:p>
            <a:pPr algn="ctr">
              <a:lnSpc>
                <a:spcPts val="4340"/>
              </a:lnSpc>
            </a:pPr>
            <a:r>
              <a:rPr lang="en-US" sz="3100">
                <a:solidFill>
                  <a:srgbClr val="FFFFFF"/>
                </a:solidFill>
                <a:latin typeface="Canva Sans"/>
                <a:ea typeface="Canva Sans"/>
                <a:cs typeface="Canva Sans"/>
                <a:sym typeface="Canva Sans"/>
              </a:rPr>
              <a:t>Website: https://www.imperial.wedding/aggarwal-rishte-in-delhi-ncr-india</a:t>
            </a:r>
          </a:p>
          <a:p>
            <a:pPr algn="ctr">
              <a:lnSpc>
                <a:spcPts val="4340"/>
              </a:lnSpc>
            </a:pPr>
          </a:p>
        </p:txBody>
      </p:sp>
      <p:sp>
        <p:nvSpPr>
          <p:cNvPr name="Freeform 17" id="17"/>
          <p:cNvSpPr/>
          <p:nvPr/>
        </p:nvSpPr>
        <p:spPr>
          <a:xfrm flipH="false" flipV="false" rot="0">
            <a:off x="0" y="10363"/>
            <a:ext cx="4086603" cy="1731054"/>
          </a:xfrm>
          <a:custGeom>
            <a:avLst/>
            <a:gdLst/>
            <a:ahLst/>
            <a:cxnLst/>
            <a:rect r="r" b="b" t="t" l="l"/>
            <a:pathLst>
              <a:path h="1731054" w="4086603">
                <a:moveTo>
                  <a:pt x="0" y="0"/>
                </a:moveTo>
                <a:lnTo>
                  <a:pt x="4086603" y="0"/>
                </a:lnTo>
                <a:lnTo>
                  <a:pt x="4086603" y="1731054"/>
                </a:lnTo>
                <a:lnTo>
                  <a:pt x="0" y="1731054"/>
                </a:lnTo>
                <a:lnTo>
                  <a:pt x="0" y="0"/>
                </a:lnTo>
                <a:close/>
              </a:path>
            </a:pathLst>
          </a:custGeom>
          <a:blipFill>
            <a:blip r:embed="rId13"/>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DAGbfuVK3rg</dc:identifier>
  <dcterms:modified xsi:type="dcterms:W3CDTF">2011-08-01T06:04:30Z</dcterms:modified>
  <cp:revision>1</cp:revision>
  <dc:title>Aggarwal Marriage Bureau in Delhi</dc:title>
</cp:coreProperties>
</file>