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60"/>
  </p:normalViewPr>
  <p:slideViewPr>
    <p:cSldViewPr snapToGrid="0">
      <p:cViewPr varScale="1">
        <p:scale>
          <a:sx n="65" d="100"/>
          <a:sy n="65" d="100"/>
        </p:scale>
        <p:origin x="936"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B57372-FBC0-F887-252F-BA5D6E2A18D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3B3B445-E549-08E0-F862-F0D59617D41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778C074-487C-9848-3067-C4A83C6788A6}"/>
              </a:ext>
            </a:extLst>
          </p:cNvPr>
          <p:cNvSpPr>
            <a:spLocks noGrp="1"/>
          </p:cNvSpPr>
          <p:nvPr>
            <p:ph type="dt" sz="half" idx="10"/>
          </p:nvPr>
        </p:nvSpPr>
        <p:spPr/>
        <p:txBody>
          <a:bodyPr/>
          <a:lstStyle/>
          <a:p>
            <a:fld id="{6A26BCEF-FEA2-456B-992B-3687907138B2}" type="datetimeFigureOut">
              <a:rPr lang="en-US" smtClean="0"/>
              <a:t>2/12/2025</a:t>
            </a:fld>
            <a:endParaRPr lang="en-US"/>
          </a:p>
        </p:txBody>
      </p:sp>
      <p:sp>
        <p:nvSpPr>
          <p:cNvPr id="5" name="Footer Placeholder 4">
            <a:extLst>
              <a:ext uri="{FF2B5EF4-FFF2-40B4-BE49-F238E27FC236}">
                <a16:creationId xmlns:a16="http://schemas.microsoft.com/office/drawing/2014/main" id="{8CA3A36F-C707-DE54-CCD8-35702CFE27C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84CD2D8-6F5D-CC8C-C194-A3145676A6E5}"/>
              </a:ext>
            </a:extLst>
          </p:cNvPr>
          <p:cNvSpPr>
            <a:spLocks noGrp="1"/>
          </p:cNvSpPr>
          <p:nvPr>
            <p:ph type="sldNum" sz="quarter" idx="12"/>
          </p:nvPr>
        </p:nvSpPr>
        <p:spPr/>
        <p:txBody>
          <a:bodyPr/>
          <a:lstStyle/>
          <a:p>
            <a:fld id="{3892E956-5404-41B2-8367-CE906BEA9CE9}" type="slidenum">
              <a:rPr lang="en-US" smtClean="0"/>
              <a:t>‹#›</a:t>
            </a:fld>
            <a:endParaRPr lang="en-US"/>
          </a:p>
        </p:txBody>
      </p:sp>
    </p:spTree>
    <p:extLst>
      <p:ext uri="{BB962C8B-B14F-4D97-AF65-F5344CB8AC3E}">
        <p14:creationId xmlns:p14="http://schemas.microsoft.com/office/powerpoint/2010/main" val="1248220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2A1127-7F24-0A8C-A18A-B744CA5EECA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92F8D65-737B-936A-FDCF-F414ECEF96E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7BFE454-997A-3066-BCC4-1E1ACF30726F}"/>
              </a:ext>
            </a:extLst>
          </p:cNvPr>
          <p:cNvSpPr>
            <a:spLocks noGrp="1"/>
          </p:cNvSpPr>
          <p:nvPr>
            <p:ph type="dt" sz="half" idx="10"/>
          </p:nvPr>
        </p:nvSpPr>
        <p:spPr/>
        <p:txBody>
          <a:bodyPr/>
          <a:lstStyle/>
          <a:p>
            <a:fld id="{6A26BCEF-FEA2-456B-992B-3687907138B2}" type="datetimeFigureOut">
              <a:rPr lang="en-US" smtClean="0"/>
              <a:t>2/12/2025</a:t>
            </a:fld>
            <a:endParaRPr lang="en-US"/>
          </a:p>
        </p:txBody>
      </p:sp>
      <p:sp>
        <p:nvSpPr>
          <p:cNvPr id="5" name="Footer Placeholder 4">
            <a:extLst>
              <a:ext uri="{FF2B5EF4-FFF2-40B4-BE49-F238E27FC236}">
                <a16:creationId xmlns:a16="http://schemas.microsoft.com/office/drawing/2014/main" id="{F805806D-5AF9-97EB-3F84-C3A0A7D93FB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FD0929C-CB32-1BB6-2179-114AA29F1B89}"/>
              </a:ext>
            </a:extLst>
          </p:cNvPr>
          <p:cNvSpPr>
            <a:spLocks noGrp="1"/>
          </p:cNvSpPr>
          <p:nvPr>
            <p:ph type="sldNum" sz="quarter" idx="12"/>
          </p:nvPr>
        </p:nvSpPr>
        <p:spPr/>
        <p:txBody>
          <a:bodyPr/>
          <a:lstStyle/>
          <a:p>
            <a:fld id="{3892E956-5404-41B2-8367-CE906BEA9CE9}" type="slidenum">
              <a:rPr lang="en-US" smtClean="0"/>
              <a:t>‹#›</a:t>
            </a:fld>
            <a:endParaRPr lang="en-US"/>
          </a:p>
        </p:txBody>
      </p:sp>
    </p:spTree>
    <p:extLst>
      <p:ext uri="{BB962C8B-B14F-4D97-AF65-F5344CB8AC3E}">
        <p14:creationId xmlns:p14="http://schemas.microsoft.com/office/powerpoint/2010/main" val="12588611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B906AF-5404-76B9-C0B2-2219B992DBF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BFBBC10-7F3F-3EF9-E4EB-E2BE1629853D}"/>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17C5E69-F78D-2E52-E4CE-340F2CF802D7}"/>
              </a:ext>
            </a:extLst>
          </p:cNvPr>
          <p:cNvSpPr>
            <a:spLocks noGrp="1"/>
          </p:cNvSpPr>
          <p:nvPr>
            <p:ph type="dt" sz="half" idx="10"/>
          </p:nvPr>
        </p:nvSpPr>
        <p:spPr/>
        <p:txBody>
          <a:bodyPr/>
          <a:lstStyle/>
          <a:p>
            <a:fld id="{6A26BCEF-FEA2-456B-992B-3687907138B2}" type="datetimeFigureOut">
              <a:rPr lang="en-US" smtClean="0"/>
              <a:t>2/12/2025</a:t>
            </a:fld>
            <a:endParaRPr lang="en-US"/>
          </a:p>
        </p:txBody>
      </p:sp>
      <p:sp>
        <p:nvSpPr>
          <p:cNvPr id="5" name="Footer Placeholder 4">
            <a:extLst>
              <a:ext uri="{FF2B5EF4-FFF2-40B4-BE49-F238E27FC236}">
                <a16:creationId xmlns:a16="http://schemas.microsoft.com/office/drawing/2014/main" id="{F70193E2-27BA-15D3-17E8-1E2C2182AFE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02B914D-EF63-BDCC-7A5D-44C555CDDE2B}"/>
              </a:ext>
            </a:extLst>
          </p:cNvPr>
          <p:cNvSpPr>
            <a:spLocks noGrp="1"/>
          </p:cNvSpPr>
          <p:nvPr>
            <p:ph type="sldNum" sz="quarter" idx="12"/>
          </p:nvPr>
        </p:nvSpPr>
        <p:spPr/>
        <p:txBody>
          <a:bodyPr/>
          <a:lstStyle/>
          <a:p>
            <a:fld id="{3892E956-5404-41B2-8367-CE906BEA9CE9}" type="slidenum">
              <a:rPr lang="en-US" smtClean="0"/>
              <a:t>‹#›</a:t>
            </a:fld>
            <a:endParaRPr lang="en-US"/>
          </a:p>
        </p:txBody>
      </p:sp>
    </p:spTree>
    <p:extLst>
      <p:ext uri="{BB962C8B-B14F-4D97-AF65-F5344CB8AC3E}">
        <p14:creationId xmlns:p14="http://schemas.microsoft.com/office/powerpoint/2010/main" val="13809251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6D075A-383E-8752-EC44-4B2A29A0E1D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E128ACB-C133-900F-ED82-8879794A891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77920C8-7AB4-CDF0-9332-333219B8ED8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F687FA4-A4F2-882C-2570-03E5D3BAA8A2}"/>
              </a:ext>
            </a:extLst>
          </p:cNvPr>
          <p:cNvSpPr>
            <a:spLocks noGrp="1"/>
          </p:cNvSpPr>
          <p:nvPr>
            <p:ph type="dt" sz="half" idx="10"/>
          </p:nvPr>
        </p:nvSpPr>
        <p:spPr/>
        <p:txBody>
          <a:bodyPr/>
          <a:lstStyle/>
          <a:p>
            <a:fld id="{6A26BCEF-FEA2-456B-992B-3687907138B2}" type="datetimeFigureOut">
              <a:rPr lang="en-US" smtClean="0"/>
              <a:t>2/12/2025</a:t>
            </a:fld>
            <a:endParaRPr lang="en-US"/>
          </a:p>
        </p:txBody>
      </p:sp>
      <p:sp>
        <p:nvSpPr>
          <p:cNvPr id="6" name="Footer Placeholder 5">
            <a:extLst>
              <a:ext uri="{FF2B5EF4-FFF2-40B4-BE49-F238E27FC236}">
                <a16:creationId xmlns:a16="http://schemas.microsoft.com/office/drawing/2014/main" id="{D73C7AA9-8FDE-A66E-5CC5-2081D4B5DAB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D2067DF-6345-3579-B932-EF4BB646D421}"/>
              </a:ext>
            </a:extLst>
          </p:cNvPr>
          <p:cNvSpPr>
            <a:spLocks noGrp="1"/>
          </p:cNvSpPr>
          <p:nvPr>
            <p:ph type="sldNum" sz="quarter" idx="12"/>
          </p:nvPr>
        </p:nvSpPr>
        <p:spPr/>
        <p:txBody>
          <a:bodyPr/>
          <a:lstStyle/>
          <a:p>
            <a:fld id="{3892E956-5404-41B2-8367-CE906BEA9CE9}" type="slidenum">
              <a:rPr lang="en-US" smtClean="0"/>
              <a:t>‹#›</a:t>
            </a:fld>
            <a:endParaRPr lang="en-US"/>
          </a:p>
        </p:txBody>
      </p:sp>
    </p:spTree>
    <p:extLst>
      <p:ext uri="{BB962C8B-B14F-4D97-AF65-F5344CB8AC3E}">
        <p14:creationId xmlns:p14="http://schemas.microsoft.com/office/powerpoint/2010/main" val="25784912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13EF38-74C7-6B1C-303A-06159EF0D60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589FCEE-9462-CA19-0CE1-21DBD350BB2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25FC0EC-185F-5FAB-D90F-5ECA7DD0DFC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18C6206-52D0-4EBE-255A-E0FC9136A7B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CD21F98-194F-2B86-5614-4B12E02D937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8BF7CEC-F255-0B2D-2CBC-F8B6389A3864}"/>
              </a:ext>
            </a:extLst>
          </p:cNvPr>
          <p:cNvSpPr>
            <a:spLocks noGrp="1"/>
          </p:cNvSpPr>
          <p:nvPr>
            <p:ph type="dt" sz="half" idx="10"/>
          </p:nvPr>
        </p:nvSpPr>
        <p:spPr/>
        <p:txBody>
          <a:bodyPr/>
          <a:lstStyle/>
          <a:p>
            <a:fld id="{6A26BCEF-FEA2-456B-992B-3687907138B2}" type="datetimeFigureOut">
              <a:rPr lang="en-US" smtClean="0"/>
              <a:t>2/12/2025</a:t>
            </a:fld>
            <a:endParaRPr lang="en-US"/>
          </a:p>
        </p:txBody>
      </p:sp>
      <p:sp>
        <p:nvSpPr>
          <p:cNvPr id="8" name="Footer Placeholder 7">
            <a:extLst>
              <a:ext uri="{FF2B5EF4-FFF2-40B4-BE49-F238E27FC236}">
                <a16:creationId xmlns:a16="http://schemas.microsoft.com/office/drawing/2014/main" id="{55956823-6AB8-DB98-9D94-50B2621689B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2732C81-D4E2-4136-73EB-4A2266D822D2}"/>
              </a:ext>
            </a:extLst>
          </p:cNvPr>
          <p:cNvSpPr>
            <a:spLocks noGrp="1"/>
          </p:cNvSpPr>
          <p:nvPr>
            <p:ph type="sldNum" sz="quarter" idx="12"/>
          </p:nvPr>
        </p:nvSpPr>
        <p:spPr/>
        <p:txBody>
          <a:bodyPr/>
          <a:lstStyle/>
          <a:p>
            <a:fld id="{3892E956-5404-41B2-8367-CE906BEA9CE9}" type="slidenum">
              <a:rPr lang="en-US" smtClean="0"/>
              <a:t>‹#›</a:t>
            </a:fld>
            <a:endParaRPr lang="en-US"/>
          </a:p>
        </p:txBody>
      </p:sp>
    </p:spTree>
    <p:extLst>
      <p:ext uri="{BB962C8B-B14F-4D97-AF65-F5344CB8AC3E}">
        <p14:creationId xmlns:p14="http://schemas.microsoft.com/office/powerpoint/2010/main" val="20151985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64D57E-198C-7DF6-FF7E-3358D7FCE38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2519350-5189-A4A7-79BA-48E604F76477}"/>
              </a:ext>
            </a:extLst>
          </p:cNvPr>
          <p:cNvSpPr>
            <a:spLocks noGrp="1"/>
          </p:cNvSpPr>
          <p:nvPr>
            <p:ph type="dt" sz="half" idx="10"/>
          </p:nvPr>
        </p:nvSpPr>
        <p:spPr/>
        <p:txBody>
          <a:bodyPr/>
          <a:lstStyle/>
          <a:p>
            <a:fld id="{6A26BCEF-FEA2-456B-992B-3687907138B2}" type="datetimeFigureOut">
              <a:rPr lang="en-US" smtClean="0"/>
              <a:t>2/12/2025</a:t>
            </a:fld>
            <a:endParaRPr lang="en-US"/>
          </a:p>
        </p:txBody>
      </p:sp>
      <p:sp>
        <p:nvSpPr>
          <p:cNvPr id="4" name="Footer Placeholder 3">
            <a:extLst>
              <a:ext uri="{FF2B5EF4-FFF2-40B4-BE49-F238E27FC236}">
                <a16:creationId xmlns:a16="http://schemas.microsoft.com/office/drawing/2014/main" id="{D32638F9-29FA-7F25-1B4F-324789E48F5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10415A4-D8EC-0CC4-6918-34A9D2848841}"/>
              </a:ext>
            </a:extLst>
          </p:cNvPr>
          <p:cNvSpPr>
            <a:spLocks noGrp="1"/>
          </p:cNvSpPr>
          <p:nvPr>
            <p:ph type="sldNum" sz="quarter" idx="12"/>
          </p:nvPr>
        </p:nvSpPr>
        <p:spPr/>
        <p:txBody>
          <a:bodyPr/>
          <a:lstStyle/>
          <a:p>
            <a:fld id="{3892E956-5404-41B2-8367-CE906BEA9CE9}" type="slidenum">
              <a:rPr lang="en-US" smtClean="0"/>
              <a:t>‹#›</a:t>
            </a:fld>
            <a:endParaRPr lang="en-US"/>
          </a:p>
        </p:txBody>
      </p:sp>
    </p:spTree>
    <p:extLst>
      <p:ext uri="{BB962C8B-B14F-4D97-AF65-F5344CB8AC3E}">
        <p14:creationId xmlns:p14="http://schemas.microsoft.com/office/powerpoint/2010/main" val="16814200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3A17BBB-8070-39EF-2128-2FCF1FD2702B}"/>
              </a:ext>
            </a:extLst>
          </p:cNvPr>
          <p:cNvSpPr>
            <a:spLocks noGrp="1"/>
          </p:cNvSpPr>
          <p:nvPr>
            <p:ph type="dt" sz="half" idx="10"/>
          </p:nvPr>
        </p:nvSpPr>
        <p:spPr/>
        <p:txBody>
          <a:bodyPr/>
          <a:lstStyle/>
          <a:p>
            <a:fld id="{6A26BCEF-FEA2-456B-992B-3687907138B2}" type="datetimeFigureOut">
              <a:rPr lang="en-US" smtClean="0"/>
              <a:t>2/12/2025</a:t>
            </a:fld>
            <a:endParaRPr lang="en-US"/>
          </a:p>
        </p:txBody>
      </p:sp>
      <p:sp>
        <p:nvSpPr>
          <p:cNvPr id="3" name="Footer Placeholder 2">
            <a:extLst>
              <a:ext uri="{FF2B5EF4-FFF2-40B4-BE49-F238E27FC236}">
                <a16:creationId xmlns:a16="http://schemas.microsoft.com/office/drawing/2014/main" id="{AB2F441C-61E0-7553-4CFD-6E90D73200C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9DE3925-929B-CA54-CBD4-7D9954926526}"/>
              </a:ext>
            </a:extLst>
          </p:cNvPr>
          <p:cNvSpPr>
            <a:spLocks noGrp="1"/>
          </p:cNvSpPr>
          <p:nvPr>
            <p:ph type="sldNum" sz="quarter" idx="12"/>
          </p:nvPr>
        </p:nvSpPr>
        <p:spPr/>
        <p:txBody>
          <a:bodyPr/>
          <a:lstStyle/>
          <a:p>
            <a:fld id="{3892E956-5404-41B2-8367-CE906BEA9CE9}" type="slidenum">
              <a:rPr lang="en-US" smtClean="0"/>
              <a:t>‹#›</a:t>
            </a:fld>
            <a:endParaRPr lang="en-US"/>
          </a:p>
        </p:txBody>
      </p:sp>
    </p:spTree>
    <p:extLst>
      <p:ext uri="{BB962C8B-B14F-4D97-AF65-F5344CB8AC3E}">
        <p14:creationId xmlns:p14="http://schemas.microsoft.com/office/powerpoint/2010/main" val="3015389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A4CDA6-0FDC-E6F4-5243-2DDB9F2292C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1A1D72C-23A6-ADBB-B63A-260AECACCED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996DA85-0247-B4E1-B5FE-F55FFCB2A3D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1EE0FAB-3A2E-842C-905D-AEB20CFE32B8}"/>
              </a:ext>
            </a:extLst>
          </p:cNvPr>
          <p:cNvSpPr>
            <a:spLocks noGrp="1"/>
          </p:cNvSpPr>
          <p:nvPr>
            <p:ph type="dt" sz="half" idx="10"/>
          </p:nvPr>
        </p:nvSpPr>
        <p:spPr/>
        <p:txBody>
          <a:bodyPr/>
          <a:lstStyle/>
          <a:p>
            <a:fld id="{6A26BCEF-FEA2-456B-992B-3687907138B2}" type="datetimeFigureOut">
              <a:rPr lang="en-US" smtClean="0"/>
              <a:t>2/12/2025</a:t>
            </a:fld>
            <a:endParaRPr lang="en-US"/>
          </a:p>
        </p:txBody>
      </p:sp>
      <p:sp>
        <p:nvSpPr>
          <p:cNvPr id="6" name="Footer Placeholder 5">
            <a:extLst>
              <a:ext uri="{FF2B5EF4-FFF2-40B4-BE49-F238E27FC236}">
                <a16:creationId xmlns:a16="http://schemas.microsoft.com/office/drawing/2014/main" id="{1FCD330C-F805-11F5-70AA-45D16B12472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0D96C5D-8BCE-D0FF-7BD6-5B4A34E0D751}"/>
              </a:ext>
            </a:extLst>
          </p:cNvPr>
          <p:cNvSpPr>
            <a:spLocks noGrp="1"/>
          </p:cNvSpPr>
          <p:nvPr>
            <p:ph type="sldNum" sz="quarter" idx="12"/>
          </p:nvPr>
        </p:nvSpPr>
        <p:spPr/>
        <p:txBody>
          <a:bodyPr/>
          <a:lstStyle/>
          <a:p>
            <a:fld id="{3892E956-5404-41B2-8367-CE906BEA9CE9}" type="slidenum">
              <a:rPr lang="en-US" smtClean="0"/>
              <a:t>‹#›</a:t>
            </a:fld>
            <a:endParaRPr lang="en-US"/>
          </a:p>
        </p:txBody>
      </p:sp>
    </p:spTree>
    <p:extLst>
      <p:ext uri="{BB962C8B-B14F-4D97-AF65-F5344CB8AC3E}">
        <p14:creationId xmlns:p14="http://schemas.microsoft.com/office/powerpoint/2010/main" val="25603347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5C6DB1-C307-8CEB-FB69-DC425CB8F79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304A654-CACC-F375-A42D-C05102FDC03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3EBE8AA-796F-39D7-B275-9E12C09827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6135456-0975-AF13-F1CC-F20A4322E331}"/>
              </a:ext>
            </a:extLst>
          </p:cNvPr>
          <p:cNvSpPr>
            <a:spLocks noGrp="1"/>
          </p:cNvSpPr>
          <p:nvPr>
            <p:ph type="dt" sz="half" idx="10"/>
          </p:nvPr>
        </p:nvSpPr>
        <p:spPr/>
        <p:txBody>
          <a:bodyPr/>
          <a:lstStyle/>
          <a:p>
            <a:fld id="{6A26BCEF-FEA2-456B-992B-3687907138B2}" type="datetimeFigureOut">
              <a:rPr lang="en-US" smtClean="0"/>
              <a:t>2/12/2025</a:t>
            </a:fld>
            <a:endParaRPr lang="en-US"/>
          </a:p>
        </p:txBody>
      </p:sp>
      <p:sp>
        <p:nvSpPr>
          <p:cNvPr id="6" name="Footer Placeholder 5">
            <a:extLst>
              <a:ext uri="{FF2B5EF4-FFF2-40B4-BE49-F238E27FC236}">
                <a16:creationId xmlns:a16="http://schemas.microsoft.com/office/drawing/2014/main" id="{7B44BFEE-02B8-6D12-B004-4A5FAC4EE20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057B42B-310B-C02F-3D5B-3FBBD4A49E30}"/>
              </a:ext>
            </a:extLst>
          </p:cNvPr>
          <p:cNvSpPr>
            <a:spLocks noGrp="1"/>
          </p:cNvSpPr>
          <p:nvPr>
            <p:ph type="sldNum" sz="quarter" idx="12"/>
          </p:nvPr>
        </p:nvSpPr>
        <p:spPr/>
        <p:txBody>
          <a:bodyPr/>
          <a:lstStyle/>
          <a:p>
            <a:fld id="{3892E956-5404-41B2-8367-CE906BEA9CE9}" type="slidenum">
              <a:rPr lang="en-US" smtClean="0"/>
              <a:t>‹#›</a:t>
            </a:fld>
            <a:endParaRPr lang="en-US"/>
          </a:p>
        </p:txBody>
      </p:sp>
    </p:spTree>
    <p:extLst>
      <p:ext uri="{BB962C8B-B14F-4D97-AF65-F5344CB8AC3E}">
        <p14:creationId xmlns:p14="http://schemas.microsoft.com/office/powerpoint/2010/main" val="30216851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572E60-ED6C-EBD0-30BE-9FA9C357417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3303B42-763F-241A-D6AE-2FB1ADCD325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B8A1676-40D4-83AA-5EA9-6797912E7404}"/>
              </a:ext>
            </a:extLst>
          </p:cNvPr>
          <p:cNvSpPr>
            <a:spLocks noGrp="1"/>
          </p:cNvSpPr>
          <p:nvPr>
            <p:ph type="dt" sz="half" idx="10"/>
          </p:nvPr>
        </p:nvSpPr>
        <p:spPr/>
        <p:txBody>
          <a:bodyPr/>
          <a:lstStyle/>
          <a:p>
            <a:fld id="{6A26BCEF-FEA2-456B-992B-3687907138B2}" type="datetimeFigureOut">
              <a:rPr lang="en-US" smtClean="0"/>
              <a:t>2/12/2025</a:t>
            </a:fld>
            <a:endParaRPr lang="en-US"/>
          </a:p>
        </p:txBody>
      </p:sp>
      <p:sp>
        <p:nvSpPr>
          <p:cNvPr id="5" name="Footer Placeholder 4">
            <a:extLst>
              <a:ext uri="{FF2B5EF4-FFF2-40B4-BE49-F238E27FC236}">
                <a16:creationId xmlns:a16="http://schemas.microsoft.com/office/drawing/2014/main" id="{046B273A-6E4B-1BF8-4040-543187F6CB7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B89DF30-2F63-114A-673B-2D897507D456}"/>
              </a:ext>
            </a:extLst>
          </p:cNvPr>
          <p:cNvSpPr>
            <a:spLocks noGrp="1"/>
          </p:cNvSpPr>
          <p:nvPr>
            <p:ph type="sldNum" sz="quarter" idx="12"/>
          </p:nvPr>
        </p:nvSpPr>
        <p:spPr/>
        <p:txBody>
          <a:bodyPr/>
          <a:lstStyle/>
          <a:p>
            <a:fld id="{3892E956-5404-41B2-8367-CE906BEA9CE9}" type="slidenum">
              <a:rPr lang="en-US" smtClean="0"/>
              <a:t>‹#›</a:t>
            </a:fld>
            <a:endParaRPr lang="en-US"/>
          </a:p>
        </p:txBody>
      </p:sp>
    </p:spTree>
    <p:extLst>
      <p:ext uri="{BB962C8B-B14F-4D97-AF65-F5344CB8AC3E}">
        <p14:creationId xmlns:p14="http://schemas.microsoft.com/office/powerpoint/2010/main" val="25819105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C064828-7BAB-68AF-BF44-D6448ECCBB1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302934B-885F-CBD8-A9F8-B8685E50AC3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30C58C4-5260-494A-076D-1A2F6DBD029F}"/>
              </a:ext>
            </a:extLst>
          </p:cNvPr>
          <p:cNvSpPr>
            <a:spLocks noGrp="1"/>
          </p:cNvSpPr>
          <p:nvPr>
            <p:ph type="dt" sz="half" idx="10"/>
          </p:nvPr>
        </p:nvSpPr>
        <p:spPr/>
        <p:txBody>
          <a:bodyPr/>
          <a:lstStyle/>
          <a:p>
            <a:fld id="{6A26BCEF-FEA2-456B-992B-3687907138B2}" type="datetimeFigureOut">
              <a:rPr lang="en-US" smtClean="0"/>
              <a:t>2/12/2025</a:t>
            </a:fld>
            <a:endParaRPr lang="en-US"/>
          </a:p>
        </p:txBody>
      </p:sp>
      <p:sp>
        <p:nvSpPr>
          <p:cNvPr id="5" name="Footer Placeholder 4">
            <a:extLst>
              <a:ext uri="{FF2B5EF4-FFF2-40B4-BE49-F238E27FC236}">
                <a16:creationId xmlns:a16="http://schemas.microsoft.com/office/drawing/2014/main" id="{6C340C50-E6F4-57A8-AB10-EA55E24B65B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9DB3C49-2E8C-1A87-5AD8-1E05C56C44BB}"/>
              </a:ext>
            </a:extLst>
          </p:cNvPr>
          <p:cNvSpPr>
            <a:spLocks noGrp="1"/>
          </p:cNvSpPr>
          <p:nvPr>
            <p:ph type="sldNum" sz="quarter" idx="12"/>
          </p:nvPr>
        </p:nvSpPr>
        <p:spPr/>
        <p:txBody>
          <a:bodyPr/>
          <a:lstStyle/>
          <a:p>
            <a:fld id="{3892E956-5404-41B2-8367-CE906BEA9CE9}" type="slidenum">
              <a:rPr lang="en-US" smtClean="0"/>
              <a:t>‹#›</a:t>
            </a:fld>
            <a:endParaRPr lang="en-US"/>
          </a:p>
        </p:txBody>
      </p:sp>
    </p:spTree>
    <p:extLst>
      <p:ext uri="{BB962C8B-B14F-4D97-AF65-F5344CB8AC3E}">
        <p14:creationId xmlns:p14="http://schemas.microsoft.com/office/powerpoint/2010/main" val="7287711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C75B000-6A9D-EF54-850C-6C04D341F76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CD812E1-BBF4-0DFB-5CD5-F95A8E5D51B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4FCB93D-18FA-339C-F84B-F113534617A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A26BCEF-FEA2-456B-992B-3687907138B2}" type="datetimeFigureOut">
              <a:rPr lang="en-US" smtClean="0"/>
              <a:t>2/12/2025</a:t>
            </a:fld>
            <a:endParaRPr lang="en-US"/>
          </a:p>
        </p:txBody>
      </p:sp>
      <p:sp>
        <p:nvSpPr>
          <p:cNvPr id="5" name="Footer Placeholder 4">
            <a:extLst>
              <a:ext uri="{FF2B5EF4-FFF2-40B4-BE49-F238E27FC236}">
                <a16:creationId xmlns:a16="http://schemas.microsoft.com/office/drawing/2014/main" id="{D495FE6D-BCDE-07B3-58EA-25E9BBEC551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CC485F4D-80C1-1EFF-F517-028C766E433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892E956-5404-41B2-8367-CE906BEA9CE9}" type="slidenum">
              <a:rPr lang="en-US" smtClean="0"/>
              <a:t>‹#›</a:t>
            </a:fld>
            <a:endParaRPr lang="en-US"/>
          </a:p>
        </p:txBody>
      </p:sp>
    </p:spTree>
    <p:extLst>
      <p:ext uri="{BB962C8B-B14F-4D97-AF65-F5344CB8AC3E}">
        <p14:creationId xmlns:p14="http://schemas.microsoft.com/office/powerpoint/2010/main" val="258415026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hyperlink" Target="https://ima360.com/"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s://www.ima360.com/" TargetMode="Externa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hyperlink" Target="https://www.ima360.com/promotions/" TargetMode="Externa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hyperlink" Target="https://www.ima360.com/pricing-software/" TargetMode="Externa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hyperlink" Target="https://ima360.com/"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FF51BC-D174-81C7-13B2-2A41B34B8D46}"/>
              </a:ext>
            </a:extLst>
          </p:cNvPr>
          <p:cNvSpPr>
            <a:spLocks noGrp="1"/>
          </p:cNvSpPr>
          <p:nvPr>
            <p:ph type="ctrTitle"/>
          </p:nvPr>
        </p:nvSpPr>
        <p:spPr>
          <a:xfrm>
            <a:off x="137651" y="0"/>
            <a:ext cx="11916697" cy="1209215"/>
          </a:xfrm>
        </p:spPr>
        <p:txBody>
          <a:bodyPr>
            <a:normAutofit/>
          </a:bodyPr>
          <a:lstStyle/>
          <a:p>
            <a:r>
              <a:rPr lang="en-US" sz="3200" b="1" i="0" u="none" strike="noStrike" dirty="0">
                <a:solidFill>
                  <a:srgbClr val="000000"/>
                </a:solidFill>
                <a:effectLst/>
                <a:latin typeface="Arial" panose="020B0604020202020204" pitchFamily="34" charset="0"/>
                <a:cs typeface="Arial" panose="020B0604020202020204" pitchFamily="34" charset="0"/>
              </a:rPr>
              <a:t>The Evolution of CPQ Software Vendors and Their Solutions</a:t>
            </a:r>
            <a:br>
              <a:rPr lang="en-US" sz="3200" b="1" dirty="0">
                <a:effectLst/>
                <a:latin typeface="Arial" panose="020B0604020202020204" pitchFamily="34" charset="0"/>
                <a:cs typeface="Arial" panose="020B0604020202020204" pitchFamily="34" charset="0"/>
              </a:rPr>
            </a:br>
            <a:endParaRPr lang="en-US" sz="3200" dirty="0">
              <a:latin typeface="Arial" panose="020B0604020202020204" pitchFamily="34" charset="0"/>
              <a:cs typeface="Arial" panose="020B0604020202020204" pitchFamily="34" charset="0"/>
            </a:endParaRPr>
          </a:p>
        </p:txBody>
      </p:sp>
      <p:sp>
        <p:nvSpPr>
          <p:cNvPr id="3" name="Subtitle 2">
            <a:extLst>
              <a:ext uri="{FF2B5EF4-FFF2-40B4-BE49-F238E27FC236}">
                <a16:creationId xmlns:a16="http://schemas.microsoft.com/office/drawing/2014/main" id="{CCD8357E-671F-1A5F-C76A-3B64DDBE7910}"/>
              </a:ext>
            </a:extLst>
          </p:cNvPr>
          <p:cNvSpPr>
            <a:spLocks noGrp="1"/>
          </p:cNvSpPr>
          <p:nvPr>
            <p:ph type="subTitle" idx="1"/>
          </p:nvPr>
        </p:nvSpPr>
        <p:spPr>
          <a:xfrm>
            <a:off x="1523999" y="6404231"/>
            <a:ext cx="9144000" cy="1655762"/>
          </a:xfrm>
        </p:spPr>
        <p:txBody>
          <a:bodyPr/>
          <a:lstStyle/>
          <a:p>
            <a:r>
              <a:rPr lang="en-US" dirty="0">
                <a:solidFill>
                  <a:schemeClr val="tx2">
                    <a:lumMod val="75000"/>
                    <a:lumOff val="25000"/>
                  </a:schemeClr>
                </a:solidFill>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https://ima360.com/</a:t>
            </a:r>
            <a:endParaRPr lang="en-US" dirty="0">
              <a:solidFill>
                <a:schemeClr val="tx2">
                  <a:lumMod val="75000"/>
                  <a:lumOff val="25000"/>
                </a:schemeClr>
              </a:solidFill>
              <a:latin typeface="Arial" panose="020B0604020202020204" pitchFamily="34" charset="0"/>
              <a:cs typeface="Arial" panose="020B0604020202020204" pitchFamily="34" charset="0"/>
            </a:endParaRPr>
          </a:p>
          <a:p>
            <a:endParaRPr lang="en-US" dirty="0">
              <a:solidFill>
                <a:schemeClr val="tx2">
                  <a:lumMod val="75000"/>
                  <a:lumOff val="25000"/>
                </a:schemeClr>
              </a:solidFill>
            </a:endParaRPr>
          </a:p>
        </p:txBody>
      </p:sp>
      <p:pic>
        <p:nvPicPr>
          <p:cNvPr id="4" name="Picture 3" descr="A blue sign with white text&#10;&#10;Description automatically generated">
            <a:extLst>
              <a:ext uri="{FF2B5EF4-FFF2-40B4-BE49-F238E27FC236}">
                <a16:creationId xmlns:a16="http://schemas.microsoft.com/office/drawing/2014/main" id="{4D02D416-5B9D-DD60-7394-7454C17F525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14750" y="2862365"/>
            <a:ext cx="4762500" cy="1800225"/>
          </a:xfrm>
          <a:prstGeom prst="rect">
            <a:avLst/>
          </a:prstGeom>
        </p:spPr>
      </p:pic>
    </p:spTree>
    <p:extLst>
      <p:ext uri="{BB962C8B-B14F-4D97-AF65-F5344CB8AC3E}">
        <p14:creationId xmlns:p14="http://schemas.microsoft.com/office/powerpoint/2010/main" val="33455483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4C78AB9-4D07-C777-93FC-5888DF88A16D}"/>
              </a:ext>
            </a:extLst>
          </p:cNvPr>
          <p:cNvSpPr txBox="1"/>
          <p:nvPr/>
        </p:nvSpPr>
        <p:spPr>
          <a:xfrm>
            <a:off x="0" y="0"/>
            <a:ext cx="12192000" cy="6719788"/>
          </a:xfrm>
          <a:prstGeom prst="rect">
            <a:avLst/>
          </a:prstGeom>
          <a:noFill/>
        </p:spPr>
        <p:txBody>
          <a:bodyPr wrap="square">
            <a:spAutoFit/>
          </a:bodyPr>
          <a:lstStyle/>
          <a:p>
            <a:pPr rtl="0"/>
            <a:r>
              <a:rPr lang="en-US" sz="1800" b="0" i="0" u="none" strike="noStrike" dirty="0">
                <a:solidFill>
                  <a:srgbClr val="000000"/>
                </a:solidFill>
                <a:effectLst/>
                <a:latin typeface="Arial" panose="020B0604020202020204" pitchFamily="34" charset="0"/>
                <a:cs typeface="Arial" panose="020B0604020202020204" pitchFamily="34" charset="0"/>
              </a:rPr>
              <a:t>In these </a:t>
            </a:r>
            <a:r>
              <a:rPr lang="en-US" sz="1800" b="0" i="0" u="none" strike="noStrike" dirty="0" err="1">
                <a:solidFill>
                  <a:srgbClr val="000000"/>
                </a:solidFill>
                <a:effectLst/>
                <a:latin typeface="Arial" panose="020B0604020202020204" pitchFamily="34" charset="0"/>
                <a:cs typeface="Arial" panose="020B0604020202020204" pitchFamily="34" charset="0"/>
              </a:rPr>
              <a:t>days’s</a:t>
            </a:r>
            <a:r>
              <a:rPr lang="en-US" sz="1800" b="0" i="0" u="none" strike="noStrike" dirty="0">
                <a:solidFill>
                  <a:srgbClr val="000000"/>
                </a:solidFill>
                <a:effectLst/>
                <a:latin typeface="Arial" panose="020B0604020202020204" pitchFamily="34" charset="0"/>
                <a:cs typeface="Arial" panose="020B0604020202020204" pitchFamily="34" charset="0"/>
              </a:rPr>
              <a:t> rapid-paced enterprise environment, CPQ (Configure, Price, Quote) software has grown to be quintessential for organizations looking to streamline their sales approaches. CPQ software vendors carriers have advanced significantly, adapting to market wishes and technological advancements. Over the years, they have multiplied their offerings, ensuring that their solutions can cater to diverse industries and complex income workflows. Let’s discover the evolution of CPQ software program companies and their solutions.</a:t>
            </a:r>
            <a:endParaRPr lang="en-US" b="0" dirty="0">
              <a:effectLst/>
              <a:latin typeface="Arial" panose="020B0604020202020204" pitchFamily="34" charset="0"/>
              <a:cs typeface="Arial" panose="020B0604020202020204" pitchFamily="34" charset="0"/>
            </a:endParaRPr>
          </a:p>
          <a:p>
            <a:pPr rtl="0">
              <a:spcBef>
                <a:spcPts val="1800"/>
              </a:spcBef>
              <a:spcAft>
                <a:spcPts val="600"/>
              </a:spcAft>
            </a:pPr>
            <a:r>
              <a:rPr lang="en-US" sz="2800" b="1" i="0" u="none" strike="noStrike" dirty="0">
                <a:solidFill>
                  <a:srgbClr val="000000"/>
                </a:solidFill>
                <a:effectLst/>
                <a:latin typeface="Arial" panose="020B0604020202020204" pitchFamily="34" charset="0"/>
                <a:cs typeface="Arial" panose="020B0604020202020204" pitchFamily="34" charset="0"/>
              </a:rPr>
              <a:t>Early Stages: The Beginnings of CPQ Solutions</a:t>
            </a:r>
            <a:endParaRPr lang="en-US" b="1" dirty="0">
              <a:effectLst/>
              <a:latin typeface="Arial" panose="020B0604020202020204" pitchFamily="34" charset="0"/>
              <a:cs typeface="Arial" panose="020B0604020202020204" pitchFamily="34" charset="0"/>
            </a:endParaRPr>
          </a:p>
          <a:p>
            <a:pPr rtl="0"/>
            <a:r>
              <a:rPr lang="en-US" sz="1800" b="0" i="0" u="none" strike="noStrike" dirty="0">
                <a:solidFill>
                  <a:srgbClr val="000000"/>
                </a:solidFill>
                <a:effectLst/>
                <a:latin typeface="Arial" panose="020B0604020202020204" pitchFamily="34" charset="0"/>
                <a:cs typeface="Arial" panose="020B0604020202020204" pitchFamily="34" charset="0"/>
              </a:rPr>
              <a:t>Initially, CPQ software emerged as a method to simplify the complicated manner of configuring products, generating correct pricing, and developing costs for customers. Early CPQ structures were simple gear that helped automate manual approaches. Vendors broadly speaking centered on addressing the wishes of producers and B2B businesses, in which custom product configurations were common.</a:t>
            </a:r>
            <a:endParaRPr lang="en-US" b="0" dirty="0">
              <a:effectLst/>
              <a:latin typeface="Arial" panose="020B0604020202020204" pitchFamily="34" charset="0"/>
              <a:cs typeface="Arial" panose="020B0604020202020204" pitchFamily="34" charset="0"/>
            </a:endParaRPr>
          </a:p>
          <a:p>
            <a:pPr rtl="0"/>
            <a:br>
              <a:rPr lang="en-US" b="0" dirty="0">
                <a:effectLst/>
                <a:latin typeface="Arial" panose="020B0604020202020204" pitchFamily="34" charset="0"/>
                <a:cs typeface="Arial" panose="020B0604020202020204" pitchFamily="34" charset="0"/>
              </a:rPr>
            </a:br>
            <a:r>
              <a:rPr lang="en-US" sz="1800" b="0" i="0" u="none" strike="noStrike" dirty="0">
                <a:solidFill>
                  <a:srgbClr val="000000"/>
                </a:solidFill>
                <a:effectLst/>
                <a:latin typeface="Arial" panose="020B0604020202020204" pitchFamily="34" charset="0"/>
                <a:cs typeface="Arial" panose="020B0604020202020204" pitchFamily="34" charset="0"/>
              </a:rPr>
              <a:t>During this time, CPQ tools have been generally desktop-based totally and lacked integrations with different employer structures. The attention changed into improving accuracy and reducing time spent manually generating costs. These answers relied heavily on constant regulations and limited customization alternatives.</a:t>
            </a:r>
            <a:endParaRPr lang="en-US" b="0" dirty="0">
              <a:effectLst/>
              <a:latin typeface="Arial" panose="020B0604020202020204" pitchFamily="34" charset="0"/>
              <a:cs typeface="Arial" panose="020B0604020202020204" pitchFamily="34" charset="0"/>
            </a:endParaRPr>
          </a:p>
          <a:p>
            <a:pPr rtl="0">
              <a:spcBef>
                <a:spcPts val="1600"/>
              </a:spcBef>
              <a:spcAft>
                <a:spcPts val="400"/>
              </a:spcAft>
            </a:pPr>
            <a:r>
              <a:rPr lang="en-US" sz="2400" b="1" i="0" u="none" strike="noStrike" dirty="0">
                <a:solidFill>
                  <a:srgbClr val="000000"/>
                </a:solidFill>
                <a:effectLst/>
                <a:latin typeface="Arial" panose="020B0604020202020204" pitchFamily="34" charset="0"/>
                <a:cs typeface="Arial" panose="020B0604020202020204" pitchFamily="34" charset="0"/>
              </a:rPr>
              <a:t>The Rise of Cloud-Based CPQ Solutions</a:t>
            </a:r>
            <a:endParaRPr lang="en-US" b="1" dirty="0">
              <a:effectLst/>
              <a:latin typeface="Arial" panose="020B0604020202020204" pitchFamily="34" charset="0"/>
              <a:cs typeface="Arial" panose="020B0604020202020204" pitchFamily="34" charset="0"/>
            </a:endParaRPr>
          </a:p>
          <a:p>
            <a:pPr rtl="0"/>
            <a:r>
              <a:rPr lang="en-US" sz="1800" b="0" i="0" u="none" strike="noStrike" dirty="0">
                <a:solidFill>
                  <a:srgbClr val="000000"/>
                </a:solidFill>
                <a:effectLst/>
                <a:latin typeface="Arial" panose="020B0604020202020204" pitchFamily="34" charset="0"/>
                <a:cs typeface="Arial" panose="020B0604020202020204" pitchFamily="34" charset="0"/>
              </a:rPr>
              <a:t>As cloud generation commenced to gain momentum within the early 2000s, </a:t>
            </a:r>
            <a:r>
              <a:rPr lang="en-US" sz="1800" b="1" i="0" u="sng" strike="noStrike" dirty="0">
                <a:solidFill>
                  <a:srgbClr val="1155CC"/>
                </a:solidFill>
                <a:effectLst/>
                <a:latin typeface="Arial" panose="020B0604020202020204" pitchFamily="34" charset="0"/>
                <a:cs typeface="Arial" panose="020B0604020202020204" pitchFamily="34" charset="0"/>
                <a:hlinkClick r:id="rId2"/>
              </a:rPr>
              <a:t>CPQ software vendors</a:t>
            </a:r>
            <a:r>
              <a:rPr lang="en-US" sz="1800" b="0" i="0" u="none" strike="noStrike" dirty="0">
                <a:solidFill>
                  <a:srgbClr val="000000"/>
                </a:solidFill>
                <a:effectLst/>
                <a:latin typeface="Arial" panose="020B0604020202020204" pitchFamily="34" charset="0"/>
                <a:cs typeface="Arial" panose="020B0604020202020204" pitchFamily="34" charset="0"/>
              </a:rPr>
              <a:t> quickly transitioned to cloud-primarily based models. Cloud solutions allowed for less complicated access, actual-time updates, and greater scalability. CPQ providers began providing subscription-based models, making their answers greater low priced and accessible to agencies of all sizes.</a:t>
            </a:r>
            <a:endParaRPr lang="en-US" b="0" dirty="0">
              <a:effectLst/>
              <a:latin typeface="Arial" panose="020B0604020202020204" pitchFamily="34" charset="0"/>
              <a:cs typeface="Arial" panose="020B0604020202020204" pitchFamily="34" charset="0"/>
            </a:endParaRPr>
          </a:p>
          <a:p>
            <a:br>
              <a:rPr lang="en-US" dirty="0">
                <a:latin typeface="Arial" panose="020B0604020202020204" pitchFamily="34" charset="0"/>
                <a:cs typeface="Arial" panose="020B0604020202020204" pitchFamily="34" charset="0"/>
              </a:rPr>
            </a:b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522382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7882EB0-B286-04A9-8BE1-40E235F87A37}"/>
              </a:ext>
            </a:extLst>
          </p:cNvPr>
          <p:cNvSpPr txBox="1"/>
          <p:nvPr/>
        </p:nvSpPr>
        <p:spPr>
          <a:xfrm>
            <a:off x="0" y="0"/>
            <a:ext cx="12192000" cy="6432530"/>
          </a:xfrm>
          <a:prstGeom prst="rect">
            <a:avLst/>
          </a:prstGeom>
          <a:noFill/>
        </p:spPr>
        <p:txBody>
          <a:bodyPr wrap="square">
            <a:spAutoFit/>
          </a:bodyPr>
          <a:lstStyle/>
          <a:p>
            <a:pPr rtl="0"/>
            <a:r>
              <a:rPr lang="en-US" sz="1800" b="0" i="0" u="none" strike="noStrike" dirty="0">
                <a:solidFill>
                  <a:srgbClr val="000000"/>
                </a:solidFill>
                <a:effectLst/>
                <a:latin typeface="Arial" panose="020B0604020202020204" pitchFamily="34" charset="0"/>
                <a:cs typeface="Arial" panose="020B0604020202020204" pitchFamily="34" charset="0"/>
              </a:rPr>
              <a:t>Additionally, cloud-primarily based CPQ systems began integrating with other organization structures inclusive of CRM and ERP, growing a more seamless level in for sales groups. This integration became a sport-changer, permitting providers to provide pricing tools software that might mechanically update fees, discounts, and promotions based totally on client statistics.</a:t>
            </a:r>
            <a:endParaRPr lang="en-US" b="0" dirty="0">
              <a:effectLst/>
              <a:latin typeface="Arial" panose="020B0604020202020204" pitchFamily="34" charset="0"/>
              <a:cs typeface="Arial" panose="020B0604020202020204" pitchFamily="34" charset="0"/>
            </a:endParaRPr>
          </a:p>
          <a:p>
            <a:pPr rtl="0">
              <a:spcBef>
                <a:spcPts val="1400"/>
              </a:spcBef>
              <a:spcAft>
                <a:spcPts val="400"/>
              </a:spcAft>
            </a:pPr>
            <a:r>
              <a:rPr lang="en-US" sz="2000" b="1" i="0" u="none" strike="noStrike" dirty="0">
                <a:solidFill>
                  <a:srgbClr val="000000"/>
                </a:solidFill>
                <a:effectLst/>
                <a:latin typeface="Arial" panose="020B0604020202020204" pitchFamily="34" charset="0"/>
                <a:cs typeface="Arial" panose="020B0604020202020204" pitchFamily="34" charset="0"/>
              </a:rPr>
              <a:t>The Role of AI and Machine Learning</a:t>
            </a:r>
            <a:endParaRPr lang="en-US" b="1" dirty="0">
              <a:effectLst/>
              <a:latin typeface="Arial" panose="020B0604020202020204" pitchFamily="34" charset="0"/>
              <a:cs typeface="Arial" panose="020B0604020202020204" pitchFamily="34" charset="0"/>
            </a:endParaRPr>
          </a:p>
          <a:p>
            <a:pPr rtl="0"/>
            <a:r>
              <a:rPr lang="en-US" sz="1800" b="0" i="0" u="none" strike="noStrike" dirty="0">
                <a:solidFill>
                  <a:srgbClr val="000000"/>
                </a:solidFill>
                <a:effectLst/>
                <a:latin typeface="Arial" panose="020B0604020202020204" pitchFamily="34" charset="0"/>
                <a:cs typeface="Arial" panose="020B0604020202020204" pitchFamily="34" charset="0"/>
              </a:rPr>
              <a:t>As competition expanded, CPQ software vendors sought modern approaches to stay ahead. Artificial intelligence (AI) and gadgets gaining knowledge of (ML) have become primary to this evolution. With AI, CPQ software vendors began to offer more sensible pricing fashions, which could dynamically regulate based totally on market conditions, customer behavior, and ancient information. This innovation led to more unique pricing techniques, enhancing sales groups' potential to provide aggressive pricing.</a:t>
            </a:r>
            <a:endParaRPr lang="en-US" b="0" dirty="0">
              <a:effectLst/>
              <a:latin typeface="Arial" panose="020B0604020202020204" pitchFamily="34" charset="0"/>
              <a:cs typeface="Arial" panose="020B0604020202020204" pitchFamily="34" charset="0"/>
            </a:endParaRPr>
          </a:p>
          <a:p>
            <a:pPr rtl="0"/>
            <a:br>
              <a:rPr lang="en-US" b="0" dirty="0">
                <a:effectLst/>
                <a:latin typeface="Arial" panose="020B0604020202020204" pitchFamily="34" charset="0"/>
                <a:cs typeface="Arial" panose="020B0604020202020204" pitchFamily="34" charset="0"/>
              </a:rPr>
            </a:br>
            <a:r>
              <a:rPr lang="en-US" sz="1800" b="0" i="0" u="none" strike="noStrike" dirty="0">
                <a:solidFill>
                  <a:srgbClr val="000000"/>
                </a:solidFill>
                <a:effectLst/>
                <a:latin typeface="Arial" panose="020B0604020202020204" pitchFamily="34" charset="0"/>
                <a:cs typeface="Arial" panose="020B0604020202020204" pitchFamily="34" charset="0"/>
              </a:rPr>
              <a:t>Moreover, </a:t>
            </a:r>
            <a:r>
              <a:rPr lang="en-US" sz="1800" b="1" i="0" u="sng" strike="noStrike" dirty="0">
                <a:solidFill>
                  <a:srgbClr val="1155CC"/>
                </a:solidFill>
                <a:effectLst/>
                <a:latin typeface="Arial" panose="020B0604020202020204" pitchFamily="34" charset="0"/>
                <a:cs typeface="Arial" panose="020B0604020202020204" pitchFamily="34" charset="0"/>
                <a:hlinkClick r:id="rId2"/>
              </a:rPr>
              <a:t>promotion optimization software</a:t>
            </a:r>
            <a:r>
              <a:rPr lang="en-US" sz="1800" b="0" i="0" u="none" strike="noStrike" dirty="0">
                <a:solidFill>
                  <a:srgbClr val="000000"/>
                </a:solidFill>
                <a:effectLst/>
                <a:latin typeface="Arial" panose="020B0604020202020204" pitchFamily="34" charset="0"/>
                <a:cs typeface="Arial" panose="020B0604020202020204" pitchFamily="34" charset="0"/>
              </a:rPr>
              <a:t> programs have become included into CPQ solutions, allowing income teams to make records-driven decisions regarding promotional pricing. These AI-driven answers helped providers discover most fulfilling reductions, promotions, and bundling techniques to increase client conversion costs.</a:t>
            </a:r>
            <a:endParaRPr lang="en-US" b="0" dirty="0">
              <a:effectLst/>
              <a:latin typeface="Arial" panose="020B0604020202020204" pitchFamily="34" charset="0"/>
              <a:cs typeface="Arial" panose="020B0604020202020204" pitchFamily="34" charset="0"/>
            </a:endParaRPr>
          </a:p>
          <a:p>
            <a:pPr rtl="0">
              <a:spcBef>
                <a:spcPts val="1400"/>
              </a:spcBef>
              <a:spcAft>
                <a:spcPts val="400"/>
              </a:spcAft>
            </a:pPr>
            <a:r>
              <a:rPr lang="en-US" sz="2000" b="1" i="0" u="none" strike="noStrike" dirty="0">
                <a:solidFill>
                  <a:srgbClr val="000000"/>
                </a:solidFill>
                <a:effectLst/>
                <a:latin typeface="Arial" panose="020B0604020202020204" pitchFamily="34" charset="0"/>
                <a:cs typeface="Arial" panose="020B0604020202020204" pitchFamily="34" charset="0"/>
              </a:rPr>
              <a:t>Current Trends: Automation, Personalization, and Beyond</a:t>
            </a:r>
            <a:endParaRPr lang="en-US" b="1" dirty="0">
              <a:effectLst/>
              <a:latin typeface="Arial" panose="020B0604020202020204" pitchFamily="34" charset="0"/>
              <a:cs typeface="Arial" panose="020B0604020202020204" pitchFamily="34" charset="0"/>
            </a:endParaRPr>
          </a:p>
          <a:p>
            <a:pPr rtl="0"/>
            <a:r>
              <a:rPr lang="en-US" sz="1800" b="0" i="0" u="none" strike="noStrike" dirty="0">
                <a:solidFill>
                  <a:srgbClr val="000000"/>
                </a:solidFill>
                <a:effectLst/>
                <a:latin typeface="Arial" panose="020B0604020202020204" pitchFamily="34" charset="0"/>
                <a:cs typeface="Arial" panose="020B0604020202020204" pitchFamily="34" charset="0"/>
              </a:rPr>
              <a:t>In the contemporary world, CPQ software program providers hold to innovate by including automation and personalization functions. CPQ systems can now automate the complete quote-to-cash process, considerably decreasing manual errors and dashing up the sales cycle. Personalization is another key fashion, with carriers offering more customizable solutions tailored to unique industries or commercial enterprise models.</a:t>
            </a:r>
            <a:endParaRPr lang="en-US" b="0" dirty="0">
              <a:effectLst/>
              <a:latin typeface="Arial" panose="020B0604020202020204" pitchFamily="34" charset="0"/>
              <a:cs typeface="Arial" panose="020B0604020202020204" pitchFamily="34" charset="0"/>
            </a:endParaRPr>
          </a:p>
          <a:p>
            <a:br>
              <a:rPr lang="en-US" dirty="0">
                <a:latin typeface="Arial" panose="020B0604020202020204" pitchFamily="34" charset="0"/>
                <a:cs typeface="Arial" panose="020B0604020202020204" pitchFamily="34" charset="0"/>
              </a:rPr>
            </a:b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852262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A6C139-2E51-5DA9-A3AB-31F57BE2C536}"/>
              </a:ext>
            </a:extLst>
          </p:cNvPr>
          <p:cNvSpPr txBox="1"/>
          <p:nvPr/>
        </p:nvSpPr>
        <p:spPr>
          <a:xfrm>
            <a:off x="44245" y="145935"/>
            <a:ext cx="12192000" cy="1528624"/>
          </a:xfrm>
          <a:prstGeom prst="rect">
            <a:avLst/>
          </a:prstGeom>
          <a:noFill/>
        </p:spPr>
        <p:txBody>
          <a:bodyPr wrap="square">
            <a:spAutoFit/>
          </a:bodyPr>
          <a:lstStyle/>
          <a:p>
            <a:pPr rtl="0">
              <a:spcBef>
                <a:spcPts val="1200"/>
              </a:spcBef>
              <a:spcAft>
                <a:spcPts val="400"/>
              </a:spcAft>
            </a:pPr>
            <a:r>
              <a:rPr lang="en-US" sz="1800" b="1" i="0" u="none" strike="noStrike" dirty="0">
                <a:solidFill>
                  <a:srgbClr val="000000"/>
                </a:solidFill>
                <a:effectLst/>
                <a:latin typeface="Arial" panose="020B0604020202020204" pitchFamily="34" charset="0"/>
                <a:cs typeface="Arial" panose="020B0604020202020204" pitchFamily="34" charset="0"/>
              </a:rPr>
              <a:t>Conclusion</a:t>
            </a:r>
            <a:endParaRPr lang="en-US" b="1" dirty="0">
              <a:effectLst/>
              <a:latin typeface="Arial" panose="020B0604020202020204" pitchFamily="34" charset="0"/>
              <a:cs typeface="Arial" panose="020B0604020202020204" pitchFamily="34" charset="0"/>
            </a:endParaRPr>
          </a:p>
          <a:p>
            <a:pPr rtl="0"/>
            <a:r>
              <a:rPr lang="en-US" sz="1800" b="0" i="0" u="none" strike="noStrike" dirty="0">
                <a:solidFill>
                  <a:srgbClr val="000000"/>
                </a:solidFill>
                <a:effectLst/>
                <a:latin typeface="Arial" panose="020B0604020202020204" pitchFamily="34" charset="0"/>
                <a:cs typeface="Arial" panose="020B0604020202020204" pitchFamily="34" charset="0"/>
              </a:rPr>
              <a:t>By leveraging superior </a:t>
            </a:r>
            <a:r>
              <a:rPr lang="en-US" sz="1800" b="1" i="0" u="sng" strike="noStrike" dirty="0">
                <a:solidFill>
                  <a:srgbClr val="1155CC"/>
                </a:solidFill>
                <a:effectLst/>
                <a:latin typeface="Arial" panose="020B0604020202020204" pitchFamily="34" charset="0"/>
                <a:cs typeface="Arial" panose="020B0604020202020204" pitchFamily="34" charset="0"/>
                <a:hlinkClick r:id="rId2"/>
              </a:rPr>
              <a:t>pricing tools software</a:t>
            </a:r>
            <a:r>
              <a:rPr lang="en-US" sz="1800" b="0" i="0" u="none" strike="noStrike" dirty="0">
                <a:solidFill>
                  <a:srgbClr val="000000"/>
                </a:solidFill>
                <a:effectLst/>
                <a:latin typeface="Arial" panose="020B0604020202020204" pitchFamily="34" charset="0"/>
                <a:cs typeface="Arial" panose="020B0604020202020204" pitchFamily="34" charset="0"/>
              </a:rPr>
              <a:t> programs, organizations can create highly personalized pricing plans for specific clients, helping them optimize their sales and construct long-lasting customer relationships.</a:t>
            </a:r>
            <a:endParaRPr lang="en-US" b="0" dirty="0">
              <a:effectLst/>
              <a:latin typeface="Arial" panose="020B0604020202020204" pitchFamily="34" charset="0"/>
              <a:cs typeface="Arial" panose="020B0604020202020204" pitchFamily="34" charset="0"/>
            </a:endParaRPr>
          </a:p>
          <a:p>
            <a:br>
              <a:rPr lang="en-US" dirty="0">
                <a:latin typeface="Arial" panose="020B0604020202020204" pitchFamily="34" charset="0"/>
                <a:cs typeface="Arial" panose="020B0604020202020204" pitchFamily="34" charset="0"/>
              </a:rPr>
            </a:b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139030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2EE8E3-B227-2D37-2A2C-118B5F2D960E}"/>
              </a:ext>
            </a:extLst>
          </p:cNvPr>
          <p:cNvSpPr txBox="1">
            <a:spLocks/>
          </p:cNvSpPr>
          <p:nvPr/>
        </p:nvSpPr>
        <p:spPr>
          <a:xfrm>
            <a:off x="126911" y="324465"/>
            <a:ext cx="10515600" cy="1013509"/>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dirty="0">
                <a:latin typeface="Arial" panose="020B0604020202020204" pitchFamily="34" charset="0"/>
                <a:ea typeface="Roboto" panose="02000000000000000000" pitchFamily="2" charset="0"/>
                <a:cs typeface="Arial" panose="020B0604020202020204" pitchFamily="34" charset="0"/>
              </a:rPr>
              <a:t>Contact Us</a:t>
            </a:r>
          </a:p>
        </p:txBody>
      </p:sp>
      <p:sp>
        <p:nvSpPr>
          <p:cNvPr id="3" name="Rectangle 2">
            <a:extLst>
              <a:ext uri="{FF2B5EF4-FFF2-40B4-BE49-F238E27FC236}">
                <a16:creationId xmlns:a16="http://schemas.microsoft.com/office/drawing/2014/main" id="{A77EB324-359E-D5FE-D4E4-1993308629B5}"/>
              </a:ext>
            </a:extLst>
          </p:cNvPr>
          <p:cNvSpPr/>
          <p:nvPr/>
        </p:nvSpPr>
        <p:spPr>
          <a:xfrm>
            <a:off x="188817" y="1690062"/>
            <a:ext cx="11713131" cy="3477875"/>
          </a:xfrm>
          <a:prstGeom prst="rect">
            <a:avLst/>
          </a:prstGeom>
        </p:spPr>
        <p:txBody>
          <a:bodyPr wrap="square">
            <a:spAutoFit/>
          </a:bodyPr>
          <a:lstStyle/>
          <a:p>
            <a:r>
              <a:rPr lang="en-US" sz="2000" dirty="0">
                <a:latin typeface="Arial" panose="020B0604020202020204" pitchFamily="34" charset="0"/>
                <a:ea typeface="Roboto" panose="02000000000000000000" pitchFamily="2" charset="0"/>
                <a:cs typeface="Arial" panose="020B0604020202020204" pitchFamily="34" charset="0"/>
              </a:rPr>
              <a:t>Feel free to contact us for any questions and doubts​ on</a:t>
            </a:r>
          </a:p>
          <a:p>
            <a:r>
              <a:rPr lang="en-US" sz="2000" b="1" dirty="0">
                <a:solidFill>
                  <a:schemeClr val="accent4"/>
                </a:solidFill>
                <a:latin typeface="Arial" panose="020B0604020202020204" pitchFamily="34" charset="0"/>
                <a:ea typeface="Roboto" panose="02000000000000000000" pitchFamily="2" charset="0"/>
                <a:cs typeface="Arial" panose="020B0604020202020204" pitchFamily="34" charset="0"/>
                <a:hlinkClick r:id="rId2">
                  <a:extLst>
                    <a:ext uri="{A12FA001-AC4F-418D-AE19-62706E023703}">
                      <ahyp:hlinkClr xmlns:ahyp="http://schemas.microsoft.com/office/drawing/2018/hyperlinkcolor" val="tx"/>
                    </a:ext>
                  </a:extLst>
                </a:hlinkClick>
              </a:rPr>
              <a:t>https://ima360.com/</a:t>
            </a:r>
            <a:endParaRPr lang="en-US" sz="2000" b="1" dirty="0">
              <a:solidFill>
                <a:schemeClr val="accent4"/>
              </a:solidFill>
              <a:latin typeface="Arial" panose="020B0604020202020204" pitchFamily="34" charset="0"/>
              <a:ea typeface="Roboto" panose="02000000000000000000" pitchFamily="2" charset="0"/>
              <a:cs typeface="Arial" panose="020B0604020202020204" pitchFamily="34" charset="0"/>
            </a:endParaRPr>
          </a:p>
          <a:p>
            <a:endParaRPr lang="en-US" sz="2000" dirty="0">
              <a:latin typeface="Arial" panose="020B0604020202020204" pitchFamily="34" charset="0"/>
              <a:ea typeface="Roboto" panose="02000000000000000000" pitchFamily="2" charset="0"/>
              <a:cs typeface="Arial" panose="020B0604020202020204" pitchFamily="34" charset="0"/>
            </a:endParaRPr>
          </a:p>
          <a:p>
            <a:pPr fontAlgn="base"/>
            <a:r>
              <a:rPr lang="en-US" sz="2000" b="1" dirty="0">
                <a:latin typeface="Arial" panose="020B0604020202020204" pitchFamily="34" charset="0"/>
                <a:ea typeface="Roboto" panose="02000000000000000000" pitchFamily="2" charset="0"/>
                <a:cs typeface="Arial" panose="020B0604020202020204" pitchFamily="34" charset="0"/>
              </a:rPr>
              <a:t>Phone No:</a:t>
            </a:r>
          </a:p>
          <a:p>
            <a:pPr algn="l" fontAlgn="base"/>
            <a:r>
              <a:rPr lang="en-US" sz="2000" b="0" i="0" dirty="0">
                <a:effectLst/>
                <a:latin typeface="Arial" panose="020B0604020202020204" pitchFamily="34" charset="0"/>
                <a:cs typeface="Arial" panose="020B0604020202020204" pitchFamily="34" charset="0"/>
              </a:rPr>
              <a:t>+1 214-584-6660</a:t>
            </a:r>
          </a:p>
          <a:p>
            <a:r>
              <a:rPr lang="en-US" sz="2000" b="1" dirty="0">
                <a:latin typeface="Arial" panose="020B0604020202020204" pitchFamily="34" charset="0"/>
                <a:ea typeface="Roboto" panose="02000000000000000000" pitchFamily="2" charset="0"/>
                <a:cs typeface="Arial" panose="020B0604020202020204" pitchFamily="34" charset="0"/>
              </a:rPr>
              <a:t>Email Address:</a:t>
            </a:r>
          </a:p>
          <a:p>
            <a:pPr algn="l" fontAlgn="base"/>
            <a:r>
              <a:rPr lang="en-US" sz="2000" b="0" i="0" dirty="0">
                <a:effectLst/>
                <a:latin typeface="Arial" panose="020B0604020202020204" pitchFamily="34" charset="0"/>
                <a:cs typeface="Arial" panose="020B0604020202020204" pitchFamily="34" charset="0"/>
              </a:rPr>
              <a:t>info@ima360.com</a:t>
            </a:r>
          </a:p>
          <a:p>
            <a:r>
              <a:rPr lang="en-US" sz="2000" b="1" dirty="0">
                <a:latin typeface="Arial" panose="020B0604020202020204" pitchFamily="34" charset="0"/>
                <a:ea typeface="Roboto" panose="02000000000000000000" pitchFamily="2" charset="0"/>
                <a:cs typeface="Arial" panose="020B0604020202020204" pitchFamily="34" charset="0"/>
              </a:rPr>
              <a:t>Head Office:</a:t>
            </a:r>
          </a:p>
          <a:p>
            <a:pPr algn="l" fontAlgn="base"/>
            <a:r>
              <a:rPr lang="en-US" sz="2000" b="0" i="0" dirty="0">
                <a:effectLst/>
                <a:latin typeface="Arial" panose="020B0604020202020204" pitchFamily="34" charset="0"/>
                <a:cs typeface="Arial" panose="020B0604020202020204" pitchFamily="34" charset="0"/>
              </a:rPr>
              <a:t>6600 Chase Oaks Blvd. Ste. 150, Plano, TX 75023</a:t>
            </a:r>
          </a:p>
          <a:p>
            <a:br>
              <a:rPr lang="en-US" sz="2000" b="0" i="0" dirty="0">
                <a:solidFill>
                  <a:srgbClr val="FFFFFF"/>
                </a:solidFill>
                <a:effectLst/>
                <a:latin typeface="Arial" panose="020B0604020202020204" pitchFamily="34" charset="0"/>
                <a:cs typeface="Arial" panose="020B0604020202020204" pitchFamily="34" charset="0"/>
              </a:rPr>
            </a:br>
            <a:endParaRPr lang="en-IN" sz="2000" dirty="0">
              <a:latin typeface="Arial" panose="020B0604020202020204" pitchFamily="34" charset="0"/>
              <a:ea typeface="Roboto" panose="02000000000000000000" pitchFamily="2" charset="0"/>
              <a:cs typeface="Arial" panose="020B0604020202020204" pitchFamily="34" charset="0"/>
            </a:endParaRPr>
          </a:p>
        </p:txBody>
      </p:sp>
    </p:spTree>
    <p:extLst>
      <p:ext uri="{BB962C8B-B14F-4D97-AF65-F5344CB8AC3E}">
        <p14:creationId xmlns:p14="http://schemas.microsoft.com/office/powerpoint/2010/main" val="208725094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8</TotalTime>
  <Words>627</Words>
  <Application>Microsoft Office PowerPoint</Application>
  <PresentationFormat>Widescreen</PresentationFormat>
  <Paragraphs>30</Paragraphs>
  <Slides>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vt:i4>
      </vt:variant>
    </vt:vector>
  </HeadingPairs>
  <TitlesOfParts>
    <vt:vector size="9" baseType="lpstr">
      <vt:lpstr>Aptos</vt:lpstr>
      <vt:lpstr>Aptos Display</vt:lpstr>
      <vt:lpstr>Arial</vt:lpstr>
      <vt:lpstr>Office Theme</vt:lpstr>
      <vt:lpstr>The Evolution of CPQ Software Vendors and Their Solutions </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347</dc:creator>
  <cp:lastModifiedBy>347</cp:lastModifiedBy>
  <cp:revision>1</cp:revision>
  <dcterms:created xsi:type="dcterms:W3CDTF">2025-02-12T11:27:40Z</dcterms:created>
  <dcterms:modified xsi:type="dcterms:W3CDTF">2025-02-12T11:36:09Z</dcterms:modified>
</cp:coreProperties>
</file>