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60B60-8E9B-90B6-7A45-8E36BADFE9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985F78-009F-081D-7F94-C01FE65181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E3905C-E539-B03D-81F5-DF01DFD6E4EC}"/>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5" name="Footer Placeholder 4">
            <a:extLst>
              <a:ext uri="{FF2B5EF4-FFF2-40B4-BE49-F238E27FC236}">
                <a16:creationId xmlns:a16="http://schemas.microsoft.com/office/drawing/2014/main" id="{7914D68A-354E-99C0-1BC1-065F3B30A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772C4E-5866-642E-931E-E17354135359}"/>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1162750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A851A-9615-2AEA-CAB6-904F1B00E5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B25BDA-CAD3-6BD8-0245-058BEDA32E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A173B3-D658-6329-BA27-21FC42ADA1EB}"/>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5" name="Footer Placeholder 4">
            <a:extLst>
              <a:ext uri="{FF2B5EF4-FFF2-40B4-BE49-F238E27FC236}">
                <a16:creationId xmlns:a16="http://schemas.microsoft.com/office/drawing/2014/main" id="{D28C8315-7540-94CB-E6B6-15AD2A6DA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7FEB3-4C9E-4F54-5697-D874B5619BFF}"/>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3979859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ACE9D-C473-100F-5027-C53CF5DAB2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369B8A-9AF7-63B0-0650-893F8513DB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31059C-C47D-9124-4DC9-15342D26578A}"/>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5" name="Footer Placeholder 4">
            <a:extLst>
              <a:ext uri="{FF2B5EF4-FFF2-40B4-BE49-F238E27FC236}">
                <a16:creationId xmlns:a16="http://schemas.microsoft.com/office/drawing/2014/main" id="{566383DD-86ED-130E-DE07-1F60066F37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49C0D-D17C-BE61-8883-841B9CBBC5D2}"/>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2446488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331E5-9923-FA0D-5121-AA57D582AD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E1A612-C9C4-644D-D388-D1240C4727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45AB9B-4931-1D00-1277-D9EDBC8638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814192-67AE-B6E7-72E4-B19A6556561D}"/>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6" name="Footer Placeholder 5">
            <a:extLst>
              <a:ext uri="{FF2B5EF4-FFF2-40B4-BE49-F238E27FC236}">
                <a16:creationId xmlns:a16="http://schemas.microsoft.com/office/drawing/2014/main" id="{47FD636E-B60A-F580-8F8A-8682D1C12A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2F34B7-1115-CFD9-A374-4DD08EAE38EA}"/>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264227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AD17-A365-C505-9480-26A6327F76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44B00A-1F45-0003-17EE-DDCE22FAEB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03FD60-4F2F-FDB0-9E62-485A1B82B7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896E46-F8AA-F286-112F-DE74110CF2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EE9F2D-C9DA-C95A-8536-834BDD109F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F6DE99-F8CF-F8DE-E1DD-F25B1DE62193}"/>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8" name="Footer Placeholder 7">
            <a:extLst>
              <a:ext uri="{FF2B5EF4-FFF2-40B4-BE49-F238E27FC236}">
                <a16:creationId xmlns:a16="http://schemas.microsoft.com/office/drawing/2014/main" id="{4AB11139-023D-F558-BB23-45F3CBDDD9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65DA38-7A0E-BAA8-1697-CBF99C27EC32}"/>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3411897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1B51-00F4-92F0-D5BD-892CD9D05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374F62-785F-C1A9-C6AF-9F9FD0851B82}"/>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4" name="Footer Placeholder 3">
            <a:extLst>
              <a:ext uri="{FF2B5EF4-FFF2-40B4-BE49-F238E27FC236}">
                <a16:creationId xmlns:a16="http://schemas.microsoft.com/office/drawing/2014/main" id="{3E213D6C-E243-C7E4-1DE3-3CBEB59701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3F6E99-B686-25F5-B55D-C058F7A360E8}"/>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338416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216AF9-F29D-422B-6D1A-C8D94C2DC76F}"/>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3" name="Footer Placeholder 2">
            <a:extLst>
              <a:ext uri="{FF2B5EF4-FFF2-40B4-BE49-F238E27FC236}">
                <a16:creationId xmlns:a16="http://schemas.microsoft.com/office/drawing/2014/main" id="{B03F9614-5457-8718-CAE6-7880A23716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96CDE7-A283-9F22-07B5-06A59B240C28}"/>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4013315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1973C-8134-9E00-23AF-6B0EF60DD4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6ABCBF-22DA-D4EB-7C81-4D682ADEC9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4A21E3-B618-8875-A73A-123864833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6A22E5-4A64-AE90-A725-129D071DE0A0}"/>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6" name="Footer Placeholder 5">
            <a:extLst>
              <a:ext uri="{FF2B5EF4-FFF2-40B4-BE49-F238E27FC236}">
                <a16:creationId xmlns:a16="http://schemas.microsoft.com/office/drawing/2014/main" id="{45F4CD48-FEBC-16B2-33A7-78FB7013CD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158391-B6E3-4569-BF24-4F6AD60AAA61}"/>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1932463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4D66E-78FF-5518-8D22-E06AB9F2A6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2C6DC7-31F8-FD1D-049D-4E1824E4C1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60913F-7645-26AF-A8D4-2E40B2E8A0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AD4264-98EA-89E0-2826-8D222B350CDF}"/>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6" name="Footer Placeholder 5">
            <a:extLst>
              <a:ext uri="{FF2B5EF4-FFF2-40B4-BE49-F238E27FC236}">
                <a16:creationId xmlns:a16="http://schemas.microsoft.com/office/drawing/2014/main" id="{CF7AC5EC-8445-F302-468D-5A18A2F19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DD7200-05F3-7BE5-664E-11F4800762A9}"/>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1524816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53183-EA44-5406-9DD8-C998EB2F08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942A16-6EF8-9413-AEA2-7A42F1769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718FC-7A26-7BDB-F672-0AB22A81887B}"/>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5" name="Footer Placeholder 4">
            <a:extLst>
              <a:ext uri="{FF2B5EF4-FFF2-40B4-BE49-F238E27FC236}">
                <a16:creationId xmlns:a16="http://schemas.microsoft.com/office/drawing/2014/main" id="{78047A20-54C3-C944-3AD1-6375BD20B4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5F5CD5-22BE-A7C2-C1A4-8F4ECF0132E9}"/>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2557217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F96FE2-C537-2060-F609-BF6D0F8B64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AA20E-28D0-C411-430F-A821B9F5FC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7446C-433C-1B22-38BD-7A44EF67C4A8}"/>
              </a:ext>
            </a:extLst>
          </p:cNvPr>
          <p:cNvSpPr>
            <a:spLocks noGrp="1"/>
          </p:cNvSpPr>
          <p:nvPr>
            <p:ph type="dt" sz="half" idx="10"/>
          </p:nvPr>
        </p:nvSpPr>
        <p:spPr/>
        <p:txBody>
          <a:bodyPr/>
          <a:lstStyle/>
          <a:p>
            <a:fld id="{AD63A6B5-1FC8-481D-AB15-C63FFD98E3F0}" type="datetimeFigureOut">
              <a:rPr lang="en-US" smtClean="0"/>
              <a:t>2/21/2025</a:t>
            </a:fld>
            <a:endParaRPr lang="en-US"/>
          </a:p>
        </p:txBody>
      </p:sp>
      <p:sp>
        <p:nvSpPr>
          <p:cNvPr id="5" name="Footer Placeholder 4">
            <a:extLst>
              <a:ext uri="{FF2B5EF4-FFF2-40B4-BE49-F238E27FC236}">
                <a16:creationId xmlns:a16="http://schemas.microsoft.com/office/drawing/2014/main" id="{33EC3CE4-AF20-813A-F59B-8A6DB5636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6562CF-9305-4937-2CF8-83BA7B1A2926}"/>
              </a:ext>
            </a:extLst>
          </p:cNvPr>
          <p:cNvSpPr>
            <a:spLocks noGrp="1"/>
          </p:cNvSpPr>
          <p:nvPr>
            <p:ph type="sldNum" sz="quarter" idx="12"/>
          </p:nvPr>
        </p:nvSpPr>
        <p:spPr/>
        <p:txBody>
          <a:bodyPr/>
          <a:lstStyle/>
          <a:p>
            <a:fld id="{876FADA7-BA65-4AA0-B0D3-0CDE1746C2A5}" type="slidenum">
              <a:rPr lang="en-US" smtClean="0"/>
              <a:t>‹#›</a:t>
            </a:fld>
            <a:endParaRPr lang="en-US"/>
          </a:p>
        </p:txBody>
      </p:sp>
    </p:spTree>
    <p:extLst>
      <p:ext uri="{BB962C8B-B14F-4D97-AF65-F5344CB8AC3E}">
        <p14:creationId xmlns:p14="http://schemas.microsoft.com/office/powerpoint/2010/main" val="4244536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9596FC-AA1F-A146-25D3-9EB9186BA2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3E6A08-42F2-7B3E-42E5-65698E2257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3C65C-E8F2-13D6-CB97-91DDCCCD8F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63A6B5-1FC8-481D-AB15-C63FFD98E3F0}" type="datetimeFigureOut">
              <a:rPr lang="en-US" smtClean="0"/>
              <a:t>2/21/2025</a:t>
            </a:fld>
            <a:endParaRPr lang="en-US"/>
          </a:p>
        </p:txBody>
      </p:sp>
      <p:sp>
        <p:nvSpPr>
          <p:cNvPr id="5" name="Footer Placeholder 4">
            <a:extLst>
              <a:ext uri="{FF2B5EF4-FFF2-40B4-BE49-F238E27FC236}">
                <a16:creationId xmlns:a16="http://schemas.microsoft.com/office/drawing/2014/main" id="{77E601BB-35DC-C6AF-5009-579FAE220F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81B8A75-AED2-5C49-827A-E0E374CC25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6FADA7-BA65-4AA0-B0D3-0CDE1746C2A5}" type="slidenum">
              <a:rPr lang="en-US" smtClean="0"/>
              <a:t>‹#›</a:t>
            </a:fld>
            <a:endParaRPr lang="en-US"/>
          </a:p>
        </p:txBody>
      </p:sp>
    </p:spTree>
    <p:extLst>
      <p:ext uri="{BB962C8B-B14F-4D97-AF65-F5344CB8AC3E}">
        <p14:creationId xmlns:p14="http://schemas.microsoft.com/office/powerpoint/2010/main" val="1261895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E0714-F029-47D9-0E52-64EABB0A872F}"/>
              </a:ext>
            </a:extLst>
          </p:cNvPr>
          <p:cNvSpPr>
            <a:spLocks noGrp="1"/>
          </p:cNvSpPr>
          <p:nvPr>
            <p:ph type="ctrTitle"/>
          </p:nvPr>
        </p:nvSpPr>
        <p:spPr>
          <a:xfrm>
            <a:off x="277761" y="198439"/>
            <a:ext cx="11636477" cy="1655762"/>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Overcoming Common Challenges in Adopting B2B Price Optimization and Management Software</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364472A8-E099-328C-D136-D9E8EC194E4C}"/>
              </a:ext>
            </a:extLst>
          </p:cNvPr>
          <p:cNvSpPr>
            <a:spLocks noGrp="1"/>
          </p:cNvSpPr>
          <p:nvPr>
            <p:ph type="subTitle" idx="1"/>
          </p:nvPr>
        </p:nvSpPr>
        <p:spPr>
          <a:xfrm>
            <a:off x="1524000" y="6377371"/>
            <a:ext cx="9144000" cy="1655762"/>
          </a:xfrm>
        </p:spPr>
        <p:txBody>
          <a:bodyPr/>
          <a:lstStyle/>
          <a:p>
            <a:r>
              <a:rPr lang="en-US" b="1" dirty="0">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b="1" dirty="0">
              <a:solidFill>
                <a:schemeClr val="accent1"/>
              </a:solidFill>
              <a:latin typeface="Arial" panose="020B0604020202020204" pitchFamily="34" charset="0"/>
              <a:cs typeface="Arial" panose="020B0604020202020204" pitchFamily="34" charset="0"/>
            </a:endParaRPr>
          </a:p>
          <a:p>
            <a:endParaRPr lang="en-US" b="1" dirty="0">
              <a:solidFill>
                <a:schemeClr val="accent1"/>
              </a:solidFill>
            </a:endParaRPr>
          </a:p>
        </p:txBody>
      </p:sp>
      <p:pic>
        <p:nvPicPr>
          <p:cNvPr id="4" name="Picture 3" descr="A blue sign with white text&#10;&#10;Description automatically generated">
            <a:extLst>
              <a:ext uri="{FF2B5EF4-FFF2-40B4-BE49-F238E27FC236}">
                <a16:creationId xmlns:a16="http://schemas.microsoft.com/office/drawing/2014/main" id="{6CF718E1-5B5A-9D3D-D31E-F54B543ED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957576"/>
            <a:ext cx="4762500" cy="1800225"/>
          </a:xfrm>
          <a:prstGeom prst="rect">
            <a:avLst/>
          </a:prstGeom>
        </p:spPr>
      </p:pic>
    </p:spTree>
    <p:extLst>
      <p:ext uri="{BB962C8B-B14F-4D97-AF65-F5344CB8AC3E}">
        <p14:creationId xmlns:p14="http://schemas.microsoft.com/office/powerpoint/2010/main" val="2490880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D9999F-E16B-DC94-1220-7D95E40E86AC}"/>
              </a:ext>
            </a:extLst>
          </p:cNvPr>
          <p:cNvSpPr txBox="1"/>
          <p:nvPr/>
        </p:nvSpPr>
        <p:spPr>
          <a:xfrm>
            <a:off x="0" y="22123"/>
            <a:ext cx="12192000" cy="5888792"/>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rPr>
              <a:t>Businesses should implement B2B price optimization and management software to transform their pricing strategy setting and adjustment and management practices. Various organizations encounter difficulties during B2B price optimization and management solution implementation. The successful implementation of these solutions depends on solving these obstacles because it enables maximum ROI alongside operational efficiency.</a:t>
            </a:r>
            <a:endParaRPr lang="en-US" b="0" dirty="0">
              <a:effectLst/>
            </a:endParaRPr>
          </a:p>
          <a:p>
            <a:pPr rtl="0">
              <a:spcBef>
                <a:spcPts val="1800"/>
              </a:spcBef>
              <a:spcAft>
                <a:spcPts val="600"/>
              </a:spcAft>
            </a:pPr>
            <a:r>
              <a:rPr lang="en-US" sz="2800" b="1" i="0" u="none" strike="noStrike" dirty="0">
                <a:solidFill>
                  <a:srgbClr val="000000"/>
                </a:solidFill>
                <a:effectLst/>
                <a:latin typeface="Arial" panose="020B0604020202020204" pitchFamily="34" charset="0"/>
              </a:rPr>
              <a:t>1. Resistance to Change</a:t>
            </a:r>
            <a:endParaRPr lang="en-US" b="1" dirty="0">
              <a:effectLst/>
            </a:endParaRPr>
          </a:p>
          <a:p>
            <a:pPr rtl="0"/>
            <a:r>
              <a:rPr lang="en-US" sz="1800" b="0" i="0" u="none" strike="noStrike" dirty="0">
                <a:solidFill>
                  <a:srgbClr val="000000"/>
                </a:solidFill>
                <a:effectLst/>
                <a:latin typeface="Arial" panose="020B0604020202020204" pitchFamily="34" charset="0"/>
              </a:rPr>
              <a:t>Sales personnel together with pricing teams frequently oppose the implementation of new B2B pricing software. Traditional pricing methods are familiar to numerous employees who perceive automation as an intruding force against their established methods. Organizations seeking to resolve such challenges should maintain open communication about how </a:t>
            </a:r>
            <a:r>
              <a:rPr lang="en-US" sz="1800" b="1" i="0" u="sng" strike="noStrike" dirty="0">
                <a:solidFill>
                  <a:srgbClr val="1155CC"/>
                </a:solidFill>
                <a:effectLst/>
                <a:latin typeface="Arial" panose="020B0604020202020204" pitchFamily="34" charset="0"/>
                <a:hlinkClick r:id="rId2"/>
              </a:rPr>
              <a:t>B2B price optimization and management software</a:t>
            </a:r>
            <a:r>
              <a:rPr lang="en-US" sz="1800" b="0" i="0" u="none" strike="noStrike" dirty="0">
                <a:solidFill>
                  <a:srgbClr val="000000"/>
                </a:solidFill>
                <a:effectLst/>
                <a:latin typeface="Arial" panose="020B0604020202020204" pitchFamily="34" charset="0"/>
              </a:rPr>
              <a:t> supports employees instead of erasing their roles. Providing employees with training programs helps both the system's implementation process and staff acceptance of the new system.</a:t>
            </a:r>
            <a:endParaRPr lang="en-US" b="0" dirty="0">
              <a:effectLst/>
            </a:endParaRPr>
          </a:p>
          <a:p>
            <a:pPr rtl="0">
              <a:spcBef>
                <a:spcPts val="1600"/>
              </a:spcBef>
              <a:spcAft>
                <a:spcPts val="400"/>
              </a:spcAft>
            </a:pPr>
            <a:r>
              <a:rPr lang="en-US" sz="2400" b="1" i="0" u="none" strike="noStrike" dirty="0">
                <a:solidFill>
                  <a:srgbClr val="000000"/>
                </a:solidFill>
                <a:effectLst/>
                <a:latin typeface="Arial" panose="020B0604020202020204" pitchFamily="34" charset="0"/>
              </a:rPr>
              <a:t>2. Integration with Existing Systems</a:t>
            </a:r>
            <a:endParaRPr lang="en-US" b="1" dirty="0">
              <a:effectLst/>
            </a:endParaRPr>
          </a:p>
          <a:p>
            <a:pPr rtl="0"/>
            <a:r>
              <a:rPr lang="en-US" sz="1800" b="0" i="0" u="none" strike="noStrike" dirty="0">
                <a:solidFill>
                  <a:srgbClr val="000000"/>
                </a:solidFill>
                <a:effectLst/>
                <a:latin typeface="Arial" panose="020B0604020202020204" pitchFamily="34" charset="0"/>
              </a:rPr>
              <a:t>Efficient pricing workflows require complete integration between B2B price optimization systems and CRM, ERP and CPQ solutions. Companies encounter multiple problems with software compatibility during the installation of fresh pricing applications. Businesses that team up with CPQ software providers equipped with adaptable API functions will experience unhindered platform communication while avoiding system disruptions.</a:t>
            </a:r>
            <a:endParaRPr lang="en-US" b="0" dirty="0">
              <a:effectLst/>
            </a:endParaRPr>
          </a:p>
          <a:p>
            <a:br>
              <a:rPr lang="en-US" dirty="0"/>
            </a:br>
            <a:endParaRPr lang="en-US" dirty="0"/>
          </a:p>
        </p:txBody>
      </p:sp>
    </p:spTree>
    <p:extLst>
      <p:ext uri="{BB962C8B-B14F-4D97-AF65-F5344CB8AC3E}">
        <p14:creationId xmlns:p14="http://schemas.microsoft.com/office/powerpoint/2010/main" val="2609956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36A07C-5455-4C26-6630-6CBDE1A433D2}"/>
              </a:ext>
            </a:extLst>
          </p:cNvPr>
          <p:cNvSpPr txBox="1"/>
          <p:nvPr/>
        </p:nvSpPr>
        <p:spPr>
          <a:xfrm>
            <a:off x="0" y="117987"/>
            <a:ext cx="12192000" cy="5406608"/>
          </a:xfrm>
          <a:prstGeom prst="rect">
            <a:avLst/>
          </a:prstGeom>
          <a:noFill/>
        </p:spPr>
        <p:txBody>
          <a:bodyPr wrap="square">
            <a:spAutoFit/>
          </a:bodyPr>
          <a:lstStyle/>
          <a:p>
            <a:pPr rtl="0">
              <a:spcBef>
                <a:spcPts val="1400"/>
              </a:spcBef>
              <a:spcAft>
                <a:spcPts val="400"/>
              </a:spcAft>
            </a:pPr>
            <a:r>
              <a:rPr lang="en-US" sz="2000" b="1" i="0" u="none" strike="noStrike" dirty="0">
                <a:solidFill>
                  <a:srgbClr val="000000"/>
                </a:solidFill>
                <a:effectLst/>
                <a:latin typeface="Arial" panose="020B0604020202020204" pitchFamily="34" charset="0"/>
              </a:rPr>
              <a:t>3. Data Quality and Accuracy</a:t>
            </a:r>
            <a:endParaRPr lang="en-US" b="1" dirty="0">
              <a:effectLst/>
            </a:endParaRPr>
          </a:p>
          <a:p>
            <a:pPr rtl="0"/>
            <a:r>
              <a:rPr lang="en-US" sz="1800" b="0" i="0" u="none" strike="noStrike" dirty="0">
                <a:solidFill>
                  <a:srgbClr val="000000"/>
                </a:solidFill>
                <a:effectLst/>
                <a:latin typeface="Arial" panose="020B0604020202020204" pitchFamily="34" charset="0"/>
              </a:rPr>
              <a:t>Execution of successful pricing strategies requires consistent access to accurate real-time data. The use of inaccurate data leads to wrong pricing recommendations that result in unsought revenue potential. B2B organizations must perform data purification operations and improvements prior to deploying their price optimization software to maintain exact and dependable data quality.</a:t>
            </a:r>
            <a:endParaRPr lang="en-US" b="0" dirty="0">
              <a:effectLst/>
            </a:endParaRPr>
          </a:p>
          <a:p>
            <a:pPr rtl="0">
              <a:spcBef>
                <a:spcPts val="1400"/>
              </a:spcBef>
              <a:spcAft>
                <a:spcPts val="400"/>
              </a:spcAft>
            </a:pPr>
            <a:r>
              <a:rPr lang="en-US" sz="2000" b="1" i="0" u="none" strike="noStrike" dirty="0">
                <a:solidFill>
                  <a:srgbClr val="000000"/>
                </a:solidFill>
                <a:effectLst/>
                <a:latin typeface="Arial" panose="020B0604020202020204" pitchFamily="34" charset="0"/>
              </a:rPr>
              <a:t>4. Complexity in Pricing Strategies</a:t>
            </a:r>
            <a:endParaRPr lang="en-US" b="1" dirty="0">
              <a:effectLst/>
            </a:endParaRPr>
          </a:p>
          <a:p>
            <a:pPr rtl="0"/>
            <a:r>
              <a:rPr lang="en-US" sz="1800" b="0" i="0" u="none" strike="noStrike" dirty="0">
                <a:solidFill>
                  <a:srgbClr val="000000"/>
                </a:solidFill>
                <a:effectLst/>
                <a:latin typeface="Arial" panose="020B0604020202020204" pitchFamily="34" charset="0"/>
              </a:rPr>
              <a:t>Organizations maintain intricate pricing systems that incorporate discounts along with promotional offers and pricing agreements. When planning is absent, automation turns into an overwhelming system. A step-by-step implementation process provides the solution to configure the software in a business objective-aligned manner. </a:t>
            </a:r>
            <a:r>
              <a:rPr lang="en-US" sz="1800" b="1" i="0" u="sng" strike="noStrike" dirty="0">
                <a:solidFill>
                  <a:srgbClr val="1155CC"/>
                </a:solidFill>
                <a:effectLst/>
                <a:latin typeface="Arial" panose="020B0604020202020204" pitchFamily="34" charset="0"/>
                <a:hlinkClick r:id="rId2"/>
              </a:rPr>
              <a:t>CPQ software providers</a:t>
            </a:r>
            <a:r>
              <a:rPr lang="en-US" sz="1800" b="0" i="0" u="none" strike="noStrike" dirty="0">
                <a:solidFill>
                  <a:srgbClr val="000000"/>
                </a:solidFill>
                <a:effectLst/>
                <a:latin typeface="Arial" panose="020B0604020202020204" pitchFamily="34" charset="0"/>
              </a:rPr>
              <a:t> with experience can work together to modify the solution according to unique pricing frameworks.</a:t>
            </a:r>
            <a:endParaRPr lang="en-US" b="0" dirty="0">
              <a:effectLst/>
            </a:endParaRPr>
          </a:p>
          <a:p>
            <a:pPr rtl="0">
              <a:spcBef>
                <a:spcPts val="1400"/>
              </a:spcBef>
              <a:spcAft>
                <a:spcPts val="400"/>
              </a:spcAft>
            </a:pPr>
            <a:r>
              <a:rPr lang="en-US" sz="2000" b="1" i="0" u="none" strike="noStrike" dirty="0">
                <a:solidFill>
                  <a:srgbClr val="000000"/>
                </a:solidFill>
                <a:effectLst/>
                <a:latin typeface="Arial" panose="020B0604020202020204" pitchFamily="34" charset="0"/>
              </a:rPr>
              <a:t>5. Cost Concerns and ROI Uncertainty</a:t>
            </a:r>
            <a:endParaRPr lang="en-US" b="1" dirty="0">
              <a:effectLst/>
            </a:endParaRPr>
          </a:p>
          <a:p>
            <a:pPr rtl="0"/>
            <a:r>
              <a:rPr lang="en-US" sz="1800" b="0" i="0" u="none" strike="noStrike" dirty="0">
                <a:solidFill>
                  <a:srgbClr val="000000"/>
                </a:solidFill>
                <a:effectLst/>
                <a:latin typeface="Arial" panose="020B0604020202020204" pitchFamily="34" charset="0"/>
              </a:rPr>
              <a:t>Pricing software investments remain out of reach for some businesses because financial limitations meet with uncertainties about return on investment. Greater benefits realized over time can exceed implementation expenses by providing better profit margins and superior deal acceptance rates as well as lower pricing mistakes. Companies need to perform a cost-benefit analysis to determine the financial benefits of better pricing optimization.</a:t>
            </a:r>
            <a:endParaRPr lang="en-US" b="0" dirty="0">
              <a:effectLst/>
            </a:endParaRPr>
          </a:p>
          <a:p>
            <a:br>
              <a:rPr lang="en-US" dirty="0"/>
            </a:br>
            <a:endParaRPr lang="en-US" dirty="0"/>
          </a:p>
        </p:txBody>
      </p:sp>
    </p:spTree>
    <p:extLst>
      <p:ext uri="{BB962C8B-B14F-4D97-AF65-F5344CB8AC3E}">
        <p14:creationId xmlns:p14="http://schemas.microsoft.com/office/powerpoint/2010/main" val="3102468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F6CA84-4D8D-5782-6DBA-5972251411B1}"/>
              </a:ext>
            </a:extLst>
          </p:cNvPr>
          <p:cNvSpPr txBox="1"/>
          <p:nvPr/>
        </p:nvSpPr>
        <p:spPr>
          <a:xfrm>
            <a:off x="0" y="180012"/>
            <a:ext cx="12192000" cy="3703578"/>
          </a:xfrm>
          <a:prstGeom prst="rect">
            <a:avLst/>
          </a:prstGeom>
          <a:noFill/>
        </p:spPr>
        <p:txBody>
          <a:bodyPr wrap="square">
            <a:spAutoFit/>
          </a:bodyPr>
          <a:lstStyle/>
          <a:p>
            <a:pPr rtl="0">
              <a:spcBef>
                <a:spcPts val="1400"/>
              </a:spcBef>
              <a:spcAft>
                <a:spcPts val="400"/>
              </a:spcAft>
            </a:pPr>
            <a:r>
              <a:rPr lang="en-US" sz="2000" b="1" i="0" u="none" strike="noStrike" dirty="0">
                <a:solidFill>
                  <a:srgbClr val="000000"/>
                </a:solidFill>
                <a:effectLst/>
                <a:latin typeface="Arial" panose="020B0604020202020204" pitchFamily="34" charset="0"/>
              </a:rPr>
              <a:t>6. Choosing the Right Software</a:t>
            </a:r>
            <a:endParaRPr lang="en-US" b="1" dirty="0">
              <a:effectLst/>
            </a:endParaRPr>
          </a:p>
          <a:p>
            <a:pPr rtl="0"/>
            <a:r>
              <a:rPr lang="en-US" sz="1800" b="0" i="0" u="none" strike="noStrike" dirty="0">
                <a:solidFill>
                  <a:srgbClr val="000000"/>
                </a:solidFill>
                <a:effectLst/>
                <a:latin typeface="Arial" panose="020B0604020202020204" pitchFamily="34" charset="0"/>
              </a:rPr>
              <a:t>Selecting the appropriate </a:t>
            </a:r>
            <a:r>
              <a:rPr lang="en-US" sz="1800" b="1" i="0" u="sng" strike="noStrike" dirty="0">
                <a:solidFill>
                  <a:srgbClr val="1155CC"/>
                </a:solidFill>
                <a:effectLst/>
                <a:latin typeface="Arial" panose="020B0604020202020204" pitchFamily="34" charset="0"/>
                <a:hlinkClick r:id="rId2"/>
              </a:rPr>
              <a:t>software pricing</a:t>
            </a:r>
            <a:r>
              <a:rPr lang="en-US" sz="1800" b="0" i="0" u="none" strike="noStrike" dirty="0">
                <a:solidFill>
                  <a:srgbClr val="000000"/>
                </a:solidFill>
                <a:effectLst/>
                <a:latin typeface="Arial" panose="020B0604020202020204" pitchFamily="34" charset="0"/>
              </a:rPr>
              <a:t> solution becomes complex because a range of available choices exist. A business should examine software solutions by measuring their flexibility along with their artificial intelligence capabilities and ease of use and compatibility features. Staying with dependable CPQ software providers leads to acquiring solutions that suit their specific needs.</a:t>
            </a:r>
            <a:endParaRPr lang="en-US" b="0" dirty="0">
              <a:effectLst/>
            </a:endParaRPr>
          </a:p>
          <a:p>
            <a:pPr rtl="0">
              <a:spcBef>
                <a:spcPts val="1200"/>
              </a:spcBef>
              <a:spcAft>
                <a:spcPts val="400"/>
              </a:spcAft>
            </a:pPr>
            <a:r>
              <a:rPr lang="en-US" sz="1800" b="1" i="0" u="none" strike="noStrike" dirty="0">
                <a:solidFill>
                  <a:srgbClr val="000000"/>
                </a:solidFill>
                <a:effectLst/>
                <a:latin typeface="Arial" panose="020B0604020202020204" pitchFamily="34" charset="0"/>
              </a:rPr>
              <a:t>Conclusion</a:t>
            </a:r>
            <a:endParaRPr lang="en-US" b="1" dirty="0">
              <a:effectLst/>
            </a:endParaRPr>
          </a:p>
          <a:p>
            <a:pPr rtl="0"/>
            <a:r>
              <a:rPr lang="en-US" sz="1800" b="0" i="0" u="none" strike="noStrike" dirty="0">
                <a:solidFill>
                  <a:srgbClr val="000000"/>
                </a:solidFill>
                <a:effectLst/>
                <a:latin typeface="Arial" panose="020B0604020202020204" pitchFamily="34" charset="0"/>
              </a:rPr>
              <a:t>Businesses can overcome the challenges associated with adopting B2B price optimization and management software through proper implementation strategies. Businesses that handle internal change management while properly validating data and selecting the right software will boost pricing effectiveness and revenue generation for competitive success.</a:t>
            </a:r>
            <a:endParaRPr lang="en-US" b="0" dirty="0">
              <a:effectLst/>
            </a:endParaRPr>
          </a:p>
          <a:p>
            <a:br>
              <a:rPr lang="en-US" dirty="0"/>
            </a:br>
            <a:endParaRPr lang="en-US" dirty="0"/>
          </a:p>
        </p:txBody>
      </p:sp>
    </p:spTree>
    <p:extLst>
      <p:ext uri="{BB962C8B-B14F-4D97-AF65-F5344CB8AC3E}">
        <p14:creationId xmlns:p14="http://schemas.microsoft.com/office/powerpoint/2010/main" val="232167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8DCDD-F82D-B269-9167-757EDE4FD99F}"/>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0E256B3E-F0A7-90DE-FACC-6885023FD63A}"/>
              </a:ext>
            </a:extLst>
          </p:cNvPr>
          <p:cNvSpPr/>
          <p:nvPr/>
        </p:nvSpPr>
        <p:spPr>
          <a:xfrm>
            <a:off x="150583"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3109949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583</Words>
  <Application>Microsoft Office PowerPoint</Application>
  <PresentationFormat>Widescreen</PresentationFormat>
  <Paragraphs>31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Overcoming Common Challenges in Adopting B2B Price Optimization and Management Software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2025-02-21T10:59:28Z</dcterms:created>
  <dcterms:modified xsi:type="dcterms:W3CDTF">2025-02-21T11:05:01Z</dcterms:modified>
</cp:coreProperties>
</file>