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18288000" cy="10287000"/>
  <p:notesSz cx="6858000" cy="9144000"/>
  <p:embeddedFontLst>
    <p:embeddedFont>
      <p:font typeface="Merriweather Bold" charset="0"/>
      <p:regular r:id="rId7"/>
    </p:embeddedFont>
    <p:embeddedFont>
      <p:font typeface="Calibri" pitchFamily="34" charset="0"/>
      <p:regular r:id="rId8"/>
      <p:bold r:id="rId9"/>
      <p:italic r:id="rId10"/>
      <p:boldItalic r:id="rId11"/>
    </p:embeddedFont>
    <p:embeddedFont>
      <p:font typeface="Merriweather"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6" d="100"/>
          <a:sy n="46" d="100"/>
        </p:scale>
        <p:origin x="-75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hyperlink" Target="https://www.professional-safari-africa.com/tours/10-days-honeymoon-tanzania-and-zanziba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7.png"/><Relationship Id="rId4" Type="http://schemas.openxmlformats.org/officeDocument/2006/relationships/image" Target="../media/image7.sv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525017"/>
            <a:ext cx="18288000" cy="7045015"/>
            <a:chOff x="0" y="0"/>
            <a:chExt cx="2203188" cy="842159"/>
          </a:xfrm>
        </p:grpSpPr>
        <p:sp>
          <p:nvSpPr>
            <p:cNvPr id="3" name="Freeform 3"/>
            <p:cNvSpPr/>
            <p:nvPr/>
          </p:nvSpPr>
          <p:spPr>
            <a:xfrm>
              <a:off x="0" y="0"/>
              <a:ext cx="2203188" cy="842159"/>
            </a:xfrm>
            <a:custGeom>
              <a:avLst/>
              <a:gdLst/>
              <a:ahLst/>
              <a:cxnLst/>
              <a:rect l="l" t="t" r="r" b="b"/>
              <a:pathLst>
                <a:path w="2203188" h="842159">
                  <a:moveTo>
                    <a:pt x="9661" y="0"/>
                  </a:moveTo>
                  <a:lnTo>
                    <a:pt x="2193527" y="0"/>
                  </a:lnTo>
                  <a:cubicBezTo>
                    <a:pt x="2196089" y="0"/>
                    <a:pt x="2198547" y="1018"/>
                    <a:pt x="2200359" y="2830"/>
                  </a:cubicBezTo>
                  <a:cubicBezTo>
                    <a:pt x="2202170" y="4642"/>
                    <a:pt x="2203188" y="7099"/>
                    <a:pt x="2203188" y="9661"/>
                  </a:cubicBezTo>
                  <a:lnTo>
                    <a:pt x="2203188" y="832498"/>
                  </a:lnTo>
                  <a:cubicBezTo>
                    <a:pt x="2203188" y="835060"/>
                    <a:pt x="2202170" y="837517"/>
                    <a:pt x="2200359" y="839329"/>
                  </a:cubicBezTo>
                  <a:cubicBezTo>
                    <a:pt x="2198547" y="841141"/>
                    <a:pt x="2196089" y="842159"/>
                    <a:pt x="2193527" y="842159"/>
                  </a:cubicBezTo>
                  <a:lnTo>
                    <a:pt x="9661" y="842159"/>
                  </a:lnTo>
                  <a:cubicBezTo>
                    <a:pt x="7099" y="842159"/>
                    <a:pt x="4642" y="841141"/>
                    <a:pt x="2830" y="839329"/>
                  </a:cubicBezTo>
                  <a:cubicBezTo>
                    <a:pt x="1018" y="837517"/>
                    <a:pt x="0" y="835060"/>
                    <a:pt x="0" y="832498"/>
                  </a:cubicBezTo>
                  <a:lnTo>
                    <a:pt x="0" y="9661"/>
                  </a:lnTo>
                  <a:cubicBezTo>
                    <a:pt x="0" y="7099"/>
                    <a:pt x="1018" y="4642"/>
                    <a:pt x="2830" y="2830"/>
                  </a:cubicBezTo>
                  <a:cubicBezTo>
                    <a:pt x="4642" y="1018"/>
                    <a:pt x="7099" y="0"/>
                    <a:pt x="9661" y="0"/>
                  </a:cubicBezTo>
                  <a:close/>
                </a:path>
              </a:pathLst>
            </a:custGeom>
            <a:blipFill>
              <a:blip r:embed="rId2" cstate="print"/>
              <a:stretch>
                <a:fillRect t="-2322" b="-2322"/>
              </a:stretch>
            </a:blipFill>
            <a:ln w="114300" cap="rnd">
              <a:solidFill>
                <a:srgbClr val="000000"/>
              </a:solidFill>
              <a:prstDash val="solid"/>
              <a:round/>
            </a:ln>
          </p:spPr>
        </p:sp>
      </p:grpSp>
      <p:sp>
        <p:nvSpPr>
          <p:cNvPr id="4" name="Freeform 4"/>
          <p:cNvSpPr/>
          <p:nvPr/>
        </p:nvSpPr>
        <p:spPr>
          <a:xfrm>
            <a:off x="0" y="0"/>
            <a:ext cx="3565766" cy="1432467"/>
          </a:xfrm>
          <a:custGeom>
            <a:avLst/>
            <a:gdLst/>
            <a:ahLst/>
            <a:cxnLst/>
            <a:rect l="l" t="t" r="r" b="b"/>
            <a:pathLst>
              <a:path w="3565766" h="1432467">
                <a:moveTo>
                  <a:pt x="0" y="0"/>
                </a:moveTo>
                <a:lnTo>
                  <a:pt x="3565766" y="0"/>
                </a:lnTo>
                <a:lnTo>
                  <a:pt x="3565766" y="1432467"/>
                </a:lnTo>
                <a:lnTo>
                  <a:pt x="0" y="1432467"/>
                </a:lnTo>
                <a:lnTo>
                  <a:pt x="0" y="0"/>
                </a:lnTo>
                <a:close/>
              </a:path>
            </a:pathLst>
          </a:custGeom>
          <a:blipFill>
            <a:blip r:embed="rId3" cstate="print"/>
            <a:stretch>
              <a:fillRect l="-18358" t="-113162" r="-45460" b="-174095"/>
            </a:stretch>
          </a:blipFill>
        </p:spPr>
      </p:sp>
      <p:sp>
        <p:nvSpPr>
          <p:cNvPr id="5" name="TextBox 5"/>
          <p:cNvSpPr txBox="1"/>
          <p:nvPr/>
        </p:nvSpPr>
        <p:spPr>
          <a:xfrm>
            <a:off x="2072506" y="1194960"/>
            <a:ext cx="14142988" cy="995682"/>
          </a:xfrm>
          <a:prstGeom prst="rect">
            <a:avLst/>
          </a:prstGeom>
        </p:spPr>
        <p:txBody>
          <a:bodyPr lIns="0" tIns="0" rIns="0" bIns="0" rtlCol="0" anchor="t">
            <a:spAutoFit/>
          </a:bodyPr>
          <a:lstStyle/>
          <a:p>
            <a:pPr algn="ctr">
              <a:lnSpc>
                <a:spcPts val="8119"/>
              </a:lnSpc>
            </a:pPr>
            <a:r>
              <a:rPr lang="en-US" sz="5799" b="1">
                <a:solidFill>
                  <a:srgbClr val="000000"/>
                </a:solidFill>
                <a:latin typeface="Merriweather Bold"/>
                <a:ea typeface="Merriweather Bold"/>
                <a:cs typeface="Merriweather Bold"/>
                <a:sym typeface="Merriweather Bold"/>
              </a:rPr>
              <a:t>Tanzania Honeymoon Safari Packages</a:t>
            </a:r>
          </a:p>
        </p:txBody>
      </p:sp>
      <p:sp>
        <p:nvSpPr>
          <p:cNvPr id="6" name="TextBox 6"/>
          <p:cNvSpPr txBox="1"/>
          <p:nvPr/>
        </p:nvSpPr>
        <p:spPr>
          <a:xfrm>
            <a:off x="5734564" y="9751008"/>
            <a:ext cx="7295635" cy="461665"/>
          </a:xfrm>
          <a:prstGeom prst="rect">
            <a:avLst/>
          </a:prstGeom>
        </p:spPr>
        <p:txBody>
          <a:bodyPr wrap="square" lIns="0" tIns="0" rIns="0" bIns="0" rtlCol="0" anchor="t">
            <a:spAutoFit/>
          </a:bodyPr>
          <a:lstStyle/>
          <a:p>
            <a:pPr algn="ctr">
              <a:lnSpc>
                <a:spcPts val="3639"/>
              </a:lnSpc>
            </a:pPr>
            <a:r>
              <a:rPr lang="en-US" sz="2599" b="1" dirty="0">
                <a:solidFill>
                  <a:srgbClr val="000000"/>
                </a:solidFill>
                <a:latin typeface="Merriweather Bold"/>
                <a:ea typeface="Merriweather Bold"/>
                <a:cs typeface="Merriweather Bold"/>
                <a:sym typeface="Merriweather Bold"/>
              </a:rPr>
              <a:t>www.professional-safari-africa.com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459354" y="-3447892"/>
            <a:ext cx="9369292" cy="17290473"/>
            <a:chOff x="0" y="0"/>
            <a:chExt cx="2467632" cy="4553869"/>
          </a:xfrm>
        </p:grpSpPr>
        <p:sp>
          <p:nvSpPr>
            <p:cNvPr id="3" name="Freeform 3"/>
            <p:cNvSpPr/>
            <p:nvPr/>
          </p:nvSpPr>
          <p:spPr>
            <a:xfrm>
              <a:off x="0" y="0"/>
              <a:ext cx="2467633" cy="4553869"/>
            </a:xfrm>
            <a:custGeom>
              <a:avLst/>
              <a:gdLst/>
              <a:ahLst/>
              <a:cxnLst/>
              <a:rect l="l" t="t" r="r" b="b"/>
              <a:pathLst>
                <a:path w="2467633" h="4553869">
                  <a:moveTo>
                    <a:pt x="25616" y="0"/>
                  </a:moveTo>
                  <a:lnTo>
                    <a:pt x="2442017" y="0"/>
                  </a:lnTo>
                  <a:cubicBezTo>
                    <a:pt x="2448811" y="0"/>
                    <a:pt x="2455326" y="2699"/>
                    <a:pt x="2460130" y="7503"/>
                  </a:cubicBezTo>
                  <a:cubicBezTo>
                    <a:pt x="2464934" y="12306"/>
                    <a:pt x="2467633" y="18822"/>
                    <a:pt x="2467633" y="25616"/>
                  </a:cubicBezTo>
                  <a:lnTo>
                    <a:pt x="2467633" y="4528254"/>
                  </a:lnTo>
                  <a:cubicBezTo>
                    <a:pt x="2467633" y="4535048"/>
                    <a:pt x="2464934" y="4541563"/>
                    <a:pt x="2460130" y="4546367"/>
                  </a:cubicBezTo>
                  <a:cubicBezTo>
                    <a:pt x="2455326" y="4551171"/>
                    <a:pt x="2448811" y="4553869"/>
                    <a:pt x="2442017" y="4553869"/>
                  </a:cubicBezTo>
                  <a:lnTo>
                    <a:pt x="25616" y="4553869"/>
                  </a:lnTo>
                  <a:cubicBezTo>
                    <a:pt x="18822" y="4553869"/>
                    <a:pt x="12306" y="4551171"/>
                    <a:pt x="7503" y="4546367"/>
                  </a:cubicBezTo>
                  <a:cubicBezTo>
                    <a:pt x="2699" y="4541563"/>
                    <a:pt x="0" y="4535048"/>
                    <a:pt x="0" y="4528254"/>
                  </a:cubicBezTo>
                  <a:lnTo>
                    <a:pt x="0" y="25616"/>
                  </a:lnTo>
                  <a:cubicBezTo>
                    <a:pt x="0" y="18822"/>
                    <a:pt x="2699" y="12306"/>
                    <a:pt x="7503" y="7503"/>
                  </a:cubicBezTo>
                  <a:cubicBezTo>
                    <a:pt x="12306" y="2699"/>
                    <a:pt x="18822" y="0"/>
                    <a:pt x="25616" y="0"/>
                  </a:cubicBezTo>
                  <a:close/>
                </a:path>
              </a:pathLst>
            </a:custGeom>
            <a:solidFill>
              <a:srgbClr val="000000"/>
            </a:solidFill>
          </p:spPr>
        </p:sp>
        <p:sp>
          <p:nvSpPr>
            <p:cNvPr id="4" name="TextBox 4"/>
            <p:cNvSpPr txBox="1"/>
            <p:nvPr/>
          </p:nvSpPr>
          <p:spPr>
            <a:xfrm>
              <a:off x="0" y="85725"/>
              <a:ext cx="2467632" cy="4468144"/>
            </a:xfrm>
            <a:prstGeom prst="rect">
              <a:avLst/>
            </a:prstGeom>
          </p:spPr>
          <p:txBody>
            <a:bodyPr lIns="50800" tIns="50800" rIns="50800" bIns="50800" rtlCol="0" anchor="ctr"/>
            <a:lstStyle/>
            <a:p>
              <a:pPr algn="ctr">
                <a:lnSpc>
                  <a:spcPts val="1620"/>
                </a:lnSpc>
              </a:pPr>
              <a:endParaRPr/>
            </a:p>
          </p:txBody>
        </p:sp>
      </p:grpSp>
      <p:grpSp>
        <p:nvGrpSpPr>
          <p:cNvPr id="5" name="Group 5"/>
          <p:cNvGrpSpPr/>
          <p:nvPr/>
        </p:nvGrpSpPr>
        <p:grpSpPr>
          <a:xfrm>
            <a:off x="10318483" y="1028700"/>
            <a:ext cx="6940817" cy="8177407"/>
            <a:chOff x="0" y="0"/>
            <a:chExt cx="696063" cy="820076"/>
          </a:xfrm>
        </p:grpSpPr>
        <p:sp>
          <p:nvSpPr>
            <p:cNvPr id="6" name="Freeform 6"/>
            <p:cNvSpPr/>
            <p:nvPr/>
          </p:nvSpPr>
          <p:spPr>
            <a:xfrm>
              <a:off x="0" y="0"/>
              <a:ext cx="696063" cy="820076"/>
            </a:xfrm>
            <a:custGeom>
              <a:avLst/>
              <a:gdLst/>
              <a:ahLst/>
              <a:cxnLst/>
              <a:rect l="l" t="t" r="r" b="b"/>
              <a:pathLst>
                <a:path w="696063" h="820076">
                  <a:moveTo>
                    <a:pt x="25655" y="0"/>
                  </a:moveTo>
                  <a:lnTo>
                    <a:pt x="670409" y="0"/>
                  </a:lnTo>
                  <a:cubicBezTo>
                    <a:pt x="677213" y="0"/>
                    <a:pt x="683738" y="2703"/>
                    <a:pt x="688549" y="7514"/>
                  </a:cubicBezTo>
                  <a:cubicBezTo>
                    <a:pt x="693361" y="12325"/>
                    <a:pt x="696063" y="18851"/>
                    <a:pt x="696063" y="25655"/>
                  </a:cubicBezTo>
                  <a:lnTo>
                    <a:pt x="696063" y="794421"/>
                  </a:lnTo>
                  <a:cubicBezTo>
                    <a:pt x="696063" y="808590"/>
                    <a:pt x="684577" y="820076"/>
                    <a:pt x="670409" y="820076"/>
                  </a:cubicBezTo>
                  <a:lnTo>
                    <a:pt x="25655" y="820076"/>
                  </a:lnTo>
                  <a:cubicBezTo>
                    <a:pt x="11486" y="820076"/>
                    <a:pt x="0" y="808590"/>
                    <a:pt x="0" y="794421"/>
                  </a:cubicBezTo>
                  <a:lnTo>
                    <a:pt x="0" y="25655"/>
                  </a:lnTo>
                  <a:cubicBezTo>
                    <a:pt x="0" y="18851"/>
                    <a:pt x="2703" y="12325"/>
                    <a:pt x="7514" y="7514"/>
                  </a:cubicBezTo>
                  <a:cubicBezTo>
                    <a:pt x="12325" y="2703"/>
                    <a:pt x="18851" y="0"/>
                    <a:pt x="25655" y="0"/>
                  </a:cubicBezTo>
                  <a:close/>
                </a:path>
              </a:pathLst>
            </a:custGeom>
            <a:blipFill>
              <a:blip r:embed="rId2" cstate="print"/>
              <a:stretch>
                <a:fillRect l="-25189" r="-25189"/>
              </a:stretch>
            </a:blipFill>
            <a:ln w="95250" cap="rnd">
              <a:solidFill>
                <a:srgbClr val="FFFFFF"/>
              </a:solidFill>
              <a:prstDash val="solid"/>
              <a:round/>
            </a:ln>
          </p:spPr>
        </p:sp>
      </p:grpSp>
      <p:sp>
        <p:nvSpPr>
          <p:cNvPr id="7" name="TextBox 7"/>
          <p:cNvSpPr txBox="1"/>
          <p:nvPr/>
        </p:nvSpPr>
        <p:spPr>
          <a:xfrm>
            <a:off x="1583558" y="2873578"/>
            <a:ext cx="7560442" cy="1132050"/>
          </a:xfrm>
          <a:prstGeom prst="rect">
            <a:avLst/>
          </a:prstGeom>
        </p:spPr>
        <p:txBody>
          <a:bodyPr lIns="0" tIns="0" rIns="0" bIns="0" rtlCol="0" anchor="t">
            <a:spAutoFit/>
          </a:bodyPr>
          <a:lstStyle/>
          <a:p>
            <a:pPr algn="ctr">
              <a:lnSpc>
                <a:spcPts val="8568"/>
              </a:lnSpc>
            </a:pPr>
            <a:r>
              <a:rPr lang="en-US" sz="8568" b="1">
                <a:solidFill>
                  <a:srgbClr val="FFFFFF"/>
                </a:solidFill>
                <a:latin typeface="Merriweather Bold"/>
                <a:ea typeface="Merriweather Bold"/>
                <a:cs typeface="Merriweather Bold"/>
                <a:sym typeface="Merriweather Bold"/>
              </a:rPr>
              <a:t>About Us</a:t>
            </a:r>
          </a:p>
        </p:txBody>
      </p:sp>
      <p:sp>
        <p:nvSpPr>
          <p:cNvPr id="8" name="Freeform 8"/>
          <p:cNvSpPr/>
          <p:nvPr/>
        </p:nvSpPr>
        <p:spPr>
          <a:xfrm>
            <a:off x="779332" y="748159"/>
            <a:ext cx="3565766" cy="1432467"/>
          </a:xfrm>
          <a:custGeom>
            <a:avLst/>
            <a:gdLst/>
            <a:ahLst/>
            <a:cxnLst/>
            <a:rect l="l" t="t" r="r" b="b"/>
            <a:pathLst>
              <a:path w="3565766" h="1432467">
                <a:moveTo>
                  <a:pt x="0" y="0"/>
                </a:moveTo>
                <a:lnTo>
                  <a:pt x="3565766" y="0"/>
                </a:lnTo>
                <a:lnTo>
                  <a:pt x="3565766" y="1432467"/>
                </a:lnTo>
                <a:lnTo>
                  <a:pt x="0" y="1432467"/>
                </a:lnTo>
                <a:lnTo>
                  <a:pt x="0" y="0"/>
                </a:lnTo>
                <a:close/>
              </a:path>
            </a:pathLst>
          </a:custGeom>
          <a:blipFill>
            <a:blip r:embed="rId3" cstate="print"/>
            <a:stretch>
              <a:fillRect l="-18358" t="-113162" r="-45460" b="-174095"/>
            </a:stretch>
          </a:blipFill>
        </p:spPr>
      </p:sp>
      <p:sp>
        <p:nvSpPr>
          <p:cNvPr id="9" name="TextBox 9"/>
          <p:cNvSpPr txBox="1"/>
          <p:nvPr/>
        </p:nvSpPr>
        <p:spPr>
          <a:xfrm>
            <a:off x="3010942" y="9158482"/>
            <a:ext cx="6514058" cy="461665"/>
          </a:xfrm>
          <a:prstGeom prst="rect">
            <a:avLst/>
          </a:prstGeom>
        </p:spPr>
        <p:txBody>
          <a:bodyPr wrap="square" lIns="0" tIns="0" rIns="0" bIns="0" rtlCol="0" anchor="t">
            <a:spAutoFit/>
          </a:bodyPr>
          <a:lstStyle/>
          <a:p>
            <a:pPr algn="ctr">
              <a:lnSpc>
                <a:spcPts val="3639"/>
              </a:lnSpc>
            </a:pPr>
            <a:r>
              <a:rPr lang="en-US" sz="2599" b="1" dirty="0">
                <a:solidFill>
                  <a:srgbClr val="FFFFFF"/>
                </a:solidFill>
                <a:latin typeface="Merriweather Bold"/>
                <a:ea typeface="Merriweather Bold"/>
                <a:cs typeface="Merriweather Bold"/>
                <a:sym typeface="Merriweather Bold"/>
              </a:rPr>
              <a:t>www.professional-safari-africa.com</a:t>
            </a:r>
          </a:p>
        </p:txBody>
      </p:sp>
      <p:sp>
        <p:nvSpPr>
          <p:cNvPr id="10" name="TextBox 10"/>
          <p:cNvSpPr txBox="1"/>
          <p:nvPr/>
        </p:nvSpPr>
        <p:spPr>
          <a:xfrm>
            <a:off x="1583558" y="4481878"/>
            <a:ext cx="8238665" cy="2890492"/>
          </a:xfrm>
          <a:prstGeom prst="rect">
            <a:avLst/>
          </a:prstGeom>
        </p:spPr>
        <p:txBody>
          <a:bodyPr lIns="0" tIns="0" rIns="0" bIns="0" rtlCol="0" anchor="t">
            <a:spAutoFit/>
          </a:bodyPr>
          <a:lstStyle/>
          <a:p>
            <a:pPr algn="l">
              <a:lnSpc>
                <a:spcPts val="2906"/>
              </a:lnSpc>
            </a:pPr>
            <a:r>
              <a:rPr lang="en-US" sz="2076" b="1">
                <a:solidFill>
                  <a:srgbClr val="FFFFFF"/>
                </a:solidFill>
                <a:latin typeface="Merriweather Bold"/>
                <a:ea typeface="Merriweather Bold"/>
                <a:cs typeface="Merriweather Bold"/>
                <a:sym typeface="Merriweather Bold"/>
              </a:rPr>
              <a:t>Search for </a:t>
            </a:r>
            <a:r>
              <a:rPr lang="en-US" sz="2076" b="1" u="sng">
                <a:solidFill>
                  <a:srgbClr val="FFFFFF"/>
                </a:solidFill>
                <a:latin typeface="Merriweather Bold"/>
                <a:ea typeface="Merriweather Bold"/>
                <a:cs typeface="Merriweather Bold"/>
                <a:sym typeface="Merriweather Bold"/>
                <a:hlinkClick r:id="rId4" tooltip="https://www.professional-safari-africa.com/tours/10-days-honeymoon-tanzania-and-zanzibar/"/>
              </a:rPr>
              <a:t>Tanzania Honeymoon Safari Packages </a:t>
            </a:r>
            <a:r>
              <a:rPr lang="en-US" sz="2076" b="1">
                <a:solidFill>
                  <a:srgbClr val="FFFFFF"/>
                </a:solidFill>
                <a:latin typeface="Merriweather Bold"/>
                <a:ea typeface="Merriweather Bold"/>
                <a:cs typeface="Merriweather Bold"/>
                <a:sym typeface="Merriweather Bold"/>
              </a:rPr>
              <a:t>that offer a combination of luxury and fun on the Tanzania honeymoon safaris. Experience the Serengeti plains, Ngorongoro Crater, and Tarangire National Park with exclusive use of vehicles, excellent standard lodgings and guided tours. Customer packages of their choice are memorable moments that provide an experience range of activities such as Wildlife viewing, Sunset views, candle light dinners and many more.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444274" y="-1444277"/>
            <a:ext cx="10248899" cy="13137448"/>
            <a:chOff x="-48215" y="-1"/>
            <a:chExt cx="2889955" cy="3460069"/>
          </a:xfrm>
        </p:grpSpPr>
        <p:sp>
          <p:nvSpPr>
            <p:cNvPr id="3" name="Freeform 3"/>
            <p:cNvSpPr/>
            <p:nvPr/>
          </p:nvSpPr>
          <p:spPr>
            <a:xfrm>
              <a:off x="-48215" y="-1"/>
              <a:ext cx="2889955" cy="3460067"/>
            </a:xfrm>
            <a:custGeom>
              <a:avLst/>
              <a:gdLst/>
              <a:ahLst/>
              <a:cxnLst/>
              <a:rect l="l" t="t" r="r" b="b"/>
              <a:pathLst>
                <a:path w="2841739" h="3460067">
                  <a:moveTo>
                    <a:pt x="22243" y="0"/>
                  </a:moveTo>
                  <a:lnTo>
                    <a:pt x="2819496" y="0"/>
                  </a:lnTo>
                  <a:cubicBezTo>
                    <a:pt x="2825395" y="0"/>
                    <a:pt x="2831053" y="2343"/>
                    <a:pt x="2835224" y="6515"/>
                  </a:cubicBezTo>
                  <a:cubicBezTo>
                    <a:pt x="2839396" y="10686"/>
                    <a:pt x="2841739" y="16344"/>
                    <a:pt x="2841739" y="22243"/>
                  </a:cubicBezTo>
                  <a:lnTo>
                    <a:pt x="2841739" y="3437824"/>
                  </a:lnTo>
                  <a:cubicBezTo>
                    <a:pt x="2841739" y="3443724"/>
                    <a:pt x="2839396" y="3449381"/>
                    <a:pt x="2835224" y="3453552"/>
                  </a:cubicBezTo>
                  <a:cubicBezTo>
                    <a:pt x="2831053" y="3457724"/>
                    <a:pt x="2825395" y="3460067"/>
                    <a:pt x="2819496" y="3460067"/>
                  </a:cubicBezTo>
                  <a:lnTo>
                    <a:pt x="22243" y="3460067"/>
                  </a:lnTo>
                  <a:cubicBezTo>
                    <a:pt x="16344" y="3460067"/>
                    <a:pt x="10686" y="3457724"/>
                    <a:pt x="6515" y="3453552"/>
                  </a:cubicBezTo>
                  <a:cubicBezTo>
                    <a:pt x="2343" y="3449381"/>
                    <a:pt x="0" y="3443724"/>
                    <a:pt x="0" y="3437824"/>
                  </a:cubicBezTo>
                  <a:lnTo>
                    <a:pt x="0" y="22243"/>
                  </a:lnTo>
                  <a:cubicBezTo>
                    <a:pt x="0" y="16344"/>
                    <a:pt x="2343" y="10686"/>
                    <a:pt x="6515" y="6515"/>
                  </a:cubicBezTo>
                  <a:cubicBezTo>
                    <a:pt x="10686" y="2343"/>
                    <a:pt x="16344" y="0"/>
                    <a:pt x="22243" y="0"/>
                  </a:cubicBezTo>
                  <a:close/>
                </a:path>
              </a:pathLst>
            </a:custGeom>
            <a:solidFill>
              <a:srgbClr val="FFFFFF"/>
            </a:solidFill>
          </p:spPr>
        </p:sp>
        <p:sp>
          <p:nvSpPr>
            <p:cNvPr id="4" name="TextBox 4"/>
            <p:cNvSpPr txBox="1"/>
            <p:nvPr/>
          </p:nvSpPr>
          <p:spPr>
            <a:xfrm>
              <a:off x="0" y="85725"/>
              <a:ext cx="2841739" cy="3374343"/>
            </a:xfrm>
            <a:prstGeom prst="rect">
              <a:avLst/>
            </a:prstGeom>
          </p:spPr>
          <p:txBody>
            <a:bodyPr lIns="50800" tIns="50800" rIns="50800" bIns="50800" rtlCol="0" anchor="ctr"/>
            <a:lstStyle/>
            <a:p>
              <a:pPr algn="ctr">
                <a:lnSpc>
                  <a:spcPts val="1620"/>
                </a:lnSpc>
              </a:pPr>
              <a:endParaRPr/>
            </a:p>
          </p:txBody>
        </p:sp>
      </p:grpSp>
      <p:grpSp>
        <p:nvGrpSpPr>
          <p:cNvPr id="5" name="Group 5"/>
          <p:cNvGrpSpPr/>
          <p:nvPr/>
        </p:nvGrpSpPr>
        <p:grpSpPr>
          <a:xfrm>
            <a:off x="9144000" y="1743651"/>
            <a:ext cx="7479335" cy="7757286"/>
            <a:chOff x="0" y="0"/>
            <a:chExt cx="948515" cy="983764"/>
          </a:xfrm>
        </p:grpSpPr>
        <p:sp>
          <p:nvSpPr>
            <p:cNvPr id="6" name="Freeform 6"/>
            <p:cNvSpPr/>
            <p:nvPr/>
          </p:nvSpPr>
          <p:spPr>
            <a:xfrm>
              <a:off x="0" y="0"/>
              <a:ext cx="948515" cy="983764"/>
            </a:xfrm>
            <a:custGeom>
              <a:avLst/>
              <a:gdLst/>
              <a:ahLst/>
              <a:cxnLst/>
              <a:rect l="l" t="t" r="r" b="b"/>
              <a:pathLst>
                <a:path w="948515" h="983764">
                  <a:moveTo>
                    <a:pt x="23807" y="0"/>
                  </a:moveTo>
                  <a:lnTo>
                    <a:pt x="924707" y="0"/>
                  </a:lnTo>
                  <a:cubicBezTo>
                    <a:pt x="937856" y="0"/>
                    <a:pt x="948515" y="10659"/>
                    <a:pt x="948515" y="23807"/>
                  </a:cubicBezTo>
                  <a:lnTo>
                    <a:pt x="948515" y="959957"/>
                  </a:lnTo>
                  <a:cubicBezTo>
                    <a:pt x="948515" y="966271"/>
                    <a:pt x="946007" y="972326"/>
                    <a:pt x="941542" y="976791"/>
                  </a:cubicBezTo>
                  <a:cubicBezTo>
                    <a:pt x="937077" y="981256"/>
                    <a:pt x="931021" y="983764"/>
                    <a:pt x="924707" y="983764"/>
                  </a:cubicBezTo>
                  <a:lnTo>
                    <a:pt x="23807" y="983764"/>
                  </a:lnTo>
                  <a:cubicBezTo>
                    <a:pt x="17493" y="983764"/>
                    <a:pt x="11438" y="981256"/>
                    <a:pt x="6973" y="976791"/>
                  </a:cubicBezTo>
                  <a:cubicBezTo>
                    <a:pt x="2508" y="972326"/>
                    <a:pt x="0" y="966271"/>
                    <a:pt x="0" y="959957"/>
                  </a:cubicBezTo>
                  <a:lnTo>
                    <a:pt x="0" y="23807"/>
                  </a:lnTo>
                  <a:cubicBezTo>
                    <a:pt x="0" y="17493"/>
                    <a:pt x="2508" y="11438"/>
                    <a:pt x="6973" y="6973"/>
                  </a:cubicBezTo>
                  <a:cubicBezTo>
                    <a:pt x="11438" y="2508"/>
                    <a:pt x="17493" y="0"/>
                    <a:pt x="23807" y="0"/>
                  </a:cubicBezTo>
                  <a:close/>
                </a:path>
              </a:pathLst>
            </a:custGeom>
            <a:blipFill>
              <a:blip r:embed="rId2" cstate="print"/>
              <a:stretch>
                <a:fillRect l="-27928" r="-27928"/>
              </a:stretch>
            </a:blipFill>
            <a:ln w="95250" cap="rnd">
              <a:solidFill>
                <a:srgbClr val="000000"/>
              </a:solidFill>
              <a:prstDash val="solid"/>
              <a:round/>
            </a:ln>
          </p:spPr>
        </p:sp>
      </p:grpSp>
      <p:sp>
        <p:nvSpPr>
          <p:cNvPr id="7" name="Freeform 7"/>
          <p:cNvSpPr/>
          <p:nvPr/>
        </p:nvSpPr>
        <p:spPr>
          <a:xfrm>
            <a:off x="0" y="0"/>
            <a:ext cx="3565766" cy="1432467"/>
          </a:xfrm>
          <a:custGeom>
            <a:avLst/>
            <a:gdLst/>
            <a:ahLst/>
            <a:cxnLst/>
            <a:rect l="l" t="t" r="r" b="b"/>
            <a:pathLst>
              <a:path w="3565766" h="1432467">
                <a:moveTo>
                  <a:pt x="0" y="0"/>
                </a:moveTo>
                <a:lnTo>
                  <a:pt x="3565766" y="0"/>
                </a:lnTo>
                <a:lnTo>
                  <a:pt x="3565766" y="1432467"/>
                </a:lnTo>
                <a:lnTo>
                  <a:pt x="0" y="1432467"/>
                </a:lnTo>
                <a:lnTo>
                  <a:pt x="0" y="0"/>
                </a:lnTo>
                <a:close/>
              </a:path>
            </a:pathLst>
          </a:custGeom>
          <a:blipFill>
            <a:blip r:embed="rId3" cstate="print"/>
            <a:stretch>
              <a:fillRect l="-18358" t="-113162" r="-45460" b="-174095"/>
            </a:stretch>
          </a:blipFill>
        </p:spPr>
      </p:sp>
      <p:sp>
        <p:nvSpPr>
          <p:cNvPr id="8" name="TextBox 8"/>
          <p:cNvSpPr txBox="1"/>
          <p:nvPr/>
        </p:nvSpPr>
        <p:spPr>
          <a:xfrm>
            <a:off x="2819400" y="9563100"/>
            <a:ext cx="7315200" cy="457200"/>
          </a:xfrm>
          <a:prstGeom prst="rect">
            <a:avLst/>
          </a:prstGeom>
        </p:spPr>
        <p:txBody>
          <a:bodyPr wrap="square" lIns="0" tIns="0" rIns="0" bIns="0" rtlCol="0" anchor="t">
            <a:spAutoFit/>
          </a:bodyPr>
          <a:lstStyle/>
          <a:p>
            <a:pPr algn="ctr">
              <a:lnSpc>
                <a:spcPts val="3639"/>
              </a:lnSpc>
            </a:pPr>
            <a:r>
              <a:rPr lang="en-US" sz="2599" b="1" dirty="0">
                <a:solidFill>
                  <a:srgbClr val="000000"/>
                </a:solidFill>
                <a:latin typeface="Merriweather Bold"/>
                <a:ea typeface="Merriweather Bold"/>
                <a:cs typeface="Merriweather Bold"/>
                <a:sym typeface="Merriweather Bold"/>
              </a:rPr>
              <a:t>www.professional-safari-africa.com</a:t>
            </a:r>
          </a:p>
        </p:txBody>
      </p:sp>
      <p:sp>
        <p:nvSpPr>
          <p:cNvPr id="9" name="TextBox 9"/>
          <p:cNvSpPr txBox="1"/>
          <p:nvPr/>
        </p:nvSpPr>
        <p:spPr>
          <a:xfrm>
            <a:off x="791762" y="3925972"/>
            <a:ext cx="8115300" cy="1851660"/>
          </a:xfrm>
          <a:prstGeom prst="rect">
            <a:avLst/>
          </a:prstGeom>
        </p:spPr>
        <p:txBody>
          <a:bodyPr lIns="0" tIns="0" rIns="0" bIns="0" rtlCol="0" anchor="t">
            <a:spAutoFit/>
          </a:bodyPr>
          <a:lstStyle/>
          <a:p>
            <a:pPr algn="l">
              <a:lnSpc>
                <a:spcPts val="2939"/>
              </a:lnSpc>
            </a:pPr>
            <a:r>
              <a:rPr lang="en-US" sz="2099" b="1">
                <a:solidFill>
                  <a:srgbClr val="000000"/>
                </a:solidFill>
                <a:latin typeface="Merriweather Bold"/>
                <a:ea typeface="Merriweather Bold"/>
                <a:cs typeface="Merriweather Bold"/>
                <a:sym typeface="Merriweather Bold"/>
              </a:rPr>
              <a:t>You will get professional tour guides and drivers, beautifully located lodges, and private activities to make your honeymoon in Tanzania unforgettable. Share your romance by the warm karibu and amid the wild wonders of one of Africa’s top wildlife destinations.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5725" y="2222112"/>
            <a:ext cx="9957099" cy="5870761"/>
            <a:chOff x="0" y="0"/>
            <a:chExt cx="1190269" cy="701789"/>
          </a:xfrm>
        </p:grpSpPr>
        <p:sp>
          <p:nvSpPr>
            <p:cNvPr id="3" name="Freeform 3"/>
            <p:cNvSpPr/>
            <p:nvPr/>
          </p:nvSpPr>
          <p:spPr>
            <a:xfrm>
              <a:off x="0" y="0"/>
              <a:ext cx="1190269" cy="701789"/>
            </a:xfrm>
            <a:custGeom>
              <a:avLst/>
              <a:gdLst/>
              <a:ahLst/>
              <a:cxnLst/>
              <a:rect l="l" t="t" r="r" b="b"/>
              <a:pathLst>
                <a:path w="1190269" h="701789">
                  <a:moveTo>
                    <a:pt x="17883" y="0"/>
                  </a:moveTo>
                  <a:lnTo>
                    <a:pt x="1172386" y="0"/>
                  </a:lnTo>
                  <a:cubicBezTo>
                    <a:pt x="1177129" y="0"/>
                    <a:pt x="1181677" y="1884"/>
                    <a:pt x="1185031" y="5238"/>
                  </a:cubicBezTo>
                  <a:cubicBezTo>
                    <a:pt x="1188385" y="8592"/>
                    <a:pt x="1190269" y="13140"/>
                    <a:pt x="1190269" y="17883"/>
                  </a:cubicBezTo>
                  <a:lnTo>
                    <a:pt x="1190269" y="683906"/>
                  </a:lnTo>
                  <a:cubicBezTo>
                    <a:pt x="1190269" y="688649"/>
                    <a:pt x="1188385" y="693198"/>
                    <a:pt x="1185031" y="696551"/>
                  </a:cubicBezTo>
                  <a:cubicBezTo>
                    <a:pt x="1181677" y="699905"/>
                    <a:pt x="1177129" y="701789"/>
                    <a:pt x="1172386" y="701789"/>
                  </a:cubicBezTo>
                  <a:lnTo>
                    <a:pt x="17883" y="701789"/>
                  </a:lnTo>
                  <a:cubicBezTo>
                    <a:pt x="13140" y="701789"/>
                    <a:pt x="8592" y="699905"/>
                    <a:pt x="5238" y="696551"/>
                  </a:cubicBezTo>
                  <a:cubicBezTo>
                    <a:pt x="1884" y="693198"/>
                    <a:pt x="0" y="688649"/>
                    <a:pt x="0" y="683906"/>
                  </a:cubicBezTo>
                  <a:lnTo>
                    <a:pt x="0" y="17883"/>
                  </a:lnTo>
                  <a:cubicBezTo>
                    <a:pt x="0" y="13140"/>
                    <a:pt x="1884" y="8592"/>
                    <a:pt x="5238" y="5238"/>
                  </a:cubicBezTo>
                  <a:cubicBezTo>
                    <a:pt x="8592" y="1884"/>
                    <a:pt x="13140" y="0"/>
                    <a:pt x="17883" y="0"/>
                  </a:cubicBezTo>
                  <a:close/>
                </a:path>
              </a:pathLst>
            </a:custGeom>
            <a:blipFill>
              <a:blip r:embed="rId2" cstate="print"/>
              <a:stretch>
                <a:fillRect l="-16232" r="-16232"/>
              </a:stretch>
            </a:blipFill>
            <a:ln w="114300" cap="rnd">
              <a:solidFill>
                <a:srgbClr val="000000"/>
              </a:solidFill>
              <a:prstDash val="solid"/>
              <a:round/>
            </a:ln>
          </p:spPr>
        </p:sp>
      </p:grpSp>
      <p:sp>
        <p:nvSpPr>
          <p:cNvPr id="4" name="Freeform 4"/>
          <p:cNvSpPr/>
          <p:nvPr/>
        </p:nvSpPr>
        <p:spPr>
          <a:xfrm>
            <a:off x="11148423" y="4291156"/>
            <a:ext cx="629747" cy="734398"/>
          </a:xfrm>
          <a:custGeom>
            <a:avLst/>
            <a:gdLst/>
            <a:ahLst/>
            <a:cxnLst/>
            <a:rect l="l" t="t" r="r" b="b"/>
            <a:pathLst>
              <a:path w="629747" h="734398">
                <a:moveTo>
                  <a:pt x="0" y="0"/>
                </a:moveTo>
                <a:lnTo>
                  <a:pt x="629747" y="0"/>
                </a:lnTo>
                <a:lnTo>
                  <a:pt x="629747" y="734398"/>
                </a:lnTo>
                <a:lnTo>
                  <a:pt x="0" y="734398"/>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1076844" y="6258869"/>
            <a:ext cx="701326" cy="701326"/>
          </a:xfrm>
          <a:custGeom>
            <a:avLst/>
            <a:gdLst/>
            <a:ahLst/>
            <a:cxnLst/>
            <a:rect l="l" t="t" r="r" b="b"/>
            <a:pathLst>
              <a:path w="701326" h="701326">
                <a:moveTo>
                  <a:pt x="0" y="0"/>
                </a:moveTo>
                <a:lnTo>
                  <a:pt x="701326" y="0"/>
                </a:lnTo>
                <a:lnTo>
                  <a:pt x="701326" y="701325"/>
                </a:lnTo>
                <a:lnTo>
                  <a:pt x="0" y="701325"/>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
        <p:nvSpPr>
          <p:cNvPr id="6" name="Freeform 6"/>
          <p:cNvSpPr/>
          <p:nvPr/>
        </p:nvSpPr>
        <p:spPr>
          <a:xfrm>
            <a:off x="11076844" y="5250509"/>
            <a:ext cx="701326" cy="701326"/>
          </a:xfrm>
          <a:custGeom>
            <a:avLst/>
            <a:gdLst/>
            <a:ahLst/>
            <a:cxnLst/>
            <a:rect l="l" t="t" r="r" b="b"/>
            <a:pathLst>
              <a:path w="701326" h="701326">
                <a:moveTo>
                  <a:pt x="0" y="0"/>
                </a:moveTo>
                <a:lnTo>
                  <a:pt x="701326" y="0"/>
                </a:lnTo>
                <a:lnTo>
                  <a:pt x="701326" y="701326"/>
                </a:lnTo>
                <a:lnTo>
                  <a:pt x="0" y="701326"/>
                </a:lnTo>
                <a:lnTo>
                  <a:pt x="0" y="0"/>
                </a:lnTo>
                <a:close/>
              </a:path>
            </a:pathLst>
          </a:custGeom>
          <a:blipFill>
            <a:blip r:embed="rId7" cstate="print">
              <a:extLst>
                <a:ext uri="{96DAC541-7B7A-43D3-8B79-37D633B846F1}">
                  <asvg:svgBlip xmlns:asvg="http://schemas.microsoft.com/office/drawing/2016/SVG/main" xmlns="" r:embed="rId8"/>
                </a:ext>
              </a:extLst>
            </a:blip>
            <a:stretch>
              <a:fillRect/>
            </a:stretch>
          </a:blipFill>
        </p:spPr>
      </p:sp>
      <p:sp>
        <p:nvSpPr>
          <p:cNvPr id="7" name="Freeform 7"/>
          <p:cNvSpPr/>
          <p:nvPr/>
        </p:nvSpPr>
        <p:spPr>
          <a:xfrm>
            <a:off x="0" y="0"/>
            <a:ext cx="3565766" cy="1432467"/>
          </a:xfrm>
          <a:custGeom>
            <a:avLst/>
            <a:gdLst/>
            <a:ahLst/>
            <a:cxnLst/>
            <a:rect l="l" t="t" r="r" b="b"/>
            <a:pathLst>
              <a:path w="3565766" h="1432467">
                <a:moveTo>
                  <a:pt x="0" y="0"/>
                </a:moveTo>
                <a:lnTo>
                  <a:pt x="3565766" y="0"/>
                </a:lnTo>
                <a:lnTo>
                  <a:pt x="3565766" y="1432467"/>
                </a:lnTo>
                <a:lnTo>
                  <a:pt x="0" y="1432467"/>
                </a:lnTo>
                <a:lnTo>
                  <a:pt x="0" y="0"/>
                </a:lnTo>
                <a:close/>
              </a:path>
            </a:pathLst>
          </a:custGeom>
          <a:blipFill>
            <a:blip r:embed="rId9" cstate="print"/>
            <a:stretch>
              <a:fillRect l="-18358" t="-113162" r="-45460" b="-174095"/>
            </a:stretch>
          </a:blipFill>
        </p:spPr>
      </p:sp>
      <p:grpSp>
        <p:nvGrpSpPr>
          <p:cNvPr id="8" name="Group 8"/>
          <p:cNvGrpSpPr/>
          <p:nvPr/>
        </p:nvGrpSpPr>
        <p:grpSpPr>
          <a:xfrm>
            <a:off x="11965209" y="3071751"/>
            <a:ext cx="4208338" cy="1029416"/>
            <a:chOff x="0" y="0"/>
            <a:chExt cx="1108369" cy="271122"/>
          </a:xfrm>
        </p:grpSpPr>
        <p:sp>
          <p:nvSpPr>
            <p:cNvPr id="9" name="Freeform 9"/>
            <p:cNvSpPr/>
            <p:nvPr/>
          </p:nvSpPr>
          <p:spPr>
            <a:xfrm>
              <a:off x="0" y="0"/>
              <a:ext cx="1108369" cy="271122"/>
            </a:xfrm>
            <a:custGeom>
              <a:avLst/>
              <a:gdLst/>
              <a:ahLst/>
              <a:cxnLst/>
              <a:rect l="l" t="t" r="r" b="b"/>
              <a:pathLst>
                <a:path w="1108369" h="271122">
                  <a:moveTo>
                    <a:pt x="93823" y="0"/>
                  </a:moveTo>
                  <a:lnTo>
                    <a:pt x="1014546" y="0"/>
                  </a:lnTo>
                  <a:cubicBezTo>
                    <a:pt x="1066363" y="0"/>
                    <a:pt x="1108369" y="42006"/>
                    <a:pt x="1108369" y="93823"/>
                  </a:cubicBezTo>
                  <a:lnTo>
                    <a:pt x="1108369" y="177299"/>
                  </a:lnTo>
                  <a:cubicBezTo>
                    <a:pt x="1108369" y="202182"/>
                    <a:pt x="1098484" y="226047"/>
                    <a:pt x="1080889" y="243642"/>
                  </a:cubicBezTo>
                  <a:cubicBezTo>
                    <a:pt x="1063294" y="261237"/>
                    <a:pt x="1039429" y="271122"/>
                    <a:pt x="1014546" y="271122"/>
                  </a:cubicBezTo>
                  <a:lnTo>
                    <a:pt x="93823" y="271122"/>
                  </a:lnTo>
                  <a:cubicBezTo>
                    <a:pt x="68939" y="271122"/>
                    <a:pt x="45075" y="261237"/>
                    <a:pt x="27480" y="243642"/>
                  </a:cubicBezTo>
                  <a:cubicBezTo>
                    <a:pt x="9885" y="226047"/>
                    <a:pt x="0" y="202182"/>
                    <a:pt x="0" y="177299"/>
                  </a:cubicBezTo>
                  <a:lnTo>
                    <a:pt x="0" y="93823"/>
                  </a:lnTo>
                  <a:cubicBezTo>
                    <a:pt x="0" y="68939"/>
                    <a:pt x="9885" y="45075"/>
                    <a:pt x="27480" y="27480"/>
                  </a:cubicBezTo>
                  <a:cubicBezTo>
                    <a:pt x="45075" y="9885"/>
                    <a:pt x="68939" y="0"/>
                    <a:pt x="93823" y="0"/>
                  </a:cubicBezTo>
                  <a:close/>
                </a:path>
              </a:pathLst>
            </a:custGeom>
            <a:solidFill>
              <a:srgbClr val="000000"/>
            </a:solidFill>
          </p:spPr>
        </p:sp>
        <p:sp>
          <p:nvSpPr>
            <p:cNvPr id="10" name="TextBox 10"/>
            <p:cNvSpPr txBox="1"/>
            <p:nvPr/>
          </p:nvSpPr>
          <p:spPr>
            <a:xfrm>
              <a:off x="0" y="85725"/>
              <a:ext cx="1108369" cy="185397"/>
            </a:xfrm>
            <a:prstGeom prst="rect">
              <a:avLst/>
            </a:prstGeom>
          </p:spPr>
          <p:txBody>
            <a:bodyPr lIns="50800" tIns="50800" rIns="50800" bIns="50800" rtlCol="0" anchor="ctr"/>
            <a:lstStyle/>
            <a:p>
              <a:pPr algn="ctr">
                <a:lnSpc>
                  <a:spcPts val="1620"/>
                </a:lnSpc>
              </a:pPr>
              <a:endParaRPr/>
            </a:p>
          </p:txBody>
        </p:sp>
      </p:grpSp>
      <p:sp>
        <p:nvSpPr>
          <p:cNvPr id="11" name="TextBox 11"/>
          <p:cNvSpPr txBox="1"/>
          <p:nvPr/>
        </p:nvSpPr>
        <p:spPr>
          <a:xfrm>
            <a:off x="11463296" y="3154341"/>
            <a:ext cx="5112363" cy="778511"/>
          </a:xfrm>
          <a:prstGeom prst="rect">
            <a:avLst/>
          </a:prstGeom>
        </p:spPr>
        <p:txBody>
          <a:bodyPr lIns="0" tIns="0" rIns="0" bIns="0" rtlCol="0" anchor="t">
            <a:spAutoFit/>
          </a:bodyPr>
          <a:lstStyle/>
          <a:p>
            <a:pPr algn="ctr">
              <a:lnSpc>
                <a:spcPts val="6439"/>
              </a:lnSpc>
            </a:pPr>
            <a:r>
              <a:rPr lang="en-US" sz="4599">
                <a:solidFill>
                  <a:srgbClr val="FFFFFF"/>
                </a:solidFill>
                <a:latin typeface="Merriweather"/>
                <a:ea typeface="Merriweather"/>
                <a:cs typeface="Merriweather"/>
                <a:sym typeface="Merriweather"/>
              </a:rPr>
              <a:t>Contact Us</a:t>
            </a:r>
          </a:p>
        </p:txBody>
      </p:sp>
      <p:sp>
        <p:nvSpPr>
          <p:cNvPr id="12" name="TextBox 12"/>
          <p:cNvSpPr txBox="1"/>
          <p:nvPr/>
        </p:nvSpPr>
        <p:spPr>
          <a:xfrm>
            <a:off x="11353800" y="6413951"/>
            <a:ext cx="7237191" cy="461665"/>
          </a:xfrm>
          <a:prstGeom prst="rect">
            <a:avLst/>
          </a:prstGeom>
        </p:spPr>
        <p:txBody>
          <a:bodyPr wrap="square" lIns="0" tIns="0" rIns="0" bIns="0" rtlCol="0" anchor="t">
            <a:spAutoFit/>
          </a:bodyPr>
          <a:lstStyle/>
          <a:p>
            <a:pPr algn="ctr">
              <a:lnSpc>
                <a:spcPts val="3639"/>
              </a:lnSpc>
            </a:pPr>
            <a:r>
              <a:rPr lang="en-US" sz="2599" b="1" dirty="0">
                <a:solidFill>
                  <a:srgbClr val="000000"/>
                </a:solidFill>
                <a:latin typeface="Merriweather Bold"/>
                <a:ea typeface="Merriweather Bold"/>
                <a:cs typeface="Merriweather Bold"/>
                <a:sym typeface="Merriweather Bold"/>
              </a:rPr>
              <a:t>www.professional-safari-africa.com</a:t>
            </a:r>
          </a:p>
        </p:txBody>
      </p:sp>
      <p:sp>
        <p:nvSpPr>
          <p:cNvPr id="13" name="TextBox 13"/>
          <p:cNvSpPr txBox="1"/>
          <p:nvPr/>
        </p:nvSpPr>
        <p:spPr>
          <a:xfrm>
            <a:off x="11869959" y="4396100"/>
            <a:ext cx="2717155" cy="438786"/>
          </a:xfrm>
          <a:prstGeom prst="rect">
            <a:avLst/>
          </a:prstGeom>
        </p:spPr>
        <p:txBody>
          <a:bodyPr lIns="0" tIns="0" rIns="0" bIns="0" rtlCol="0" anchor="t">
            <a:spAutoFit/>
          </a:bodyPr>
          <a:lstStyle/>
          <a:p>
            <a:pPr algn="ctr">
              <a:lnSpc>
                <a:spcPts val="3639"/>
              </a:lnSpc>
            </a:pPr>
            <a:r>
              <a:rPr lang="en-US" sz="2599" b="1">
                <a:solidFill>
                  <a:srgbClr val="000000"/>
                </a:solidFill>
                <a:latin typeface="Merriweather Bold"/>
                <a:ea typeface="Merriweather Bold"/>
                <a:cs typeface="Merriweather Bold"/>
                <a:sym typeface="Merriweather Bold"/>
              </a:rPr>
              <a:t>+255788249264</a:t>
            </a:r>
          </a:p>
        </p:txBody>
      </p:sp>
      <p:sp>
        <p:nvSpPr>
          <p:cNvPr id="14" name="TextBox 14"/>
          <p:cNvSpPr txBox="1"/>
          <p:nvPr/>
        </p:nvSpPr>
        <p:spPr>
          <a:xfrm>
            <a:off x="11658600" y="5405027"/>
            <a:ext cx="6770019" cy="461665"/>
          </a:xfrm>
          <a:prstGeom prst="rect">
            <a:avLst/>
          </a:prstGeom>
        </p:spPr>
        <p:txBody>
          <a:bodyPr wrap="square" lIns="0" tIns="0" rIns="0" bIns="0" rtlCol="0" anchor="t">
            <a:spAutoFit/>
          </a:bodyPr>
          <a:lstStyle/>
          <a:p>
            <a:pPr algn="ctr">
              <a:lnSpc>
                <a:spcPts val="3639"/>
              </a:lnSpc>
            </a:pPr>
            <a:r>
              <a:rPr lang="en-US" sz="2599" b="1" dirty="0">
                <a:solidFill>
                  <a:srgbClr val="000000"/>
                </a:solidFill>
                <a:latin typeface="Merriweather Bold"/>
                <a:ea typeface="Merriweather Bold"/>
                <a:cs typeface="Merriweather Bold"/>
                <a:sym typeface="Merriweather Bold"/>
              </a:rPr>
              <a:t>info@professional-safari-africa.com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6967" y="2010658"/>
            <a:ext cx="10761103" cy="6265683"/>
            <a:chOff x="0" y="0"/>
            <a:chExt cx="1286379" cy="748998"/>
          </a:xfrm>
        </p:grpSpPr>
        <p:sp>
          <p:nvSpPr>
            <p:cNvPr id="3" name="Freeform 3"/>
            <p:cNvSpPr/>
            <p:nvPr/>
          </p:nvSpPr>
          <p:spPr>
            <a:xfrm>
              <a:off x="0" y="0"/>
              <a:ext cx="1286379" cy="748998"/>
            </a:xfrm>
            <a:custGeom>
              <a:avLst/>
              <a:gdLst/>
              <a:ahLst/>
              <a:cxnLst/>
              <a:rect l="l" t="t" r="r" b="b"/>
              <a:pathLst>
                <a:path w="1286379" h="748998">
                  <a:moveTo>
                    <a:pt x="16547" y="0"/>
                  </a:moveTo>
                  <a:lnTo>
                    <a:pt x="1269832" y="0"/>
                  </a:lnTo>
                  <a:cubicBezTo>
                    <a:pt x="1278971" y="0"/>
                    <a:pt x="1286379" y="7408"/>
                    <a:pt x="1286379" y="16547"/>
                  </a:cubicBezTo>
                  <a:lnTo>
                    <a:pt x="1286379" y="732451"/>
                  </a:lnTo>
                  <a:cubicBezTo>
                    <a:pt x="1286379" y="741590"/>
                    <a:pt x="1278971" y="748998"/>
                    <a:pt x="1269832" y="748998"/>
                  </a:cubicBezTo>
                  <a:lnTo>
                    <a:pt x="16547" y="748998"/>
                  </a:lnTo>
                  <a:cubicBezTo>
                    <a:pt x="7408" y="748998"/>
                    <a:pt x="0" y="741590"/>
                    <a:pt x="0" y="732451"/>
                  </a:cubicBezTo>
                  <a:lnTo>
                    <a:pt x="0" y="16547"/>
                  </a:lnTo>
                  <a:cubicBezTo>
                    <a:pt x="0" y="7408"/>
                    <a:pt x="7408" y="0"/>
                    <a:pt x="16547" y="0"/>
                  </a:cubicBezTo>
                  <a:close/>
                </a:path>
              </a:pathLst>
            </a:custGeom>
            <a:blipFill>
              <a:blip r:embed="rId2" cstate="print"/>
              <a:stretch>
                <a:fillRect l="-8778" r="-8778"/>
              </a:stretch>
            </a:blipFill>
            <a:ln w="85725" cap="rnd">
              <a:solidFill>
                <a:srgbClr val="000000"/>
              </a:solidFill>
              <a:prstDash val="solid"/>
              <a:round/>
            </a:ln>
          </p:spPr>
        </p:sp>
      </p:grpSp>
      <p:grpSp>
        <p:nvGrpSpPr>
          <p:cNvPr id="4" name="Group 4"/>
          <p:cNvGrpSpPr/>
          <p:nvPr/>
        </p:nvGrpSpPr>
        <p:grpSpPr>
          <a:xfrm rot="-5400000">
            <a:off x="11335981" y="1324322"/>
            <a:ext cx="6243332" cy="7660707"/>
            <a:chOff x="0" y="0"/>
            <a:chExt cx="1644334" cy="2086302"/>
          </a:xfrm>
        </p:grpSpPr>
        <p:sp>
          <p:nvSpPr>
            <p:cNvPr id="5" name="Freeform 5"/>
            <p:cNvSpPr/>
            <p:nvPr/>
          </p:nvSpPr>
          <p:spPr>
            <a:xfrm>
              <a:off x="0" y="0"/>
              <a:ext cx="1644334" cy="2086302"/>
            </a:xfrm>
            <a:custGeom>
              <a:avLst/>
              <a:gdLst/>
              <a:ahLst/>
              <a:cxnLst/>
              <a:rect l="l" t="t" r="r" b="b"/>
              <a:pathLst>
                <a:path w="1644334" h="2086302">
                  <a:moveTo>
                    <a:pt x="38441" y="0"/>
                  </a:moveTo>
                  <a:lnTo>
                    <a:pt x="1605893" y="0"/>
                  </a:lnTo>
                  <a:cubicBezTo>
                    <a:pt x="1616089" y="0"/>
                    <a:pt x="1625866" y="4050"/>
                    <a:pt x="1633075" y="11259"/>
                  </a:cubicBezTo>
                  <a:cubicBezTo>
                    <a:pt x="1640284" y="18468"/>
                    <a:pt x="1644334" y="28246"/>
                    <a:pt x="1644334" y="38441"/>
                  </a:cubicBezTo>
                  <a:lnTo>
                    <a:pt x="1644334" y="2047861"/>
                  </a:lnTo>
                  <a:cubicBezTo>
                    <a:pt x="1644334" y="2058056"/>
                    <a:pt x="1640284" y="2067834"/>
                    <a:pt x="1633075" y="2075043"/>
                  </a:cubicBezTo>
                  <a:cubicBezTo>
                    <a:pt x="1625866" y="2082252"/>
                    <a:pt x="1616089" y="2086302"/>
                    <a:pt x="1605893" y="2086302"/>
                  </a:cubicBezTo>
                  <a:lnTo>
                    <a:pt x="38441" y="2086302"/>
                  </a:lnTo>
                  <a:cubicBezTo>
                    <a:pt x="28246" y="2086302"/>
                    <a:pt x="18468" y="2082252"/>
                    <a:pt x="11259" y="2075043"/>
                  </a:cubicBezTo>
                  <a:cubicBezTo>
                    <a:pt x="4050" y="2067834"/>
                    <a:pt x="0" y="2058056"/>
                    <a:pt x="0" y="2047861"/>
                  </a:cubicBezTo>
                  <a:lnTo>
                    <a:pt x="0" y="38441"/>
                  </a:lnTo>
                  <a:cubicBezTo>
                    <a:pt x="0" y="28246"/>
                    <a:pt x="4050" y="18468"/>
                    <a:pt x="11259" y="11259"/>
                  </a:cubicBezTo>
                  <a:cubicBezTo>
                    <a:pt x="18468" y="4050"/>
                    <a:pt x="28246" y="0"/>
                    <a:pt x="38441" y="0"/>
                  </a:cubicBezTo>
                  <a:close/>
                </a:path>
              </a:pathLst>
            </a:custGeom>
            <a:solidFill>
              <a:srgbClr val="000000"/>
            </a:solidFill>
          </p:spPr>
        </p:sp>
        <p:sp>
          <p:nvSpPr>
            <p:cNvPr id="6" name="TextBox 6"/>
            <p:cNvSpPr txBox="1"/>
            <p:nvPr/>
          </p:nvSpPr>
          <p:spPr>
            <a:xfrm>
              <a:off x="0" y="85725"/>
              <a:ext cx="1644334" cy="2000577"/>
            </a:xfrm>
            <a:prstGeom prst="rect">
              <a:avLst/>
            </a:prstGeom>
          </p:spPr>
          <p:txBody>
            <a:bodyPr lIns="50800" tIns="50800" rIns="50800" bIns="50800" rtlCol="0" anchor="ctr"/>
            <a:lstStyle/>
            <a:p>
              <a:pPr algn="ctr">
                <a:lnSpc>
                  <a:spcPts val="1620"/>
                </a:lnSpc>
              </a:pPr>
              <a:endParaRPr/>
            </a:p>
          </p:txBody>
        </p:sp>
      </p:grpSp>
      <p:sp>
        <p:nvSpPr>
          <p:cNvPr id="7" name="TextBox 7"/>
          <p:cNvSpPr txBox="1"/>
          <p:nvPr/>
        </p:nvSpPr>
        <p:spPr>
          <a:xfrm>
            <a:off x="11789803" y="3938418"/>
            <a:ext cx="5435755" cy="2682709"/>
          </a:xfrm>
          <a:prstGeom prst="rect">
            <a:avLst/>
          </a:prstGeom>
        </p:spPr>
        <p:txBody>
          <a:bodyPr lIns="0" tIns="0" rIns="0" bIns="0" rtlCol="0" anchor="t">
            <a:spAutoFit/>
          </a:bodyPr>
          <a:lstStyle/>
          <a:p>
            <a:pPr algn="just">
              <a:lnSpc>
                <a:spcPts val="10368"/>
              </a:lnSpc>
            </a:pPr>
            <a:r>
              <a:rPr lang="en-US" sz="10368" b="1">
                <a:solidFill>
                  <a:srgbClr val="FFFFFF"/>
                </a:solidFill>
                <a:latin typeface="Merriweather Bold"/>
                <a:ea typeface="Merriweather Bold"/>
                <a:cs typeface="Merriweather Bold"/>
                <a:sym typeface="Merriweather Bold"/>
              </a:rPr>
              <a:t>THANK YOU</a:t>
            </a:r>
          </a:p>
        </p:txBody>
      </p:sp>
      <p:sp>
        <p:nvSpPr>
          <p:cNvPr id="8" name="Freeform 8"/>
          <p:cNvSpPr/>
          <p:nvPr/>
        </p:nvSpPr>
        <p:spPr>
          <a:xfrm>
            <a:off x="0" y="0"/>
            <a:ext cx="3565766" cy="1432467"/>
          </a:xfrm>
          <a:custGeom>
            <a:avLst/>
            <a:gdLst/>
            <a:ahLst/>
            <a:cxnLst/>
            <a:rect l="l" t="t" r="r" b="b"/>
            <a:pathLst>
              <a:path w="3565766" h="1432467">
                <a:moveTo>
                  <a:pt x="0" y="0"/>
                </a:moveTo>
                <a:lnTo>
                  <a:pt x="3565766" y="0"/>
                </a:lnTo>
                <a:lnTo>
                  <a:pt x="3565766" y="1432467"/>
                </a:lnTo>
                <a:lnTo>
                  <a:pt x="0" y="1432467"/>
                </a:lnTo>
                <a:lnTo>
                  <a:pt x="0" y="0"/>
                </a:lnTo>
                <a:close/>
              </a:path>
            </a:pathLst>
          </a:custGeom>
          <a:blipFill>
            <a:blip r:embed="rId3" cstate="print"/>
            <a:stretch>
              <a:fillRect l="-18358" t="-113162" r="-45460" b="-174095"/>
            </a:stretch>
          </a:blipFill>
        </p:spPr>
      </p:sp>
      <p:sp>
        <p:nvSpPr>
          <p:cNvPr id="9" name="TextBox 9"/>
          <p:cNvSpPr txBox="1"/>
          <p:nvPr/>
        </p:nvSpPr>
        <p:spPr>
          <a:xfrm>
            <a:off x="1782882" y="9634835"/>
            <a:ext cx="7056317" cy="461665"/>
          </a:xfrm>
          <a:prstGeom prst="rect">
            <a:avLst/>
          </a:prstGeom>
        </p:spPr>
        <p:txBody>
          <a:bodyPr wrap="square" lIns="0" tIns="0" rIns="0" bIns="0" rtlCol="0" anchor="t">
            <a:spAutoFit/>
          </a:bodyPr>
          <a:lstStyle/>
          <a:p>
            <a:pPr algn="ctr">
              <a:lnSpc>
                <a:spcPts val="3639"/>
              </a:lnSpc>
            </a:pPr>
            <a:r>
              <a:rPr lang="en-US" sz="2599" b="1" dirty="0">
                <a:solidFill>
                  <a:srgbClr val="000000"/>
                </a:solidFill>
                <a:latin typeface="Merriweather Bold"/>
                <a:ea typeface="Merriweather Bold"/>
                <a:cs typeface="Merriweather Bold"/>
                <a:sym typeface="Merriweather Bold"/>
              </a:rPr>
              <a:t>www.professional-safari-africa.com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137</Words>
  <Application>Microsoft Office PowerPoint</Application>
  <PresentationFormat>Custom</PresentationFormat>
  <Paragraphs>13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Merriweather Bold</vt:lpstr>
      <vt:lpstr>Calibri</vt:lpstr>
      <vt:lpstr>Merriweather</vt:lpstr>
      <vt:lpstr>Office Theme</vt:lpstr>
      <vt:lpstr>Slide 1</vt:lpstr>
      <vt:lpstr>Slide 2</vt:lpstr>
      <vt:lpstr>Slide 3</vt:lpstr>
      <vt:lpstr>Slide 4</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Buy Standing Patient Lifts</dc:title>
  <cp:lastModifiedBy>Algopage</cp:lastModifiedBy>
  <cp:revision>2</cp:revision>
  <dcterms:created xsi:type="dcterms:W3CDTF">2006-08-16T00:00:00Z</dcterms:created>
  <dcterms:modified xsi:type="dcterms:W3CDTF">2025-01-11T06:40:12Z</dcterms:modified>
  <dc:identifier>DAGb3R5ydaE</dc:identifier>
</cp:coreProperties>
</file>