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HK Grotesk Bold" charset="1" panose="00000800000000000000"/>
      <p:regular r:id="rId17"/>
    </p:embeddedFont>
    <p:embeddedFont>
      <p:font typeface="Canva Sans Bold" charset="1" panose="020B0803030501040103"/>
      <p:regular r:id="rId18"/>
    </p:embeddedFont>
    <p:embeddedFont>
      <p:font typeface="HK Grotesk" charset="1" panose="00000500000000000000"/>
      <p:regular r:id="rId19"/>
    </p:embeddedFont>
    <p:embeddedFont>
      <p:font typeface="HK Grotesk Medium" charset="1" panose="000006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hire-solidity-developers/" TargetMode="External" Type="http://schemas.openxmlformats.org/officeDocument/2006/relationships/hyperlink"/><Relationship Id="rId3" Target="https://www.blockchainx.tech/hire-solidity-developers/"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CC0DF"/>
        </a:solidFill>
      </p:bgPr>
    </p:bg>
    <p:spTree>
      <p:nvGrpSpPr>
        <p:cNvPr id="1" name=""/>
        <p:cNvGrpSpPr/>
        <p:nvPr/>
      </p:nvGrpSpPr>
      <p:grpSpPr>
        <a:xfrm>
          <a:off x="0" y="0"/>
          <a:ext cx="0" cy="0"/>
          <a:chOff x="0" y="0"/>
          <a:chExt cx="0" cy="0"/>
        </a:xfrm>
      </p:grpSpPr>
      <p:grpSp>
        <p:nvGrpSpPr>
          <p:cNvPr name="Group 2" id="2"/>
          <p:cNvGrpSpPr/>
          <p:nvPr/>
        </p:nvGrpSpPr>
        <p:grpSpPr>
          <a:xfrm rot="0">
            <a:off x="-1329488" y="-1210442"/>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E7D76A"/>
            </a:solidFill>
          </p:spPr>
        </p:sp>
        <p:sp>
          <p:nvSpPr>
            <p:cNvPr name="TextBox 4" id="4"/>
            <p:cNvSpPr txBox="true"/>
            <p:nvPr/>
          </p:nvSpPr>
          <p:spPr>
            <a:xfrm>
              <a:off x="0" y="-47625"/>
              <a:ext cx="812800" cy="86042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329488" y="8743950"/>
            <a:ext cx="3086100" cy="30861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E7D76A"/>
            </a:solidFill>
          </p:spPr>
        </p:sp>
        <p:sp>
          <p:nvSpPr>
            <p:cNvPr name="TextBox 7" id="7"/>
            <p:cNvSpPr txBox="true"/>
            <p:nvPr/>
          </p:nvSpPr>
          <p:spPr>
            <a:xfrm>
              <a:off x="0" y="-47625"/>
              <a:ext cx="812800" cy="86042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6422266" y="-1210442"/>
            <a:ext cx="3086100" cy="308610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E7D76A"/>
            </a:solidFill>
          </p:spPr>
        </p:sp>
        <p:sp>
          <p:nvSpPr>
            <p:cNvPr name="TextBox 10" id="10"/>
            <p:cNvSpPr txBox="true"/>
            <p:nvPr/>
          </p:nvSpPr>
          <p:spPr>
            <a:xfrm>
              <a:off x="0" y="-47625"/>
              <a:ext cx="812800" cy="860425"/>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6422266" y="8562279"/>
            <a:ext cx="3086100" cy="30861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E7D76A"/>
            </a:solidFill>
          </p:spPr>
        </p:sp>
        <p:sp>
          <p:nvSpPr>
            <p:cNvPr name="TextBox 13" id="13"/>
            <p:cNvSpPr txBox="true"/>
            <p:nvPr/>
          </p:nvSpPr>
          <p:spPr>
            <a:xfrm>
              <a:off x="0" y="-47625"/>
              <a:ext cx="812800" cy="860425"/>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4105947" y="1646227"/>
            <a:ext cx="14853785" cy="7097723"/>
          </a:xfrm>
          <a:custGeom>
            <a:avLst/>
            <a:gdLst/>
            <a:ahLst/>
            <a:cxnLst/>
            <a:rect r="r" b="b" t="t" l="l"/>
            <a:pathLst>
              <a:path h="7097723" w="14853785">
                <a:moveTo>
                  <a:pt x="0" y="0"/>
                </a:moveTo>
                <a:lnTo>
                  <a:pt x="14853786" y="0"/>
                </a:lnTo>
                <a:lnTo>
                  <a:pt x="14853786" y="7097723"/>
                </a:lnTo>
                <a:lnTo>
                  <a:pt x="0" y="7097723"/>
                </a:lnTo>
                <a:lnTo>
                  <a:pt x="0" y="0"/>
                </a:lnTo>
                <a:close/>
              </a:path>
            </a:pathLst>
          </a:custGeom>
          <a:blipFill>
            <a:blip r:embed="rId2"/>
            <a:stretch>
              <a:fillRect l="0" t="0" r="0" b="0"/>
            </a:stretch>
          </a:blipFill>
        </p:spPr>
      </p:sp>
      <p:sp>
        <p:nvSpPr>
          <p:cNvPr name="Freeform 15" id="15"/>
          <p:cNvSpPr/>
          <p:nvPr/>
        </p:nvSpPr>
        <p:spPr>
          <a:xfrm flipH="false" flipV="false" rot="0">
            <a:off x="4709237" y="544788"/>
            <a:ext cx="3464554" cy="1101439"/>
          </a:xfrm>
          <a:custGeom>
            <a:avLst/>
            <a:gdLst/>
            <a:ahLst/>
            <a:cxnLst/>
            <a:rect r="r" b="b" t="t" l="l"/>
            <a:pathLst>
              <a:path h="1101439" w="3464554">
                <a:moveTo>
                  <a:pt x="0" y="0"/>
                </a:moveTo>
                <a:lnTo>
                  <a:pt x="3464554" y="0"/>
                </a:lnTo>
                <a:lnTo>
                  <a:pt x="3464554" y="1101439"/>
                </a:lnTo>
                <a:lnTo>
                  <a:pt x="0" y="1101439"/>
                </a:lnTo>
                <a:lnTo>
                  <a:pt x="0" y="0"/>
                </a:lnTo>
                <a:close/>
              </a:path>
            </a:pathLst>
          </a:custGeom>
          <a:blipFill>
            <a:blip r:embed="rId3"/>
            <a:stretch>
              <a:fillRect l="0" t="0" r="0" b="0"/>
            </a:stretch>
          </a:blipFill>
        </p:spPr>
      </p:sp>
      <p:sp>
        <p:nvSpPr>
          <p:cNvPr name="TextBox 16" id="16"/>
          <p:cNvSpPr txBox="true"/>
          <p:nvPr/>
        </p:nvSpPr>
        <p:spPr>
          <a:xfrm rot="0">
            <a:off x="1756612" y="2330164"/>
            <a:ext cx="9369803" cy="5929873"/>
          </a:xfrm>
          <a:prstGeom prst="rect">
            <a:avLst/>
          </a:prstGeom>
        </p:spPr>
        <p:txBody>
          <a:bodyPr anchor="t" rtlCol="false" tIns="0" lIns="0" bIns="0" rIns="0">
            <a:spAutoFit/>
          </a:bodyPr>
          <a:lstStyle/>
          <a:p>
            <a:pPr algn="ctr">
              <a:lnSpc>
                <a:spcPts val="9286"/>
              </a:lnSpc>
            </a:pPr>
            <a:r>
              <a:rPr lang="en-US" sz="9476" b="true">
                <a:solidFill>
                  <a:srgbClr val="A30052"/>
                </a:solidFill>
                <a:latin typeface="HK Grotesk Bold"/>
                <a:ea typeface="HK Grotesk Bold"/>
                <a:cs typeface="HK Grotesk Bold"/>
                <a:sym typeface="HK Grotesk Bold"/>
              </a:rPr>
              <a:t>How to Retain Top Solidity Developers in a Competitive Market</a:t>
            </a:r>
          </a:p>
        </p:txBody>
      </p:sp>
      <p:sp>
        <p:nvSpPr>
          <p:cNvPr name="TextBox 17" id="17"/>
          <p:cNvSpPr txBox="true"/>
          <p:nvPr/>
        </p:nvSpPr>
        <p:spPr>
          <a:xfrm rot="0">
            <a:off x="7188859" y="8855556"/>
            <a:ext cx="4575453" cy="728410"/>
          </a:xfrm>
          <a:prstGeom prst="rect">
            <a:avLst/>
          </a:prstGeom>
        </p:spPr>
        <p:txBody>
          <a:bodyPr anchor="t" rtlCol="false" tIns="0" lIns="0" bIns="0" rIns="0">
            <a:spAutoFit/>
          </a:bodyPr>
          <a:lstStyle/>
          <a:p>
            <a:pPr algn="ctr">
              <a:lnSpc>
                <a:spcPts val="6051"/>
              </a:lnSpc>
            </a:pPr>
            <a:r>
              <a:rPr lang="en-US" sz="4322" b="true">
                <a:solidFill>
                  <a:srgbClr val="F3FADC"/>
                </a:solidFill>
                <a:latin typeface="Canva Sans Bold"/>
                <a:ea typeface="Canva Sans Bold"/>
                <a:cs typeface="Canva Sans Bold"/>
                <a:sym typeface="Canva Sans Bold"/>
              </a:rPr>
              <a:t>blockchainx.tech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3FADC"/>
        </a:solidFill>
      </p:bgPr>
    </p:bg>
    <p:spTree>
      <p:nvGrpSpPr>
        <p:cNvPr id="1" name=""/>
        <p:cNvGrpSpPr/>
        <p:nvPr/>
      </p:nvGrpSpPr>
      <p:grpSpPr>
        <a:xfrm>
          <a:off x="0" y="0"/>
          <a:ext cx="0" cy="0"/>
          <a:chOff x="0" y="0"/>
          <a:chExt cx="0" cy="0"/>
        </a:xfrm>
      </p:grpSpPr>
      <p:sp>
        <p:nvSpPr>
          <p:cNvPr name="AutoShape 2" id="2"/>
          <p:cNvSpPr/>
          <p:nvPr/>
        </p:nvSpPr>
        <p:spPr>
          <a:xfrm rot="0">
            <a:off x="1510373" y="1318895"/>
            <a:ext cx="15267253" cy="7939405"/>
          </a:xfrm>
          <a:prstGeom prst="rect">
            <a:avLst/>
          </a:prstGeom>
          <a:solidFill>
            <a:srgbClr val="38B6FF">
              <a:alpha val="4706"/>
            </a:srgbClr>
          </a:solidFill>
        </p:spPr>
      </p:sp>
      <p:sp>
        <p:nvSpPr>
          <p:cNvPr name="AutoShape 3" id="3"/>
          <p:cNvSpPr/>
          <p:nvPr/>
        </p:nvSpPr>
        <p:spPr>
          <a:xfrm rot="-5400000">
            <a:off x="503481" y="4172259"/>
            <a:ext cx="35651" cy="1978134"/>
          </a:xfrm>
          <a:prstGeom prst="rect">
            <a:avLst/>
          </a:prstGeom>
          <a:solidFill>
            <a:srgbClr val="32620E"/>
          </a:solidFill>
        </p:spPr>
      </p:sp>
      <p:sp>
        <p:nvSpPr>
          <p:cNvPr name="AutoShape 4" id="4"/>
          <p:cNvSpPr/>
          <p:nvPr/>
        </p:nvSpPr>
        <p:spPr>
          <a:xfrm rot="-5400000">
            <a:off x="17748868" y="4136608"/>
            <a:ext cx="35651" cy="1978134"/>
          </a:xfrm>
          <a:prstGeom prst="rect">
            <a:avLst/>
          </a:prstGeom>
          <a:solidFill>
            <a:srgbClr val="32620E"/>
          </a:solidFill>
        </p:spPr>
      </p:sp>
      <p:sp>
        <p:nvSpPr>
          <p:cNvPr name="TextBox 5" id="5"/>
          <p:cNvSpPr txBox="true"/>
          <p:nvPr/>
        </p:nvSpPr>
        <p:spPr>
          <a:xfrm rot="0">
            <a:off x="2187386" y="1845976"/>
            <a:ext cx="13913228" cy="7210644"/>
          </a:xfrm>
          <a:prstGeom prst="rect">
            <a:avLst/>
          </a:prstGeom>
        </p:spPr>
        <p:txBody>
          <a:bodyPr anchor="t" rtlCol="false" tIns="0" lIns="0" bIns="0" rIns="0">
            <a:spAutoFit/>
          </a:bodyPr>
          <a:lstStyle/>
          <a:p>
            <a:pPr algn="ctr">
              <a:lnSpc>
                <a:spcPts val="5237"/>
              </a:lnSpc>
              <a:spcBef>
                <a:spcPct val="0"/>
              </a:spcBef>
            </a:pPr>
            <a:r>
              <a:rPr lang="en-US" sz="3741">
                <a:solidFill>
                  <a:srgbClr val="32620E"/>
                </a:solidFill>
                <a:latin typeface="HK Grotesk"/>
                <a:ea typeface="HK Grotesk"/>
                <a:cs typeface="HK Grotesk"/>
                <a:sym typeface="HK Grotesk"/>
              </a:rPr>
              <a:t>In the rapidly growing world of blockchain development, </a:t>
            </a:r>
            <a:r>
              <a:rPr lang="en-US" b="true" sz="3741" u="sng">
                <a:solidFill>
                  <a:srgbClr val="215797"/>
                </a:solidFill>
                <a:latin typeface="HK Grotesk Bold"/>
                <a:ea typeface="HK Grotesk Bold"/>
                <a:cs typeface="HK Grotesk Bold"/>
                <a:sym typeface="HK Grotesk Bold"/>
                <a:hlinkClick r:id="rId2" tooltip="https://www.blockchainx.tech/hire-solidity-developers/"/>
              </a:rPr>
              <a:t>Hiring Solidity developers for scalable blockchain solutions</a:t>
            </a:r>
            <a:r>
              <a:rPr lang="en-US" sz="3741">
                <a:solidFill>
                  <a:srgbClr val="32620E"/>
                </a:solidFill>
                <a:latin typeface="HK Grotesk"/>
                <a:ea typeface="HK Grotesk"/>
                <a:cs typeface="HK Grotesk"/>
                <a:sym typeface="HK Grotesk"/>
              </a:rPr>
              <a:t> has become critical to the success of many projects. As blockchain technology continues to evolve, top-tier Solidity developers are in high demand, making retention an important challenge for companies looking to build robust decentralized applications (dApps) and smart contracts. Retaining these talented developers requires strategic planning, investment in their growth, and creating an environment where they feel appreciated and challenged. Here’s how you can ensure your top Solidity developers stay on your team in this competitive market.</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0CC0DF"/>
        </a:solidFill>
      </p:bgPr>
    </p:bg>
    <p:spTree>
      <p:nvGrpSpPr>
        <p:cNvPr id="1" name=""/>
        <p:cNvGrpSpPr/>
        <p:nvPr/>
      </p:nvGrpSpPr>
      <p:grpSpPr>
        <a:xfrm>
          <a:off x="0" y="0"/>
          <a:ext cx="0" cy="0"/>
          <a:chOff x="0" y="0"/>
          <a:chExt cx="0" cy="0"/>
        </a:xfrm>
      </p:grpSpPr>
      <p:sp>
        <p:nvSpPr>
          <p:cNvPr name="AutoShape 2" id="2"/>
          <p:cNvSpPr/>
          <p:nvPr/>
        </p:nvSpPr>
        <p:spPr>
          <a:xfrm rot="0">
            <a:off x="0" y="2743200"/>
            <a:ext cx="18288000" cy="7543800"/>
          </a:xfrm>
          <a:prstGeom prst="rect">
            <a:avLst/>
          </a:prstGeom>
          <a:solidFill>
            <a:srgbClr val="F3FADC"/>
          </a:solidFill>
        </p:spPr>
      </p:sp>
      <p:sp>
        <p:nvSpPr>
          <p:cNvPr name="TextBox 3" id="3"/>
          <p:cNvSpPr txBox="true"/>
          <p:nvPr/>
        </p:nvSpPr>
        <p:spPr>
          <a:xfrm rot="0">
            <a:off x="2118241" y="223610"/>
            <a:ext cx="13928385" cy="2281247"/>
          </a:xfrm>
          <a:prstGeom prst="rect">
            <a:avLst/>
          </a:prstGeom>
        </p:spPr>
        <p:txBody>
          <a:bodyPr anchor="t" rtlCol="false" tIns="0" lIns="0" bIns="0" rIns="0">
            <a:spAutoFit/>
          </a:bodyPr>
          <a:lstStyle/>
          <a:p>
            <a:pPr algn="ctr">
              <a:lnSpc>
                <a:spcPts val="9186"/>
              </a:lnSpc>
              <a:spcBef>
                <a:spcPct val="0"/>
              </a:spcBef>
            </a:pPr>
            <a:r>
              <a:rPr lang="en-US" b="true" sz="6562">
                <a:solidFill>
                  <a:srgbClr val="FF3131"/>
                </a:solidFill>
                <a:latin typeface="HK Grotesk Medium"/>
                <a:ea typeface="HK Grotesk Medium"/>
                <a:cs typeface="HK Grotesk Medium"/>
                <a:sym typeface="HK Grotesk Medium"/>
              </a:rPr>
              <a:t>1. Offer Competitive Compensation and Benefits</a:t>
            </a:r>
          </a:p>
        </p:txBody>
      </p:sp>
      <p:sp>
        <p:nvSpPr>
          <p:cNvPr name="TextBox 4" id="4"/>
          <p:cNvSpPr txBox="true"/>
          <p:nvPr/>
        </p:nvSpPr>
        <p:spPr>
          <a:xfrm rot="0">
            <a:off x="2118241" y="3511747"/>
            <a:ext cx="14359370" cy="5605145"/>
          </a:xfrm>
          <a:prstGeom prst="rect">
            <a:avLst/>
          </a:prstGeom>
        </p:spPr>
        <p:txBody>
          <a:bodyPr anchor="t" rtlCol="false" tIns="0" lIns="0" bIns="0" rIns="0">
            <a:spAutoFit/>
          </a:bodyPr>
          <a:lstStyle/>
          <a:p>
            <a:pPr algn="ctr">
              <a:lnSpc>
                <a:spcPts val="4479"/>
              </a:lnSpc>
            </a:pPr>
            <a:r>
              <a:rPr lang="en-US" b="true" sz="3199">
                <a:solidFill>
                  <a:srgbClr val="32620E"/>
                </a:solidFill>
                <a:latin typeface="HK Grotesk Bold"/>
                <a:ea typeface="HK Grotesk Bold"/>
                <a:cs typeface="HK Grotesk Bold"/>
                <a:sym typeface="HK Grotesk Bold"/>
              </a:rPr>
              <a:t>Due to high demand, Solidity developers are scarce; therefore, one of the best methods for retaining one is to offer competitive salaries. But such compensation need not end with a base pay. Along with salary, developers value rewards tied to their performance, stock options, and yearly bonuses in appreciation of their contribution to the success of the company. Comprehensive health benefits, wellness programs, and retirement plans convey an image of their employer caring about their employees beyond the paycheck. Also, flexible benefits that when tailored to the individual needs of developers-base child care, education stipends, or home office allowances - can make a real difference in competing for and retaining high-end talent.</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0CC0DF"/>
        </a:solidFill>
      </p:bgPr>
    </p:bg>
    <p:spTree>
      <p:nvGrpSpPr>
        <p:cNvPr id="1" name=""/>
        <p:cNvGrpSpPr/>
        <p:nvPr/>
      </p:nvGrpSpPr>
      <p:grpSpPr>
        <a:xfrm>
          <a:off x="0" y="0"/>
          <a:ext cx="0" cy="0"/>
          <a:chOff x="0" y="0"/>
          <a:chExt cx="0" cy="0"/>
        </a:xfrm>
      </p:grpSpPr>
      <p:sp>
        <p:nvSpPr>
          <p:cNvPr name="AutoShape 2" id="2"/>
          <p:cNvSpPr/>
          <p:nvPr/>
        </p:nvSpPr>
        <p:spPr>
          <a:xfrm rot="0">
            <a:off x="0" y="2743200"/>
            <a:ext cx="18288000" cy="7543800"/>
          </a:xfrm>
          <a:prstGeom prst="rect">
            <a:avLst/>
          </a:prstGeom>
          <a:solidFill>
            <a:srgbClr val="F3FADC"/>
          </a:solidFill>
        </p:spPr>
      </p:sp>
      <p:sp>
        <p:nvSpPr>
          <p:cNvPr name="TextBox 3" id="3"/>
          <p:cNvSpPr txBox="true"/>
          <p:nvPr/>
        </p:nvSpPr>
        <p:spPr>
          <a:xfrm rot="0">
            <a:off x="2118241" y="223610"/>
            <a:ext cx="13928385" cy="2281247"/>
          </a:xfrm>
          <a:prstGeom prst="rect">
            <a:avLst/>
          </a:prstGeom>
        </p:spPr>
        <p:txBody>
          <a:bodyPr anchor="t" rtlCol="false" tIns="0" lIns="0" bIns="0" rIns="0">
            <a:spAutoFit/>
          </a:bodyPr>
          <a:lstStyle/>
          <a:p>
            <a:pPr algn="ctr">
              <a:lnSpc>
                <a:spcPts val="9186"/>
              </a:lnSpc>
              <a:spcBef>
                <a:spcPct val="0"/>
              </a:spcBef>
            </a:pPr>
            <a:r>
              <a:rPr lang="en-US" b="true" sz="6562">
                <a:solidFill>
                  <a:srgbClr val="FF3131"/>
                </a:solidFill>
                <a:latin typeface="HK Grotesk Medium"/>
                <a:ea typeface="HK Grotesk Medium"/>
                <a:cs typeface="HK Grotesk Medium"/>
                <a:sym typeface="HK Grotesk Medium"/>
              </a:rPr>
              <a:t>2. Create a Collaborative and Innovative Work Environment</a:t>
            </a:r>
          </a:p>
        </p:txBody>
      </p:sp>
      <p:sp>
        <p:nvSpPr>
          <p:cNvPr name="TextBox 4" id="4"/>
          <p:cNvSpPr txBox="true"/>
          <p:nvPr/>
        </p:nvSpPr>
        <p:spPr>
          <a:xfrm rot="0">
            <a:off x="2118241" y="3511747"/>
            <a:ext cx="14359370" cy="6167120"/>
          </a:xfrm>
          <a:prstGeom prst="rect">
            <a:avLst/>
          </a:prstGeom>
        </p:spPr>
        <p:txBody>
          <a:bodyPr anchor="t" rtlCol="false" tIns="0" lIns="0" bIns="0" rIns="0">
            <a:spAutoFit/>
          </a:bodyPr>
          <a:lstStyle/>
          <a:p>
            <a:pPr algn="ctr">
              <a:lnSpc>
                <a:spcPts val="4479"/>
              </a:lnSpc>
            </a:pPr>
            <a:r>
              <a:rPr lang="en-US" b="true" sz="3199">
                <a:solidFill>
                  <a:srgbClr val="32620E"/>
                </a:solidFill>
                <a:latin typeface="HK Grotesk Bold"/>
                <a:ea typeface="HK Grotesk Bold"/>
                <a:cs typeface="HK Grotesk Bold"/>
                <a:sym typeface="HK Grotesk Bold"/>
              </a:rPr>
              <a:t>A Solidity developer would do best in a sense of teamwork, experimentation, and innovation around them. Create a relaxed, fun area for healthy working and encourage open communications between co workers, which makes the perfection of making developers feel encouraged to do their best. Regular brainstorming sessions, hackathons, and cross-functional team projects would open up a whole new world of opportunity for them to explore new ideas and chase them down for perfection in problem-solving skills. When a developer is allowed to experiment with leading-edge technologies while being given that space to innovate himself, he aligns well with the mission of the company and chooses to stay longer. They can also be bonded with each other while keeping learning from these collaborative events.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0CC0DF"/>
        </a:solidFill>
      </p:bgPr>
    </p:bg>
    <p:spTree>
      <p:nvGrpSpPr>
        <p:cNvPr id="1" name=""/>
        <p:cNvGrpSpPr/>
        <p:nvPr/>
      </p:nvGrpSpPr>
      <p:grpSpPr>
        <a:xfrm>
          <a:off x="0" y="0"/>
          <a:ext cx="0" cy="0"/>
          <a:chOff x="0" y="0"/>
          <a:chExt cx="0" cy="0"/>
        </a:xfrm>
      </p:grpSpPr>
      <p:sp>
        <p:nvSpPr>
          <p:cNvPr name="AutoShape 2" id="2"/>
          <p:cNvSpPr/>
          <p:nvPr/>
        </p:nvSpPr>
        <p:spPr>
          <a:xfrm rot="0">
            <a:off x="0" y="2743200"/>
            <a:ext cx="18288000" cy="7543800"/>
          </a:xfrm>
          <a:prstGeom prst="rect">
            <a:avLst/>
          </a:prstGeom>
          <a:solidFill>
            <a:srgbClr val="F3FADC"/>
          </a:solidFill>
        </p:spPr>
      </p:sp>
      <p:sp>
        <p:nvSpPr>
          <p:cNvPr name="TextBox 3" id="3"/>
          <p:cNvSpPr txBox="true"/>
          <p:nvPr/>
        </p:nvSpPr>
        <p:spPr>
          <a:xfrm rot="0">
            <a:off x="2118241" y="223610"/>
            <a:ext cx="13928385" cy="2281247"/>
          </a:xfrm>
          <a:prstGeom prst="rect">
            <a:avLst/>
          </a:prstGeom>
        </p:spPr>
        <p:txBody>
          <a:bodyPr anchor="t" rtlCol="false" tIns="0" lIns="0" bIns="0" rIns="0">
            <a:spAutoFit/>
          </a:bodyPr>
          <a:lstStyle/>
          <a:p>
            <a:pPr algn="ctr">
              <a:lnSpc>
                <a:spcPts val="9186"/>
              </a:lnSpc>
              <a:spcBef>
                <a:spcPct val="0"/>
              </a:spcBef>
            </a:pPr>
            <a:r>
              <a:rPr lang="en-US" b="true" sz="6562">
                <a:solidFill>
                  <a:srgbClr val="FF3131"/>
                </a:solidFill>
                <a:latin typeface="HK Grotesk Medium"/>
                <a:ea typeface="HK Grotesk Medium"/>
                <a:cs typeface="HK Grotesk Medium"/>
                <a:sym typeface="HK Grotesk Medium"/>
              </a:rPr>
              <a:t>3. Provide Opportunities for Professional Growth</a:t>
            </a:r>
          </a:p>
        </p:txBody>
      </p:sp>
      <p:sp>
        <p:nvSpPr>
          <p:cNvPr name="TextBox 4" id="4"/>
          <p:cNvSpPr txBox="true"/>
          <p:nvPr/>
        </p:nvSpPr>
        <p:spPr>
          <a:xfrm rot="0">
            <a:off x="2118241" y="3511747"/>
            <a:ext cx="14359370" cy="6167120"/>
          </a:xfrm>
          <a:prstGeom prst="rect">
            <a:avLst/>
          </a:prstGeom>
        </p:spPr>
        <p:txBody>
          <a:bodyPr anchor="t" rtlCol="false" tIns="0" lIns="0" bIns="0" rIns="0">
            <a:spAutoFit/>
          </a:bodyPr>
          <a:lstStyle/>
          <a:p>
            <a:pPr algn="ctr">
              <a:lnSpc>
                <a:spcPts val="4479"/>
              </a:lnSpc>
            </a:pPr>
            <a:r>
              <a:rPr lang="en-US" b="true" sz="3199">
                <a:solidFill>
                  <a:srgbClr val="32620E"/>
                </a:solidFill>
                <a:latin typeface="HK Grotesk Bold"/>
                <a:ea typeface="HK Grotesk Bold"/>
                <a:cs typeface="HK Grotesk Bold"/>
                <a:sym typeface="HK Grotesk Bold"/>
              </a:rPr>
              <a:t>Professional development is one of the major motivators for talented and skilled software developers, where they access training courses, workshops, certifications, or attend major conferences and seminars in order to keep them abreast with the latest advancements in blockchain technology. Mentoring programs or placing juniors with seniors are other avenues for such developers to take on leadership roles in projects and gain ownership experience, thereby developing their careers. Additionally, clear pathways for career advancement in programming—for instance, through transition into senior positions or into new blockchain ecosystems, or even into specialized areas like security auditing or project management—will have demonstrated to developers a long-term commitment to their growth.</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0CC0DF"/>
        </a:solidFill>
      </p:bgPr>
    </p:bg>
    <p:spTree>
      <p:nvGrpSpPr>
        <p:cNvPr id="1" name=""/>
        <p:cNvGrpSpPr/>
        <p:nvPr/>
      </p:nvGrpSpPr>
      <p:grpSpPr>
        <a:xfrm>
          <a:off x="0" y="0"/>
          <a:ext cx="0" cy="0"/>
          <a:chOff x="0" y="0"/>
          <a:chExt cx="0" cy="0"/>
        </a:xfrm>
      </p:grpSpPr>
      <p:sp>
        <p:nvSpPr>
          <p:cNvPr name="AutoShape 2" id="2"/>
          <p:cNvSpPr/>
          <p:nvPr/>
        </p:nvSpPr>
        <p:spPr>
          <a:xfrm rot="0">
            <a:off x="0" y="2743200"/>
            <a:ext cx="18288000" cy="7543800"/>
          </a:xfrm>
          <a:prstGeom prst="rect">
            <a:avLst/>
          </a:prstGeom>
          <a:solidFill>
            <a:srgbClr val="F3FADC"/>
          </a:solidFill>
        </p:spPr>
      </p:sp>
      <p:sp>
        <p:nvSpPr>
          <p:cNvPr name="TextBox 3" id="3"/>
          <p:cNvSpPr txBox="true"/>
          <p:nvPr/>
        </p:nvSpPr>
        <p:spPr>
          <a:xfrm rot="0">
            <a:off x="2118241" y="223610"/>
            <a:ext cx="13928385" cy="2281247"/>
          </a:xfrm>
          <a:prstGeom prst="rect">
            <a:avLst/>
          </a:prstGeom>
        </p:spPr>
        <p:txBody>
          <a:bodyPr anchor="t" rtlCol="false" tIns="0" lIns="0" bIns="0" rIns="0">
            <a:spAutoFit/>
          </a:bodyPr>
          <a:lstStyle/>
          <a:p>
            <a:pPr algn="ctr">
              <a:lnSpc>
                <a:spcPts val="9186"/>
              </a:lnSpc>
              <a:spcBef>
                <a:spcPct val="0"/>
              </a:spcBef>
            </a:pPr>
            <a:r>
              <a:rPr lang="en-US" b="true" sz="6562">
                <a:solidFill>
                  <a:srgbClr val="FF3131"/>
                </a:solidFill>
                <a:latin typeface="HK Grotesk Medium"/>
                <a:ea typeface="HK Grotesk Medium"/>
                <a:cs typeface="HK Grotesk Medium"/>
                <a:sym typeface="HK Grotesk Medium"/>
              </a:rPr>
              <a:t>4. Encourage a Healthy Work-Life Balance</a:t>
            </a:r>
          </a:p>
        </p:txBody>
      </p:sp>
      <p:sp>
        <p:nvSpPr>
          <p:cNvPr name="TextBox 4" id="4"/>
          <p:cNvSpPr txBox="true"/>
          <p:nvPr/>
        </p:nvSpPr>
        <p:spPr>
          <a:xfrm rot="0">
            <a:off x="1845735" y="3398202"/>
            <a:ext cx="15141059" cy="6167120"/>
          </a:xfrm>
          <a:prstGeom prst="rect">
            <a:avLst/>
          </a:prstGeom>
        </p:spPr>
        <p:txBody>
          <a:bodyPr anchor="t" rtlCol="false" tIns="0" lIns="0" bIns="0" rIns="0">
            <a:spAutoFit/>
          </a:bodyPr>
          <a:lstStyle/>
          <a:p>
            <a:pPr algn="ctr">
              <a:lnSpc>
                <a:spcPts val="4479"/>
              </a:lnSpc>
            </a:pPr>
            <a:r>
              <a:rPr lang="en-US" b="true" sz="3199">
                <a:solidFill>
                  <a:srgbClr val="32620E"/>
                </a:solidFill>
                <a:latin typeface="HK Grotesk Bold"/>
                <a:ea typeface="HK Grotesk Bold"/>
                <a:cs typeface="HK Grotesk Bold"/>
                <a:sym typeface="HK Grotesk Bold"/>
              </a:rPr>
              <a:t>During times of intense project complexity and tight deadlines, the need for Solidity developers can lead to burnout. Therefore, a healthy balance between work and life must be promoted to prevent this from happening. Flexible work hours and the option of working remotely are just two ways to keep the developers free to address personal matters while still getting work done. Furthermore, it is essential to encourage breaks from work, vacations, and even days dedicated to mental health to support long-term productivity and morale. Empowering developers to take time off work without any guilt or apprehension will save them from burnout, making the workforce more involved, more energized, and more engaged. Collaborative tools that save time over in-person meetings or late-night communications help create a work environment that is harmoniously conducive to the employees' well-being.</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0CC0DF"/>
        </a:solidFill>
      </p:bgPr>
    </p:bg>
    <p:spTree>
      <p:nvGrpSpPr>
        <p:cNvPr id="1" name=""/>
        <p:cNvGrpSpPr/>
        <p:nvPr/>
      </p:nvGrpSpPr>
      <p:grpSpPr>
        <a:xfrm>
          <a:off x="0" y="0"/>
          <a:ext cx="0" cy="0"/>
          <a:chOff x="0" y="0"/>
          <a:chExt cx="0" cy="0"/>
        </a:xfrm>
      </p:grpSpPr>
      <p:sp>
        <p:nvSpPr>
          <p:cNvPr name="AutoShape 2" id="2"/>
          <p:cNvSpPr/>
          <p:nvPr/>
        </p:nvSpPr>
        <p:spPr>
          <a:xfrm rot="0">
            <a:off x="0" y="2743200"/>
            <a:ext cx="18288000" cy="7543800"/>
          </a:xfrm>
          <a:prstGeom prst="rect">
            <a:avLst/>
          </a:prstGeom>
          <a:solidFill>
            <a:srgbClr val="F3FADC"/>
          </a:solidFill>
        </p:spPr>
      </p:sp>
      <p:sp>
        <p:nvSpPr>
          <p:cNvPr name="TextBox 3" id="3"/>
          <p:cNvSpPr txBox="true"/>
          <p:nvPr/>
        </p:nvSpPr>
        <p:spPr>
          <a:xfrm rot="0">
            <a:off x="2118241" y="223610"/>
            <a:ext cx="13928385" cy="2281247"/>
          </a:xfrm>
          <a:prstGeom prst="rect">
            <a:avLst/>
          </a:prstGeom>
        </p:spPr>
        <p:txBody>
          <a:bodyPr anchor="t" rtlCol="false" tIns="0" lIns="0" bIns="0" rIns="0">
            <a:spAutoFit/>
          </a:bodyPr>
          <a:lstStyle/>
          <a:p>
            <a:pPr algn="ctr">
              <a:lnSpc>
                <a:spcPts val="9186"/>
              </a:lnSpc>
              <a:spcBef>
                <a:spcPct val="0"/>
              </a:spcBef>
            </a:pPr>
            <a:r>
              <a:rPr lang="en-US" b="true" sz="6562">
                <a:solidFill>
                  <a:srgbClr val="FF3131"/>
                </a:solidFill>
                <a:latin typeface="HK Grotesk Medium"/>
                <a:ea typeface="HK Grotesk Medium"/>
                <a:cs typeface="HK Grotesk Medium"/>
                <a:sym typeface="HK Grotesk Medium"/>
              </a:rPr>
              <a:t>5. Invest in the Right Tools and Technologies</a:t>
            </a:r>
          </a:p>
        </p:txBody>
      </p:sp>
      <p:sp>
        <p:nvSpPr>
          <p:cNvPr name="TextBox 4" id="4"/>
          <p:cNvSpPr txBox="true"/>
          <p:nvPr/>
        </p:nvSpPr>
        <p:spPr>
          <a:xfrm rot="0">
            <a:off x="1845735" y="3398202"/>
            <a:ext cx="15141059" cy="6167120"/>
          </a:xfrm>
          <a:prstGeom prst="rect">
            <a:avLst/>
          </a:prstGeom>
        </p:spPr>
        <p:txBody>
          <a:bodyPr anchor="t" rtlCol="false" tIns="0" lIns="0" bIns="0" rIns="0">
            <a:spAutoFit/>
          </a:bodyPr>
          <a:lstStyle/>
          <a:p>
            <a:pPr algn="ctr">
              <a:lnSpc>
                <a:spcPts val="4479"/>
              </a:lnSpc>
            </a:pPr>
            <a:r>
              <a:rPr lang="en-US" b="true" sz="3199">
                <a:solidFill>
                  <a:srgbClr val="32620E"/>
                </a:solidFill>
                <a:latin typeface="HK Grotesk Bold"/>
                <a:ea typeface="HK Grotesk Bold"/>
                <a:cs typeface="HK Grotesk Bold"/>
                <a:sym typeface="HK Grotesk Bold"/>
              </a:rPr>
              <a:t>Solidity developers are trained on complex blockchain frameworks and work with the best tools needed to ease their work. Giving developers the latest technology, development tools, and resources will enable them to work efficiently and enjoy the work. Modern IDEs, testing frameworks, and blockchain simulation environments help avoid repetitive tasks, allowing creative and bright developers to focus on what is important. Access to the latest trends in blockchain and smart contract development also demonstrates a commitment to staying at the cutting front of innovation, which, in turn, attracts and retains top talent. It proves vital for the developers because the right tools can make development smoother but also empower a developer to face challenges that come up with scalable solutions on the blockchain.</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0CC0DF"/>
        </a:solidFill>
      </p:bgPr>
    </p:bg>
    <p:spTree>
      <p:nvGrpSpPr>
        <p:cNvPr id="1" name=""/>
        <p:cNvGrpSpPr/>
        <p:nvPr/>
      </p:nvGrpSpPr>
      <p:grpSpPr>
        <a:xfrm>
          <a:off x="0" y="0"/>
          <a:ext cx="0" cy="0"/>
          <a:chOff x="0" y="0"/>
          <a:chExt cx="0" cy="0"/>
        </a:xfrm>
      </p:grpSpPr>
      <p:sp>
        <p:nvSpPr>
          <p:cNvPr name="AutoShape 2" id="2"/>
          <p:cNvSpPr/>
          <p:nvPr/>
        </p:nvSpPr>
        <p:spPr>
          <a:xfrm rot="0">
            <a:off x="0" y="2743200"/>
            <a:ext cx="18288000" cy="7543800"/>
          </a:xfrm>
          <a:prstGeom prst="rect">
            <a:avLst/>
          </a:prstGeom>
          <a:solidFill>
            <a:srgbClr val="F3FADC"/>
          </a:solidFill>
        </p:spPr>
      </p:sp>
      <p:sp>
        <p:nvSpPr>
          <p:cNvPr name="TextBox 3" id="3"/>
          <p:cNvSpPr txBox="true"/>
          <p:nvPr/>
        </p:nvSpPr>
        <p:spPr>
          <a:xfrm rot="0">
            <a:off x="2118241" y="223610"/>
            <a:ext cx="13928385" cy="2281247"/>
          </a:xfrm>
          <a:prstGeom prst="rect">
            <a:avLst/>
          </a:prstGeom>
        </p:spPr>
        <p:txBody>
          <a:bodyPr anchor="t" rtlCol="false" tIns="0" lIns="0" bIns="0" rIns="0">
            <a:spAutoFit/>
          </a:bodyPr>
          <a:lstStyle/>
          <a:p>
            <a:pPr algn="ctr">
              <a:lnSpc>
                <a:spcPts val="9186"/>
              </a:lnSpc>
              <a:spcBef>
                <a:spcPct val="0"/>
              </a:spcBef>
            </a:pPr>
            <a:r>
              <a:rPr lang="en-US" b="true" sz="6562">
                <a:solidFill>
                  <a:srgbClr val="FF3131"/>
                </a:solidFill>
                <a:latin typeface="HK Grotesk Medium"/>
                <a:ea typeface="HK Grotesk Medium"/>
                <a:cs typeface="HK Grotesk Medium"/>
                <a:sym typeface="HK Grotesk Medium"/>
              </a:rPr>
              <a:t>6. Recognize and Reward Contributions</a:t>
            </a:r>
          </a:p>
        </p:txBody>
      </p:sp>
      <p:sp>
        <p:nvSpPr>
          <p:cNvPr name="TextBox 4" id="4"/>
          <p:cNvSpPr txBox="true"/>
          <p:nvPr/>
        </p:nvSpPr>
        <p:spPr>
          <a:xfrm rot="0">
            <a:off x="1800318" y="3653155"/>
            <a:ext cx="15141059" cy="5605145"/>
          </a:xfrm>
          <a:prstGeom prst="rect">
            <a:avLst/>
          </a:prstGeom>
        </p:spPr>
        <p:txBody>
          <a:bodyPr anchor="t" rtlCol="false" tIns="0" lIns="0" bIns="0" rIns="0">
            <a:spAutoFit/>
          </a:bodyPr>
          <a:lstStyle/>
          <a:p>
            <a:pPr algn="ctr">
              <a:lnSpc>
                <a:spcPts val="4479"/>
              </a:lnSpc>
            </a:pPr>
            <a:r>
              <a:rPr lang="en-US" b="true" sz="3199">
                <a:solidFill>
                  <a:srgbClr val="32620E"/>
                </a:solidFill>
                <a:latin typeface="HK Grotesk Bold"/>
                <a:ea typeface="HK Grotesk Bold"/>
                <a:cs typeface="HK Grotesk Bold"/>
                <a:sym typeface="HK Grotesk Bold"/>
              </a:rPr>
              <a:t>Recognition helps build the loyalty of the top talents. Recognizing milestones; celebrating project completions; and rewarding above-market performance mean that developers feel more engaged with their work. These could include public recognition during company-wide meetings, awarding bonuses for extraordinary work, or offering additional PTO. Consistent feedback from leaders can encourage developments in motivation being either positive or constructive. Giving further non financial motivation is commendable in allowing developers to be creative in looking into their own endeavors outside regular work. Recognition enhances a sense of pride and loyalty when given to developers for their exemplary problem-solving capabilities that successfully execute scalable blockchain solutions.</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0CC0DF"/>
        </a:solidFill>
      </p:bgPr>
    </p:bg>
    <p:spTree>
      <p:nvGrpSpPr>
        <p:cNvPr id="1" name=""/>
        <p:cNvGrpSpPr/>
        <p:nvPr/>
      </p:nvGrpSpPr>
      <p:grpSpPr>
        <a:xfrm>
          <a:off x="0" y="0"/>
          <a:ext cx="0" cy="0"/>
          <a:chOff x="0" y="0"/>
          <a:chExt cx="0" cy="0"/>
        </a:xfrm>
      </p:grpSpPr>
      <p:sp>
        <p:nvSpPr>
          <p:cNvPr name="AutoShape 2" id="2"/>
          <p:cNvSpPr/>
          <p:nvPr/>
        </p:nvSpPr>
        <p:spPr>
          <a:xfrm rot="0">
            <a:off x="0" y="2743200"/>
            <a:ext cx="18288000" cy="7543800"/>
          </a:xfrm>
          <a:prstGeom prst="rect">
            <a:avLst/>
          </a:prstGeom>
          <a:solidFill>
            <a:srgbClr val="F3FADC"/>
          </a:solidFill>
        </p:spPr>
      </p:sp>
      <p:sp>
        <p:nvSpPr>
          <p:cNvPr name="TextBox 3" id="3"/>
          <p:cNvSpPr txBox="true"/>
          <p:nvPr/>
        </p:nvSpPr>
        <p:spPr>
          <a:xfrm rot="0">
            <a:off x="2179807" y="904875"/>
            <a:ext cx="13928385" cy="1119197"/>
          </a:xfrm>
          <a:prstGeom prst="rect">
            <a:avLst/>
          </a:prstGeom>
        </p:spPr>
        <p:txBody>
          <a:bodyPr anchor="t" rtlCol="false" tIns="0" lIns="0" bIns="0" rIns="0">
            <a:spAutoFit/>
          </a:bodyPr>
          <a:lstStyle/>
          <a:p>
            <a:pPr algn="ctr">
              <a:lnSpc>
                <a:spcPts val="9186"/>
              </a:lnSpc>
              <a:spcBef>
                <a:spcPct val="0"/>
              </a:spcBef>
            </a:pPr>
            <a:r>
              <a:rPr lang="en-US" b="true" sz="6562">
                <a:solidFill>
                  <a:srgbClr val="FF3131"/>
                </a:solidFill>
                <a:latin typeface="HK Grotesk Medium"/>
                <a:ea typeface="HK Grotesk Medium"/>
                <a:cs typeface="HK Grotesk Medium"/>
                <a:sym typeface="HK Grotesk Medium"/>
              </a:rPr>
              <a:t>7. Cultivate a Purpose-Driven Mission</a:t>
            </a:r>
          </a:p>
        </p:txBody>
      </p:sp>
      <p:sp>
        <p:nvSpPr>
          <p:cNvPr name="TextBox 4" id="4"/>
          <p:cNvSpPr txBox="true"/>
          <p:nvPr/>
        </p:nvSpPr>
        <p:spPr>
          <a:xfrm rot="0">
            <a:off x="1754900" y="3789408"/>
            <a:ext cx="15141059" cy="5043170"/>
          </a:xfrm>
          <a:prstGeom prst="rect">
            <a:avLst/>
          </a:prstGeom>
        </p:spPr>
        <p:txBody>
          <a:bodyPr anchor="t" rtlCol="false" tIns="0" lIns="0" bIns="0" rIns="0">
            <a:spAutoFit/>
          </a:bodyPr>
          <a:lstStyle/>
          <a:p>
            <a:pPr algn="ctr">
              <a:lnSpc>
                <a:spcPts val="4479"/>
              </a:lnSpc>
            </a:pPr>
            <a:r>
              <a:rPr lang="en-US" b="true" sz="3199">
                <a:solidFill>
                  <a:srgbClr val="32620E"/>
                </a:solidFill>
                <a:latin typeface="HK Grotesk Bold"/>
                <a:ea typeface="HK Grotesk Bold"/>
                <a:cs typeface="HK Grotesk Bold"/>
                <a:sym typeface="HK Grotesk Bold"/>
              </a:rPr>
              <a:t>Connect your projects with some larger vision such as decentralization of finance, improvement in privacy, or helping to advance new technologies. This will create a sense of fulfillment and commitment in your developers because their projects become more meaningful. They will work for stays that their work is going to be valuable for changing industry-by-industry or revolutionizing the way the world interacts with data. Sharing this mission and vision in an inspiring manner to developers can form an effective retention strategy. Involvement in the broader strategy of the company and their input into decisions will give ownership of blockchain initiatives.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CC0DF"/>
        </a:solidFill>
      </p:bgPr>
    </p:bg>
    <p:spTree>
      <p:nvGrpSpPr>
        <p:cNvPr id="1" name=""/>
        <p:cNvGrpSpPr/>
        <p:nvPr/>
      </p:nvGrpSpPr>
      <p:grpSpPr>
        <a:xfrm>
          <a:off x="0" y="0"/>
          <a:ext cx="0" cy="0"/>
          <a:chOff x="0" y="0"/>
          <a:chExt cx="0" cy="0"/>
        </a:xfrm>
      </p:grpSpPr>
      <p:sp>
        <p:nvSpPr>
          <p:cNvPr name="AutoShape 2" id="2"/>
          <p:cNvSpPr/>
          <p:nvPr/>
        </p:nvSpPr>
        <p:spPr>
          <a:xfrm rot="0">
            <a:off x="0" y="2743200"/>
            <a:ext cx="18288000" cy="7543800"/>
          </a:xfrm>
          <a:prstGeom prst="rect">
            <a:avLst/>
          </a:prstGeom>
          <a:solidFill>
            <a:srgbClr val="F3FADC"/>
          </a:solidFill>
        </p:spPr>
      </p:sp>
      <p:sp>
        <p:nvSpPr>
          <p:cNvPr name="TextBox 3" id="3"/>
          <p:cNvSpPr txBox="true"/>
          <p:nvPr/>
        </p:nvSpPr>
        <p:spPr>
          <a:xfrm rot="0">
            <a:off x="0" y="483961"/>
            <a:ext cx="18198571" cy="1471985"/>
          </a:xfrm>
          <a:prstGeom prst="rect">
            <a:avLst/>
          </a:prstGeom>
        </p:spPr>
        <p:txBody>
          <a:bodyPr anchor="t" rtlCol="false" tIns="0" lIns="0" bIns="0" rIns="0">
            <a:spAutoFit/>
          </a:bodyPr>
          <a:lstStyle/>
          <a:p>
            <a:pPr algn="ctr">
              <a:lnSpc>
                <a:spcPts val="12003"/>
              </a:lnSpc>
              <a:spcBef>
                <a:spcPct val="0"/>
              </a:spcBef>
            </a:pPr>
            <a:r>
              <a:rPr lang="en-US" b="true" sz="8573">
                <a:solidFill>
                  <a:srgbClr val="FF3131"/>
                </a:solidFill>
                <a:latin typeface="HK Grotesk Medium"/>
                <a:ea typeface="HK Grotesk Medium"/>
                <a:cs typeface="HK Grotesk Medium"/>
                <a:sym typeface="HK Grotesk Medium"/>
              </a:rPr>
              <a:t>Conclusion</a:t>
            </a:r>
          </a:p>
        </p:txBody>
      </p:sp>
      <p:sp>
        <p:nvSpPr>
          <p:cNvPr name="TextBox 4" id="4"/>
          <p:cNvSpPr txBox="true"/>
          <p:nvPr/>
        </p:nvSpPr>
        <p:spPr>
          <a:xfrm rot="0">
            <a:off x="1573471" y="3679190"/>
            <a:ext cx="15141059" cy="5605145"/>
          </a:xfrm>
          <a:prstGeom prst="rect">
            <a:avLst/>
          </a:prstGeom>
        </p:spPr>
        <p:txBody>
          <a:bodyPr anchor="t" rtlCol="false" tIns="0" lIns="0" bIns="0" rIns="0">
            <a:spAutoFit/>
          </a:bodyPr>
          <a:lstStyle/>
          <a:p>
            <a:pPr algn="ctr">
              <a:lnSpc>
                <a:spcPts val="4479"/>
              </a:lnSpc>
            </a:pPr>
            <a:r>
              <a:rPr lang="en-US" b="true" sz="3199">
                <a:solidFill>
                  <a:srgbClr val="32620E"/>
                </a:solidFill>
                <a:latin typeface="HK Grotesk Bold"/>
                <a:ea typeface="HK Grotesk Bold"/>
                <a:cs typeface="HK Grotesk Bold"/>
                <a:sym typeface="HK Grotesk Bold"/>
              </a:rPr>
              <a:t>Retaining top Solidity developers in a competitive market requires a combination of offering competitive compensation, fostering an innovative work environment, and creating opportunities for professional growth. Additionally, recognizing their contributions and investing in the right tools will keep them motivated and engaged. By cultivating a culture that values work-life balance and promotes personal and professional development, you’ll keep your team loyal and productive. To ensure the continued success of your blockchain projects, it’s important to prioritize developer satisfaction and provide the support they need to thrive. If you're looking to</a:t>
            </a:r>
            <a:r>
              <a:rPr lang="en-US" b="true" sz="3199" u="sng">
                <a:solidFill>
                  <a:srgbClr val="32620E"/>
                </a:solidFill>
                <a:latin typeface="HK Grotesk Bold"/>
                <a:ea typeface="HK Grotesk Bold"/>
                <a:cs typeface="HK Grotesk Bold"/>
                <a:sym typeface="HK Grotesk Bold"/>
                <a:hlinkClick r:id="rId2" tooltip="https://www.blockchainx.tech/hire-solidity-developers/"/>
              </a:rPr>
              <a:t> </a:t>
            </a:r>
            <a:r>
              <a:rPr lang="en-US" b="true" sz="3199" u="sng">
                <a:solidFill>
                  <a:srgbClr val="215797"/>
                </a:solidFill>
                <a:latin typeface="HK Grotesk Bold"/>
                <a:ea typeface="HK Grotesk Bold"/>
                <a:cs typeface="HK Grotesk Bold"/>
                <a:sym typeface="HK Grotesk Bold"/>
                <a:hlinkClick r:id="rId3" tooltip="https://www.blockchainx.tech/hire-solidity-developers/"/>
              </a:rPr>
              <a:t>Hire Solidity developers for blockchain projects</a:t>
            </a:r>
            <a:r>
              <a:rPr lang="en-US" b="true" sz="3199">
                <a:solidFill>
                  <a:srgbClr val="32620E"/>
                </a:solidFill>
                <a:latin typeface="HK Grotesk Bold"/>
                <a:ea typeface="HK Grotesk Bold"/>
                <a:cs typeface="HK Grotesk Bold"/>
                <a:sym typeface="HK Grotesk Bold"/>
              </a:rPr>
              <a:t>, focusing on these strategies will help you attract and retain the best talent for the long haul.</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38B6FF"/>
        </a:solidFill>
      </p:bgPr>
    </p:bg>
    <p:spTree>
      <p:nvGrpSpPr>
        <p:cNvPr id="1" name=""/>
        <p:cNvGrpSpPr/>
        <p:nvPr/>
      </p:nvGrpSpPr>
      <p:grpSpPr>
        <a:xfrm>
          <a:off x="0" y="0"/>
          <a:ext cx="0" cy="0"/>
          <a:chOff x="0" y="0"/>
          <a:chExt cx="0" cy="0"/>
        </a:xfrm>
      </p:grpSpPr>
      <p:sp>
        <p:nvSpPr>
          <p:cNvPr name="AutoShape 2" id="2"/>
          <p:cNvSpPr/>
          <p:nvPr/>
        </p:nvSpPr>
        <p:spPr>
          <a:xfrm rot="0">
            <a:off x="9371088" y="-60474"/>
            <a:ext cx="8916912" cy="10347474"/>
          </a:xfrm>
          <a:prstGeom prst="rect">
            <a:avLst/>
          </a:prstGeom>
          <a:solidFill>
            <a:srgbClr val="F3FADC"/>
          </a:solidFill>
        </p:spPr>
      </p:sp>
      <p:sp>
        <p:nvSpPr>
          <p:cNvPr name="Freeform 3" id="3"/>
          <p:cNvSpPr/>
          <p:nvPr/>
        </p:nvSpPr>
        <p:spPr>
          <a:xfrm flipH="false" flipV="false" rot="0">
            <a:off x="10409872" y="3279125"/>
            <a:ext cx="810663" cy="810663"/>
          </a:xfrm>
          <a:custGeom>
            <a:avLst/>
            <a:gdLst/>
            <a:ahLst/>
            <a:cxnLst/>
            <a:rect r="r" b="b" t="t" l="l"/>
            <a:pathLst>
              <a:path h="810663" w="810663">
                <a:moveTo>
                  <a:pt x="0" y="0"/>
                </a:moveTo>
                <a:lnTo>
                  <a:pt x="810664" y="0"/>
                </a:lnTo>
                <a:lnTo>
                  <a:pt x="810664" y="810663"/>
                </a:lnTo>
                <a:lnTo>
                  <a:pt x="0" y="8106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0374924" y="5177221"/>
            <a:ext cx="810663" cy="810663"/>
          </a:xfrm>
          <a:custGeom>
            <a:avLst/>
            <a:gdLst/>
            <a:ahLst/>
            <a:cxnLst/>
            <a:rect r="r" b="b" t="t" l="l"/>
            <a:pathLst>
              <a:path h="810663" w="810663">
                <a:moveTo>
                  <a:pt x="0" y="0"/>
                </a:moveTo>
                <a:lnTo>
                  <a:pt x="810664" y="0"/>
                </a:lnTo>
                <a:lnTo>
                  <a:pt x="810664" y="810664"/>
                </a:lnTo>
                <a:lnTo>
                  <a:pt x="0" y="8106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429008" y="7073735"/>
            <a:ext cx="791528" cy="791528"/>
          </a:xfrm>
          <a:custGeom>
            <a:avLst/>
            <a:gdLst/>
            <a:ahLst/>
            <a:cxnLst/>
            <a:rect r="r" b="b" t="t" l="l"/>
            <a:pathLst>
              <a:path h="791528" w="791528">
                <a:moveTo>
                  <a:pt x="0" y="0"/>
                </a:moveTo>
                <a:lnTo>
                  <a:pt x="791528" y="0"/>
                </a:lnTo>
                <a:lnTo>
                  <a:pt x="791528" y="791527"/>
                </a:lnTo>
                <a:lnTo>
                  <a:pt x="0" y="79152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2614743" y="6486842"/>
            <a:ext cx="3309407" cy="3309407"/>
          </a:xfrm>
          <a:custGeom>
            <a:avLst/>
            <a:gdLst/>
            <a:ahLst/>
            <a:cxnLst/>
            <a:rect r="r" b="b" t="t" l="l"/>
            <a:pathLst>
              <a:path h="3309407" w="3309407">
                <a:moveTo>
                  <a:pt x="0" y="0"/>
                </a:moveTo>
                <a:lnTo>
                  <a:pt x="3309407" y="0"/>
                </a:lnTo>
                <a:lnTo>
                  <a:pt x="3309407" y="3309407"/>
                </a:lnTo>
                <a:lnTo>
                  <a:pt x="0" y="3309407"/>
                </a:lnTo>
                <a:lnTo>
                  <a:pt x="0" y="0"/>
                </a:lnTo>
                <a:close/>
              </a:path>
            </a:pathLst>
          </a:custGeom>
          <a:blipFill>
            <a:blip r:embed="rId8"/>
            <a:stretch>
              <a:fillRect l="0" t="0" r="0" b="0"/>
            </a:stretch>
          </a:blipFill>
        </p:spPr>
      </p:sp>
      <p:sp>
        <p:nvSpPr>
          <p:cNvPr name="TextBox 7" id="7"/>
          <p:cNvSpPr txBox="true"/>
          <p:nvPr/>
        </p:nvSpPr>
        <p:spPr>
          <a:xfrm rot="0">
            <a:off x="2017526" y="4651988"/>
            <a:ext cx="4503841" cy="715147"/>
          </a:xfrm>
          <a:prstGeom prst="rect">
            <a:avLst/>
          </a:prstGeom>
        </p:spPr>
        <p:txBody>
          <a:bodyPr anchor="t" rtlCol="false" tIns="0" lIns="0" bIns="0" rIns="0">
            <a:spAutoFit/>
          </a:bodyPr>
          <a:lstStyle/>
          <a:p>
            <a:pPr algn="ctr">
              <a:lnSpc>
                <a:spcPts val="5372"/>
              </a:lnSpc>
            </a:pPr>
            <a:r>
              <a:rPr lang="en-US" sz="5482" b="true">
                <a:solidFill>
                  <a:srgbClr val="A30052"/>
                </a:solidFill>
                <a:latin typeface="HK Grotesk Bold"/>
                <a:ea typeface="HK Grotesk Bold"/>
                <a:cs typeface="HK Grotesk Bold"/>
                <a:sym typeface="HK Grotesk Bold"/>
              </a:rPr>
              <a:t>Contact us</a:t>
            </a:r>
          </a:p>
        </p:txBody>
      </p:sp>
      <p:sp>
        <p:nvSpPr>
          <p:cNvPr name="TextBox 8" id="8"/>
          <p:cNvSpPr txBox="true"/>
          <p:nvPr/>
        </p:nvSpPr>
        <p:spPr>
          <a:xfrm rot="0">
            <a:off x="1333961" y="1811863"/>
            <a:ext cx="5870972" cy="1566544"/>
          </a:xfrm>
          <a:prstGeom prst="rect">
            <a:avLst/>
          </a:prstGeom>
        </p:spPr>
        <p:txBody>
          <a:bodyPr anchor="t" rtlCol="false" tIns="0" lIns="0" bIns="0" rIns="0">
            <a:spAutoFit/>
          </a:bodyPr>
          <a:lstStyle/>
          <a:p>
            <a:pPr algn="ctr">
              <a:lnSpc>
                <a:spcPts val="12880"/>
              </a:lnSpc>
            </a:pPr>
            <a:r>
              <a:rPr lang="en-US" sz="9200" b="true">
                <a:solidFill>
                  <a:srgbClr val="A30052"/>
                </a:solidFill>
                <a:latin typeface="Canva Sans Bold"/>
                <a:ea typeface="Canva Sans Bold"/>
                <a:cs typeface="Canva Sans Bold"/>
                <a:sym typeface="Canva Sans Bold"/>
              </a:rPr>
              <a:t>Thank you</a:t>
            </a:r>
          </a:p>
        </p:txBody>
      </p:sp>
      <p:sp>
        <p:nvSpPr>
          <p:cNvPr name="TextBox 9" id="9"/>
          <p:cNvSpPr txBox="true"/>
          <p:nvPr/>
        </p:nvSpPr>
        <p:spPr>
          <a:xfrm rot="0">
            <a:off x="11799428" y="3302207"/>
            <a:ext cx="5046226" cy="688299"/>
          </a:xfrm>
          <a:prstGeom prst="rect">
            <a:avLst/>
          </a:prstGeom>
        </p:spPr>
        <p:txBody>
          <a:bodyPr anchor="t" rtlCol="false" tIns="0" lIns="0" bIns="0" rIns="0">
            <a:spAutoFit/>
          </a:bodyPr>
          <a:lstStyle/>
          <a:p>
            <a:pPr algn="ctr">
              <a:lnSpc>
                <a:spcPts val="5637"/>
              </a:lnSpc>
              <a:spcBef>
                <a:spcPct val="0"/>
              </a:spcBef>
            </a:pPr>
            <a:r>
              <a:rPr lang="en-US" b="true" sz="4026">
                <a:solidFill>
                  <a:srgbClr val="38B6FF"/>
                </a:solidFill>
                <a:latin typeface="HK Grotesk Medium"/>
                <a:ea typeface="HK Grotesk Medium"/>
                <a:cs typeface="HK Grotesk Medium"/>
                <a:sym typeface="HK Grotesk Medium"/>
              </a:rPr>
              <a:t>www.blockchainx.tech</a:t>
            </a:r>
          </a:p>
        </p:txBody>
      </p:sp>
      <p:sp>
        <p:nvSpPr>
          <p:cNvPr name="TextBox 10" id="10"/>
          <p:cNvSpPr txBox="true"/>
          <p:nvPr/>
        </p:nvSpPr>
        <p:spPr>
          <a:xfrm rot="0">
            <a:off x="11518838" y="5182088"/>
            <a:ext cx="6059686" cy="706089"/>
          </a:xfrm>
          <a:prstGeom prst="rect">
            <a:avLst/>
          </a:prstGeom>
        </p:spPr>
        <p:txBody>
          <a:bodyPr anchor="t" rtlCol="false" tIns="0" lIns="0" bIns="0" rIns="0">
            <a:spAutoFit/>
          </a:bodyPr>
          <a:lstStyle/>
          <a:p>
            <a:pPr algn="ctr">
              <a:lnSpc>
                <a:spcPts val="5706"/>
              </a:lnSpc>
              <a:spcBef>
                <a:spcPct val="0"/>
              </a:spcBef>
            </a:pPr>
            <a:r>
              <a:rPr lang="en-US" b="true" sz="4076">
                <a:solidFill>
                  <a:srgbClr val="38B6FF"/>
                </a:solidFill>
                <a:latin typeface="HK Grotesk Medium"/>
                <a:ea typeface="HK Grotesk Medium"/>
                <a:cs typeface="HK Grotesk Medium"/>
                <a:sym typeface="HK Grotesk Medium"/>
              </a:rPr>
              <a:t>contact@blockchainx.tech</a:t>
            </a:r>
          </a:p>
        </p:txBody>
      </p:sp>
      <p:sp>
        <p:nvSpPr>
          <p:cNvPr name="TextBox 11" id="11"/>
          <p:cNvSpPr txBox="true"/>
          <p:nvPr/>
        </p:nvSpPr>
        <p:spPr>
          <a:xfrm rot="0">
            <a:off x="12112704" y="7089284"/>
            <a:ext cx="3984188" cy="687395"/>
          </a:xfrm>
          <a:prstGeom prst="rect">
            <a:avLst/>
          </a:prstGeom>
        </p:spPr>
        <p:txBody>
          <a:bodyPr anchor="t" rtlCol="false" tIns="0" lIns="0" bIns="0" rIns="0">
            <a:spAutoFit/>
          </a:bodyPr>
          <a:lstStyle/>
          <a:p>
            <a:pPr algn="ctr">
              <a:lnSpc>
                <a:spcPts val="5687"/>
              </a:lnSpc>
              <a:spcBef>
                <a:spcPct val="0"/>
              </a:spcBef>
            </a:pPr>
            <a:r>
              <a:rPr lang="en-US" b="true" sz="4062">
                <a:solidFill>
                  <a:srgbClr val="38B6FF"/>
                </a:solidFill>
                <a:latin typeface="HK Grotesk Medium"/>
                <a:ea typeface="HK Grotesk Medium"/>
                <a:cs typeface="HK Grotesk Medium"/>
                <a:sym typeface="HK Grotesk Medium"/>
              </a:rPr>
              <a:t>+91 7708889555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DAGfD6P9Qz4</dc:identifier>
  <dcterms:modified xsi:type="dcterms:W3CDTF">2011-08-01T06:04:30Z</dcterms:modified>
  <cp:revision>1</cp:revision>
  <dc:title>How to Retain Top Solidity Developers in a Competitive Market</dc:title>
</cp:coreProperties>
</file>