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erriweather" charset="1" panose="00000500000000000000"/>
      <p:regular r:id="rId16"/>
    </p:embeddedFont>
    <p:embeddedFont>
      <p:font typeface="Canva Sans Bold" charset="1" panose="020B0803030501040103"/>
      <p:regular r:id="rId17"/>
    </p:embeddedFont>
    <p:embeddedFont>
      <p:font typeface="Canva Sans" charset="1" panose="020B0503030501040103"/>
      <p:regular r:id="rId18"/>
    </p:embeddedFont>
    <p:embeddedFont>
      <p:font typeface="Merriweather Bold" charset="1" panose="00000800000000000000"/>
      <p:regular r:id="rId19"/>
    </p:embeddedFont>
    <p:embeddedFont>
      <p:font typeface="Montserrat Bold" charset="1" panose="00000800000000000000"/>
      <p:regular r:id="rId20"/>
    </p:embeddedFont>
    <p:embeddedFont>
      <p:font typeface="RoxboroughCF"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3EDEA"/>
        </a:solidFill>
      </p:bgPr>
    </p:bg>
    <p:spTree>
      <p:nvGrpSpPr>
        <p:cNvPr id="1" name=""/>
        <p:cNvGrpSpPr/>
        <p:nvPr/>
      </p:nvGrpSpPr>
      <p:grpSpPr>
        <a:xfrm>
          <a:off x="0" y="0"/>
          <a:ext cx="0" cy="0"/>
          <a:chOff x="0" y="0"/>
          <a:chExt cx="0" cy="0"/>
        </a:xfrm>
      </p:grpSpPr>
      <p:sp>
        <p:nvSpPr>
          <p:cNvPr name="Freeform 2" id="2"/>
          <p:cNvSpPr/>
          <p:nvPr/>
        </p:nvSpPr>
        <p:spPr>
          <a:xfrm flipH="false" flipV="false" rot="0">
            <a:off x="4443274" y="1231290"/>
            <a:ext cx="3574333" cy="1136340"/>
          </a:xfrm>
          <a:custGeom>
            <a:avLst/>
            <a:gdLst/>
            <a:ahLst/>
            <a:cxnLst/>
            <a:rect r="r" b="b" t="t" l="l"/>
            <a:pathLst>
              <a:path h="1136340" w="3574333">
                <a:moveTo>
                  <a:pt x="0" y="0"/>
                </a:moveTo>
                <a:lnTo>
                  <a:pt x="3574333" y="0"/>
                </a:lnTo>
                <a:lnTo>
                  <a:pt x="3574333" y="1136340"/>
                </a:lnTo>
                <a:lnTo>
                  <a:pt x="0" y="1136340"/>
                </a:lnTo>
                <a:lnTo>
                  <a:pt x="0" y="0"/>
                </a:lnTo>
                <a:close/>
              </a:path>
            </a:pathLst>
          </a:custGeom>
          <a:blipFill>
            <a:blip r:embed="rId2"/>
            <a:stretch>
              <a:fillRect l="0" t="0" r="0" b="0"/>
            </a:stretch>
          </a:blipFill>
        </p:spPr>
      </p:sp>
      <p:sp>
        <p:nvSpPr>
          <p:cNvPr name="TextBox 3" id="3"/>
          <p:cNvSpPr txBox="true"/>
          <p:nvPr/>
        </p:nvSpPr>
        <p:spPr>
          <a:xfrm rot="0">
            <a:off x="2356398" y="2859344"/>
            <a:ext cx="8665833" cy="5583711"/>
          </a:xfrm>
          <a:prstGeom prst="rect">
            <a:avLst/>
          </a:prstGeom>
        </p:spPr>
        <p:txBody>
          <a:bodyPr anchor="t" rtlCol="false" tIns="0" lIns="0" bIns="0" rIns="0">
            <a:spAutoFit/>
          </a:bodyPr>
          <a:lstStyle/>
          <a:p>
            <a:pPr algn="ctr">
              <a:lnSpc>
                <a:spcPts val="8896"/>
              </a:lnSpc>
              <a:spcBef>
                <a:spcPct val="0"/>
              </a:spcBef>
            </a:pPr>
            <a:r>
              <a:rPr lang="en-US" sz="6739" spc="586">
                <a:solidFill>
                  <a:srgbClr val="FF3131"/>
                </a:solidFill>
                <a:latin typeface="Merriweather"/>
                <a:ea typeface="Merriweather"/>
                <a:cs typeface="Merriweather"/>
                <a:sym typeface="Merriweather"/>
              </a:rPr>
              <a:t>Why Web3 Needs AI: The Role of Machine Learning in Blockchain</a:t>
            </a:r>
          </a:p>
        </p:txBody>
      </p:sp>
      <p:sp>
        <p:nvSpPr>
          <p:cNvPr name="Freeform 4" id="4"/>
          <p:cNvSpPr/>
          <p:nvPr/>
        </p:nvSpPr>
        <p:spPr>
          <a:xfrm flipH="false" flipV="false" rot="0">
            <a:off x="15436506" y="-1402236"/>
            <a:ext cx="3033164" cy="3411534"/>
          </a:xfrm>
          <a:custGeom>
            <a:avLst/>
            <a:gdLst/>
            <a:ahLst/>
            <a:cxnLst/>
            <a:rect r="r" b="b" t="t" l="l"/>
            <a:pathLst>
              <a:path h="3411534" w="3033164">
                <a:moveTo>
                  <a:pt x="0" y="0"/>
                </a:moveTo>
                <a:lnTo>
                  <a:pt x="3033165" y="0"/>
                </a:lnTo>
                <a:lnTo>
                  <a:pt x="3033165" y="3411535"/>
                </a:lnTo>
                <a:lnTo>
                  <a:pt x="0" y="34115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0" y="7276140"/>
            <a:ext cx="3325247" cy="3010860"/>
          </a:xfrm>
          <a:custGeom>
            <a:avLst/>
            <a:gdLst/>
            <a:ahLst/>
            <a:cxnLst/>
            <a:rect r="r" b="b" t="t" l="l"/>
            <a:pathLst>
              <a:path h="3010860" w="3325247">
                <a:moveTo>
                  <a:pt x="0" y="0"/>
                </a:moveTo>
                <a:lnTo>
                  <a:pt x="3325247" y="0"/>
                </a:lnTo>
                <a:lnTo>
                  <a:pt x="3325247" y="3010860"/>
                </a:lnTo>
                <a:lnTo>
                  <a:pt x="0" y="30108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0" y="-167335"/>
            <a:ext cx="2356398" cy="3107958"/>
          </a:xfrm>
          <a:custGeom>
            <a:avLst/>
            <a:gdLst/>
            <a:ahLst/>
            <a:cxnLst/>
            <a:rect r="r" b="b" t="t" l="l"/>
            <a:pathLst>
              <a:path h="3107958" w="2356398">
                <a:moveTo>
                  <a:pt x="0" y="0"/>
                </a:moveTo>
                <a:lnTo>
                  <a:pt x="2356398" y="0"/>
                </a:lnTo>
                <a:lnTo>
                  <a:pt x="2356398" y="3107959"/>
                </a:lnTo>
                <a:lnTo>
                  <a:pt x="0" y="310795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5057348" y="8781570"/>
            <a:ext cx="3412323" cy="3611545"/>
          </a:xfrm>
          <a:custGeom>
            <a:avLst/>
            <a:gdLst/>
            <a:ahLst/>
            <a:cxnLst/>
            <a:rect r="r" b="b" t="t" l="l"/>
            <a:pathLst>
              <a:path h="3611545" w="3412323">
                <a:moveTo>
                  <a:pt x="0" y="0"/>
                </a:moveTo>
                <a:lnTo>
                  <a:pt x="3412323" y="0"/>
                </a:lnTo>
                <a:lnTo>
                  <a:pt x="3412323" y="3611545"/>
                </a:lnTo>
                <a:lnTo>
                  <a:pt x="0" y="36115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1022230" y="2388079"/>
            <a:ext cx="7040669" cy="6054976"/>
          </a:xfrm>
          <a:custGeom>
            <a:avLst/>
            <a:gdLst/>
            <a:ahLst/>
            <a:cxnLst/>
            <a:rect r="r" b="b" t="t" l="l"/>
            <a:pathLst>
              <a:path h="6054976" w="7040669">
                <a:moveTo>
                  <a:pt x="0" y="0"/>
                </a:moveTo>
                <a:lnTo>
                  <a:pt x="7040670" y="0"/>
                </a:lnTo>
                <a:lnTo>
                  <a:pt x="7040670" y="6054975"/>
                </a:lnTo>
                <a:lnTo>
                  <a:pt x="0" y="6054975"/>
                </a:lnTo>
                <a:lnTo>
                  <a:pt x="0" y="0"/>
                </a:lnTo>
                <a:close/>
              </a:path>
            </a:pathLst>
          </a:custGeom>
          <a:blipFill>
            <a:blip r:embed="rId11"/>
            <a:stretch>
              <a:fillRect l="0" t="0" r="0" b="0"/>
            </a:stretch>
          </a:blipFill>
        </p:spPr>
      </p:sp>
      <p:sp>
        <p:nvSpPr>
          <p:cNvPr name="TextBox 9" id="9"/>
          <p:cNvSpPr txBox="true"/>
          <p:nvPr/>
        </p:nvSpPr>
        <p:spPr>
          <a:xfrm rot="0">
            <a:off x="6822311" y="8934767"/>
            <a:ext cx="4737973" cy="580390"/>
          </a:xfrm>
          <a:prstGeom prst="rect">
            <a:avLst/>
          </a:prstGeom>
        </p:spPr>
        <p:txBody>
          <a:bodyPr anchor="t" rtlCol="false" tIns="0" lIns="0" bIns="0" rIns="0">
            <a:spAutoFit/>
          </a:bodyPr>
          <a:lstStyle/>
          <a:p>
            <a:pPr algn="ctr">
              <a:lnSpc>
                <a:spcPts val="4759"/>
              </a:lnSpc>
            </a:pPr>
            <a:r>
              <a:rPr lang="en-US" sz="3399" b="true">
                <a:solidFill>
                  <a:srgbClr val="A44F30"/>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9D9A"/>
        </a:solidFill>
      </p:bgPr>
    </p:bg>
    <p:spTree>
      <p:nvGrpSpPr>
        <p:cNvPr id="1" name=""/>
        <p:cNvGrpSpPr/>
        <p:nvPr/>
      </p:nvGrpSpPr>
      <p:grpSpPr>
        <a:xfrm>
          <a:off x="0" y="0"/>
          <a:ext cx="0" cy="0"/>
          <a:chOff x="0" y="0"/>
          <a:chExt cx="0" cy="0"/>
        </a:xfrm>
      </p:grpSpPr>
      <p:grpSp>
        <p:nvGrpSpPr>
          <p:cNvPr name="Group 2" id="2"/>
          <p:cNvGrpSpPr/>
          <p:nvPr/>
        </p:nvGrpSpPr>
        <p:grpSpPr>
          <a:xfrm rot="0">
            <a:off x="630619" y="831398"/>
            <a:ext cx="17026762" cy="8426902"/>
            <a:chOff x="0" y="0"/>
            <a:chExt cx="4484415" cy="2219431"/>
          </a:xfrm>
        </p:grpSpPr>
        <p:sp>
          <p:nvSpPr>
            <p:cNvPr name="Freeform 3" id="3"/>
            <p:cNvSpPr/>
            <p:nvPr/>
          </p:nvSpPr>
          <p:spPr>
            <a:xfrm flipH="false" flipV="false" rot="0">
              <a:off x="0" y="0"/>
              <a:ext cx="4484415" cy="2219431"/>
            </a:xfrm>
            <a:custGeom>
              <a:avLst/>
              <a:gdLst/>
              <a:ahLst/>
              <a:cxnLst/>
              <a:rect r="r" b="b" t="t" l="l"/>
              <a:pathLst>
                <a:path h="2219431" w="4484415">
                  <a:moveTo>
                    <a:pt x="0" y="0"/>
                  </a:moveTo>
                  <a:lnTo>
                    <a:pt x="4484415" y="0"/>
                  </a:lnTo>
                  <a:lnTo>
                    <a:pt x="4484415" y="2219431"/>
                  </a:lnTo>
                  <a:lnTo>
                    <a:pt x="0" y="2219431"/>
                  </a:lnTo>
                  <a:close/>
                </a:path>
              </a:pathLst>
            </a:custGeom>
            <a:solidFill>
              <a:srgbClr val="D3EDEA"/>
            </a:solidFill>
          </p:spPr>
        </p:sp>
        <p:sp>
          <p:nvSpPr>
            <p:cNvPr name="TextBox 4" id="4"/>
            <p:cNvSpPr txBox="true"/>
            <p:nvPr/>
          </p:nvSpPr>
          <p:spPr>
            <a:xfrm>
              <a:off x="0" y="-28575"/>
              <a:ext cx="4484415" cy="2248006"/>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74291" y="1035660"/>
            <a:ext cx="16385009" cy="8052687"/>
          </a:xfrm>
          <a:prstGeom prst="rect">
            <a:avLst/>
          </a:prstGeom>
        </p:spPr>
        <p:txBody>
          <a:bodyPr anchor="t" rtlCol="false" tIns="0" lIns="0" bIns="0" rIns="0">
            <a:spAutoFit/>
          </a:bodyPr>
          <a:lstStyle/>
          <a:p>
            <a:pPr algn="ctr">
              <a:lnSpc>
                <a:spcPts val="3976"/>
              </a:lnSpc>
            </a:pPr>
            <a:r>
              <a:rPr lang="en-US" sz="2840">
                <a:solidFill>
                  <a:srgbClr val="A30052"/>
                </a:solidFill>
                <a:latin typeface="Canva Sans"/>
                <a:ea typeface="Canva Sans"/>
                <a:cs typeface="Canva Sans"/>
                <a:sym typeface="Canva Sans"/>
              </a:rPr>
              <a:t>Web3 is bringing in a whole new dimension to the internet in terms of decentralizing it, making it more secure, and improving transparency. Using Web3 services means that intermediaries have been eliminated from the process, so users retain the complete ownership of their digital property and assets without third parties. Nevertheless, despite all the merits, Web3 is still challenged, especially in scalability, security, and usability. And this is where the place of Artificial Intelligence (AI) along with Machine Learning (ML) comes to play. Moreover, they take decentralized applications (dApps) by realizing automation, intelligence, and adaptability within blockchain technology. Choosing the right title for a dissertation: Improvement in the decision-making process, Fraud detection, and operations optimization are all primarily concerned with real-time analysis of overgrowing datasets. Making use of AI, a smart contract will become more secured, faster transactions, and a more personalized user experience. Any company interested in </a:t>
            </a:r>
            <a:r>
              <a:rPr lang="en-US" b="true" sz="2840" u="sng">
                <a:solidFill>
                  <a:srgbClr val="055C9D"/>
                </a:solidFill>
                <a:latin typeface="Canva Sans Bold"/>
                <a:ea typeface="Canva Sans Bold"/>
                <a:cs typeface="Canva Sans Bold"/>
                <a:sym typeface="Canva Sans Bold"/>
                <a:hlinkClick r:id="rId2" tooltip="https://www.blockchainx.tech/web3-development-company/"/>
              </a:rPr>
              <a:t>Web3 development services</a:t>
            </a:r>
            <a:r>
              <a:rPr lang="en-US" sz="2840">
                <a:solidFill>
                  <a:srgbClr val="A30052"/>
                </a:solidFill>
                <a:latin typeface="Canva Sans"/>
                <a:ea typeface="Canva Sans"/>
                <a:cs typeface="Canva Sans"/>
                <a:sym typeface="Canva Sans"/>
              </a:rPr>
              <a:t> could implement AI-powered solutions into its processes to develop advanced, intelligent, and efficient decentralized platforms suitable for any future needs of customers. Merging both the predictive and analytical capabilities of AI with the working power of Blockchain is marching Web3 towards a smarter, more autonomous digital environment.</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946078" y="971550"/>
            <a:ext cx="11896249"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D3EDEA"/>
                </a:solidFill>
                <a:latin typeface="Merriweather Bold"/>
                <a:ea typeface="Merriweather Bold"/>
                <a:cs typeface="Merriweather Bold"/>
                <a:sym typeface="Merriweather Bold"/>
              </a:rPr>
              <a:t>Enhancing Smart Contracts with AI</a:t>
            </a:r>
          </a:p>
        </p:txBody>
      </p:sp>
      <p:sp>
        <p:nvSpPr>
          <p:cNvPr name="TextBox 6" id="6"/>
          <p:cNvSpPr txBox="true"/>
          <p:nvPr/>
        </p:nvSpPr>
        <p:spPr>
          <a:xfrm rot="0">
            <a:off x="855887" y="3171221"/>
            <a:ext cx="16576225" cy="6551313"/>
          </a:xfrm>
          <a:prstGeom prst="rect">
            <a:avLst/>
          </a:prstGeom>
        </p:spPr>
        <p:txBody>
          <a:bodyPr anchor="t" rtlCol="false" tIns="0" lIns="0" bIns="0" rIns="0">
            <a:spAutoFit/>
          </a:bodyPr>
          <a:lstStyle/>
          <a:p>
            <a:pPr algn="ctr">
              <a:lnSpc>
                <a:spcPts val="3996"/>
              </a:lnSpc>
            </a:pPr>
            <a:r>
              <a:rPr lang="en-US" sz="2854">
                <a:solidFill>
                  <a:srgbClr val="A30052"/>
                </a:solidFill>
                <a:latin typeface="Canva Sans"/>
                <a:ea typeface="Canva Sans"/>
                <a:cs typeface="Canva Sans"/>
                <a:sym typeface="Canva Sans"/>
              </a:rPr>
              <a:t>Automation-based technology smart contracts that have preset rules for self-execution remain the most basic functionalities of Web3. They are integrated into the base layer of blockchain networks without intermediaries and with full transparency. They suffer, however, from inefficiencies, code bugs, and security holes. A single bug or loophole in a smart contract could lead to financial losses in millions. One route we would take in remedying such issues would be to augment code audits and vulnerability assessment with AI. Machine learning models may also be encouraged to analyze past contract failures, spot potential risks, and recommend optimizations before they are deployed. Such as predicting network congestion and optimizing gas fees through dynamic adaptations of transaction priorities, thereby making it faster and cheaper in execution. AI also helps smart contracts evolve by learning experiences from prior transactions and adjusting itself to novel conditions, thus making it even more reliable with time. As Web3 continues to expand, automation-driven AI will be instrumental in guaranteeing the establishment of trust and risk reduction in decentralized applications.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3089430" y="971550"/>
            <a:ext cx="11609546"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D3EDEA"/>
                </a:solidFill>
                <a:latin typeface="Merriweather Bold"/>
                <a:ea typeface="Merriweather Bold"/>
                <a:cs typeface="Merriweather Bold"/>
                <a:sym typeface="Merriweather Bold"/>
              </a:rPr>
              <a:t>AI in Fraud Detection and Security</a:t>
            </a:r>
          </a:p>
        </p:txBody>
      </p:sp>
      <p:sp>
        <p:nvSpPr>
          <p:cNvPr name="TextBox 6" id="6"/>
          <p:cNvSpPr txBox="true"/>
          <p:nvPr/>
        </p:nvSpPr>
        <p:spPr>
          <a:xfrm rot="0">
            <a:off x="597022" y="2968631"/>
            <a:ext cx="17093956" cy="7057175"/>
          </a:xfrm>
          <a:prstGeom prst="rect">
            <a:avLst/>
          </a:prstGeom>
        </p:spPr>
        <p:txBody>
          <a:bodyPr anchor="t" rtlCol="false" tIns="0" lIns="0" bIns="0" rIns="0">
            <a:spAutoFit/>
          </a:bodyPr>
          <a:lstStyle/>
          <a:p>
            <a:pPr algn="ctr">
              <a:lnSpc>
                <a:spcPts val="3996"/>
              </a:lnSpc>
            </a:pPr>
            <a:r>
              <a:rPr lang="en-US" sz="2854">
                <a:solidFill>
                  <a:srgbClr val="A30052"/>
                </a:solidFill>
                <a:latin typeface="Canva Sans"/>
                <a:ea typeface="Canva Sans"/>
                <a:cs typeface="Canva Sans"/>
                <a:sym typeface="Canva Sans"/>
              </a:rPr>
              <a:t>One of the greatest challenges in the realm of blockchain technology is to secure it against frauds, hacks, and cyber threats. Being a decentralized model, Web3 is devoid of centralized control and is therefore slew to undergo various malicious attacks. AI-based security could enter the view in order to reduce the effects of attacks by identifying the suspicious actions in real-time. The machine learning algorithms can tap into the means of analyzing the transactions on a blockchain and detect any odd behaviors owing to fraudulent transactions, phishing attempts, or attacks on a wallet. AI can help augment identity verification schemes through biometric authentication and behavior analysis, allowing only legitimate users to access blockchain networks. Furthermore, predictive analytics driven by artificial intelligence could identify possible threats along with their preventive measures to be implemented before any execution of attacks. This becomes of utmost importance in decentralized finance (DeFi) due to the stakes, where large sums of money are transferred every 24 hours and thus the ecosystem is a target of choice for hackers. AI will monitor the ecosystem permanently and upgrade itself against new threats, making it all the more difficult for threat actors to compromise Web3.</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332966" y="971550"/>
            <a:ext cx="13122473"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D3EDEA"/>
                </a:solidFill>
                <a:latin typeface="Merriweather Bold"/>
                <a:ea typeface="Merriweather Bold"/>
                <a:cs typeface="Merriweather Bold"/>
                <a:sym typeface="Merriweather Bold"/>
              </a:rPr>
              <a:t>Personalized User Experience in dApps</a:t>
            </a:r>
          </a:p>
        </p:txBody>
      </p:sp>
      <p:sp>
        <p:nvSpPr>
          <p:cNvPr name="TextBox 6" id="6"/>
          <p:cNvSpPr txBox="true"/>
          <p:nvPr/>
        </p:nvSpPr>
        <p:spPr>
          <a:xfrm rot="0">
            <a:off x="765847" y="3370419"/>
            <a:ext cx="16756306" cy="6045451"/>
          </a:xfrm>
          <a:prstGeom prst="rect">
            <a:avLst/>
          </a:prstGeom>
        </p:spPr>
        <p:txBody>
          <a:bodyPr anchor="t" rtlCol="false" tIns="0" lIns="0" bIns="0" rIns="0">
            <a:spAutoFit/>
          </a:bodyPr>
          <a:lstStyle/>
          <a:p>
            <a:pPr algn="ctr">
              <a:lnSpc>
                <a:spcPts val="3996"/>
              </a:lnSpc>
            </a:pPr>
            <a:r>
              <a:rPr lang="en-US" sz="2854">
                <a:solidFill>
                  <a:srgbClr val="A30052"/>
                </a:solidFill>
                <a:latin typeface="Canva Sans"/>
                <a:ea typeface="Canva Sans"/>
                <a:cs typeface="Canva Sans"/>
                <a:sym typeface="Canva Sans"/>
              </a:rPr>
              <a:t>Decentralization and sovereign ownership are the most used words in every Web3 app, but many dApps do not register good usability and access. The dead uppers do not use intelligent recommendation systems, such as AI-driven personalization to improve user experience. AI makes up for that shortcoming through user behavior and user preferences analysis, able to offer a more personalized touch. An AI recommendation engine, for instance, could take a user's preferences into consideration and help him discover a relevant NFT, game, or even decentralized self-expression. Chatbots can also provide timely customer service, helping Users with processes such as Wallet establishment, Token Staking, or Yield Farming, often complicated in some blockchain interfaces. AI can develop dynamic environments for blockchain-based games that change according to players' behavior, making game experiences more exciting and engaging. AI will render dApps not only intuitive, interactive, and entrancing to use but also stimulate higher adoption and engagement in the Web3 ecosystem.</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802727" y="971550"/>
            <a:ext cx="12182952"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D3EDEA"/>
                </a:solidFill>
                <a:latin typeface="Merriweather Bold"/>
                <a:ea typeface="Merriweather Bold"/>
                <a:cs typeface="Merriweather Bold"/>
                <a:sym typeface="Merriweather Bold"/>
              </a:rPr>
              <a:t>AI and Decentralized Finance (DeFi)</a:t>
            </a:r>
          </a:p>
        </p:txBody>
      </p:sp>
      <p:sp>
        <p:nvSpPr>
          <p:cNvPr name="TextBox 6" id="6"/>
          <p:cNvSpPr txBox="true"/>
          <p:nvPr/>
        </p:nvSpPr>
        <p:spPr>
          <a:xfrm rot="0">
            <a:off x="376361" y="3070960"/>
            <a:ext cx="17535278" cy="6883923"/>
          </a:xfrm>
          <a:prstGeom prst="rect">
            <a:avLst/>
          </a:prstGeom>
        </p:spPr>
        <p:txBody>
          <a:bodyPr anchor="t" rtlCol="false" tIns="0" lIns="0" bIns="0" rIns="0">
            <a:spAutoFit/>
          </a:bodyPr>
          <a:lstStyle/>
          <a:p>
            <a:pPr algn="ctr">
              <a:lnSpc>
                <a:spcPts val="3898"/>
              </a:lnSpc>
            </a:pPr>
            <a:r>
              <a:rPr lang="en-US" sz="2784">
                <a:solidFill>
                  <a:srgbClr val="A30052"/>
                </a:solidFill>
                <a:latin typeface="Canva Sans"/>
                <a:ea typeface="Canva Sans"/>
                <a:cs typeface="Canva Sans"/>
                <a:sym typeface="Canva Sans"/>
              </a:rPr>
              <a:t>The fast growing decentralized finance referred as DeFi- it is financial services like lending, borrowing and trading without intermediaries on the blockchain. However, there are risks attached to being on DeFi platforms such as market volatility, security issues and liquidity problems. Artificial intelligence plays a major role in saving DeFi operations by providing data-backed insight or prediction analytics. AI-based trading bots execute trades according to the real state of the market by helping mitigate the risks and maximizing profits in return for the investor. Creditworthiness of borrowers will be analyzed by machine learning models in a decentralized lending platform from the past on-chain behavior and transaction history to decrease chances of loan defaults. AI can also help in recognition of market manipulation that can be as minor as wash out trading and could involve bigger manipulations, like pump and dump, to ensure that markets will be fair and transparent. Apart from this, AI-based risk management tools can also forecast user's preferences while studying historical trends, which could help in generating personalized investment strategies for them. Thus, AI can be used in various capacities by DeFi products to ensure security, efficiency and accessibility while promoting more sustainable and reliable decentralized finance for the world's user base.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718187" y="971550"/>
            <a:ext cx="14352032"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D3EDEA"/>
                </a:solidFill>
                <a:latin typeface="Merriweather Bold"/>
                <a:ea typeface="Merriweather Bold"/>
                <a:cs typeface="Merriweather Bold"/>
                <a:sym typeface="Merriweather Bold"/>
              </a:rPr>
              <a:t>AI in Blockchain Scalability and Efficiency</a:t>
            </a:r>
          </a:p>
        </p:txBody>
      </p:sp>
      <p:sp>
        <p:nvSpPr>
          <p:cNvPr name="TextBox 6" id="6"/>
          <p:cNvSpPr txBox="true"/>
          <p:nvPr/>
        </p:nvSpPr>
        <p:spPr>
          <a:xfrm rot="0">
            <a:off x="511421" y="3228531"/>
            <a:ext cx="17265158" cy="6390564"/>
          </a:xfrm>
          <a:prstGeom prst="rect">
            <a:avLst/>
          </a:prstGeom>
        </p:spPr>
        <p:txBody>
          <a:bodyPr anchor="t" rtlCol="false" tIns="0" lIns="0" bIns="0" rIns="0">
            <a:spAutoFit/>
          </a:bodyPr>
          <a:lstStyle/>
          <a:p>
            <a:pPr algn="ctr">
              <a:lnSpc>
                <a:spcPts val="3898"/>
              </a:lnSpc>
            </a:pPr>
            <a:r>
              <a:rPr lang="en-US" sz="2784">
                <a:solidFill>
                  <a:srgbClr val="A30052"/>
                </a:solidFill>
                <a:latin typeface="Canva Sans"/>
                <a:ea typeface="Canva Sans"/>
                <a:cs typeface="Canva Sans"/>
                <a:sym typeface="Canva Sans"/>
              </a:rPr>
              <a:t>The transaction processing speed in blockchain networks almost always struggles to stand up against their centralized counterparts; hence scalability remains an issue for the most of time. Extremely high transaction costs alongside slow confirmation times may further choke the adoption of Web3 applications. AI may assist by improving the overall scalability of the respective blockchain by performing optimizations on consensus mechanisms, data storage, and transaction validations, among others. For instance, an AI predictive algorithm may predict the possibility of network congestion so that scheduling of transactions can be adjusted, minimizing the delays introduced and optimizing performance. AI can also be used to offer blockchain enhancements through sharding methods so that applications can be put to parallel processing of several transactions and drastically improve throughput. Furthermore, automation powered with AI will lend itself toward the governance ability of DAOs by making data-oriented methods possible. It is through this pathway that the fusion of AI into blockchain infrastructure can boost Web3 transaction speeds, minimize costs, and ensure scalability, thus enhancing real-world applications.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4705703" y="971550"/>
            <a:ext cx="8377000" cy="749643"/>
          </a:xfrm>
          <a:prstGeom prst="rect">
            <a:avLst/>
          </a:prstGeom>
        </p:spPr>
        <p:txBody>
          <a:bodyPr anchor="t" rtlCol="false" tIns="0" lIns="0" bIns="0" rIns="0">
            <a:spAutoFit/>
          </a:bodyPr>
          <a:lstStyle/>
          <a:p>
            <a:pPr algn="ctr">
              <a:lnSpc>
                <a:spcPts val="6020"/>
              </a:lnSpc>
              <a:spcBef>
                <a:spcPct val="0"/>
              </a:spcBef>
            </a:pPr>
            <a:r>
              <a:rPr lang="en-US" b="true" sz="4560" spc="396">
                <a:solidFill>
                  <a:srgbClr val="D3EDEA"/>
                </a:solidFill>
                <a:latin typeface="Merriweather Bold"/>
                <a:ea typeface="Merriweather Bold"/>
                <a:cs typeface="Merriweather Bold"/>
                <a:sym typeface="Merriweather Bold"/>
              </a:rPr>
              <a:t>The Future of AI in Web3</a:t>
            </a:r>
          </a:p>
        </p:txBody>
      </p:sp>
      <p:sp>
        <p:nvSpPr>
          <p:cNvPr name="TextBox 6" id="6"/>
          <p:cNvSpPr txBox="true"/>
          <p:nvPr/>
        </p:nvSpPr>
        <p:spPr>
          <a:xfrm rot="0">
            <a:off x="813120" y="3521161"/>
            <a:ext cx="16162166" cy="5897205"/>
          </a:xfrm>
          <a:prstGeom prst="rect">
            <a:avLst/>
          </a:prstGeom>
        </p:spPr>
        <p:txBody>
          <a:bodyPr anchor="t" rtlCol="false" tIns="0" lIns="0" bIns="0" rIns="0">
            <a:spAutoFit/>
          </a:bodyPr>
          <a:lstStyle/>
          <a:p>
            <a:pPr algn="ctr">
              <a:lnSpc>
                <a:spcPts val="3898"/>
              </a:lnSpc>
            </a:pPr>
            <a:r>
              <a:rPr lang="en-US" sz="2784">
                <a:solidFill>
                  <a:srgbClr val="A30052"/>
                </a:solidFill>
                <a:latin typeface="Canva Sans"/>
                <a:ea typeface="Canva Sans"/>
                <a:cs typeface="Canva Sans"/>
                <a:sym typeface="Canva Sans"/>
              </a:rPr>
              <a:t>An intersection has started to emerge in that AI will lay its rightful claim on the developing Web3. Automated by AI, these processes will soon move beyond finance and security towards supply chain management, health care, real estate, content creation, and other domains. One could say the framework for a new decentralized AI is being sculpted, whereby AI models are trained and deployed over blockchain infrastructures: ensuring transparency, privacy, and security. On such decentralized AI systems, users retain ownership of their data and leverage AI-powered insights. AI also offers to support governance in decentralized autonomous organizations (DAOs) via analyzing voting patterns, forecasting proposal outcome, and optimizing decision-making processes. This nexus will build up the more autonomous, intelligent, and user-centric digital ecosystem. Therefore, Web3 developers and organizations should adopt AI solutions in deploying next-generation decentralized applications that are to be secure, scalable, smart, and adaptable to the needs of the user.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3EDEA"/>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009D9A"/>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329348" y="587060"/>
            <a:ext cx="7129710" cy="1404254"/>
          </a:xfrm>
          <a:prstGeom prst="rect">
            <a:avLst/>
          </a:prstGeom>
        </p:spPr>
        <p:txBody>
          <a:bodyPr anchor="t" rtlCol="false" tIns="0" lIns="0" bIns="0" rIns="0">
            <a:spAutoFit/>
          </a:bodyPr>
          <a:lstStyle/>
          <a:p>
            <a:pPr algn="ctr">
              <a:lnSpc>
                <a:spcPts val="11380"/>
              </a:lnSpc>
              <a:spcBef>
                <a:spcPct val="0"/>
              </a:spcBef>
            </a:pPr>
            <a:r>
              <a:rPr lang="en-US" b="true" sz="8621" spc="750">
                <a:solidFill>
                  <a:srgbClr val="D3EDEA"/>
                </a:solidFill>
                <a:latin typeface="Merriweather Bold"/>
                <a:ea typeface="Merriweather Bold"/>
                <a:cs typeface="Merriweather Bold"/>
                <a:sym typeface="Merriweather Bold"/>
              </a:rPr>
              <a:t>Conclusion</a:t>
            </a:r>
          </a:p>
        </p:txBody>
      </p:sp>
      <p:sp>
        <p:nvSpPr>
          <p:cNvPr name="TextBox 6" id="6"/>
          <p:cNvSpPr txBox="true"/>
          <p:nvPr/>
        </p:nvSpPr>
        <p:spPr>
          <a:xfrm rot="0">
            <a:off x="1321783" y="3453631"/>
            <a:ext cx="15644435" cy="6291978"/>
          </a:xfrm>
          <a:prstGeom prst="rect">
            <a:avLst/>
          </a:prstGeom>
        </p:spPr>
        <p:txBody>
          <a:bodyPr anchor="t" rtlCol="false" tIns="0" lIns="0" bIns="0" rIns="0">
            <a:spAutoFit/>
          </a:bodyPr>
          <a:lstStyle/>
          <a:p>
            <a:pPr algn="ctr">
              <a:lnSpc>
                <a:spcPts val="3898"/>
              </a:lnSpc>
            </a:pPr>
            <a:r>
              <a:rPr lang="en-US" sz="2784">
                <a:solidFill>
                  <a:srgbClr val="A30052"/>
                </a:solidFill>
                <a:latin typeface="Canva Sans"/>
                <a:ea typeface="Canva Sans"/>
                <a:cs typeface="Canva Sans"/>
                <a:sym typeface="Canva Sans"/>
              </a:rPr>
              <a:t>Security, efficiency, and user experience enhancements will put AI and machine learning at the center of the next revolution for the Web3 environment. With AI incorporated into the blockchain world, new prospects are opened in Web3 to exceed its current constraining confines on automation, prevention of fraud, and intelligent decision-making. AI will find countless applications in securing smart contracts, dApps personalization, and DeFi transaction optimization, thus continually injecting innovation into decentralized ecosystems. As Intel envisions for the Meanwhile, AI-powdered solutions become interesting for the generation of blockchain applications wherein businesses are currently invested to keep ahead of the pack. A partnership between a </a:t>
            </a:r>
            <a:r>
              <a:rPr lang="en-US" b="true" sz="2784" u="sng">
                <a:solidFill>
                  <a:srgbClr val="055C9D"/>
                </a:solidFill>
                <a:latin typeface="Canva Sans Bold"/>
                <a:ea typeface="Canva Sans Bold"/>
                <a:cs typeface="Canva Sans Bold"/>
                <a:sym typeface="Canva Sans Bold"/>
                <a:hlinkClick r:id="rId2" tooltip="https://www.blockchainx.tech/web3-development-company/"/>
              </a:rPr>
              <a:t>Web3 development company </a:t>
            </a:r>
            <a:r>
              <a:rPr lang="en-US" sz="2784">
                <a:solidFill>
                  <a:srgbClr val="A30052"/>
                </a:solidFill>
                <a:latin typeface="Canva Sans"/>
                <a:ea typeface="Canva Sans"/>
                <a:cs typeface="Canva Sans"/>
                <a:sym typeface="Canva Sans"/>
              </a:rPr>
              <a:t>that understands the intersection of AI and blockchain will provide the expertise required to develop cutting-edge, future-ready decentralized applications. AI in Web3 will guide building a smart, efficient, and secure decentralized Internet that works for users, developers, and enterprises.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3EDEA"/>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818352" y="4360607"/>
            <a:ext cx="465129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www.blockchainx.tech</a:t>
            </a:r>
          </a:p>
        </p:txBody>
      </p:sp>
      <p:sp>
        <p:nvSpPr>
          <p:cNvPr name="TextBox 9" id="9"/>
          <p:cNvSpPr txBox="true"/>
          <p:nvPr/>
        </p:nvSpPr>
        <p:spPr>
          <a:xfrm rot="0">
            <a:off x="6818352" y="6645972"/>
            <a:ext cx="5549146"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sz="3399">
                <a:solidFill>
                  <a:srgbClr val="FF3131"/>
                </a:solidFill>
                <a:latin typeface="Canva Sans"/>
                <a:ea typeface="Canva Sans"/>
                <a:cs typeface="Canva Sans"/>
                <a:sym typeface="Canva Sans"/>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DAGgLpln3Bg</dc:identifier>
  <dcterms:modified xsi:type="dcterms:W3CDTF">2011-08-01T06:04:30Z</dcterms:modified>
  <cp:revision>1</cp:revision>
  <dc:title>Why Web3 Needs AI: The Role of Machine Learning in Blockchain</dc:title>
</cp:coreProperties>
</file>