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Montserrat Bold" charset="1" panose="00000800000000000000"/>
      <p:regular r:id="rId14"/>
    </p:embeddedFont>
    <p:embeddedFont>
      <p:font typeface="Canva Sans Bold" charset="1" panose="020B0803030501040103"/>
      <p:regular r:id="rId15"/>
    </p:embeddedFont>
    <p:embeddedFont>
      <p:font typeface="Bobby Jones" charset="1" panose="00000000000000000000"/>
      <p:regular r:id="rId16"/>
    </p:embeddedFont>
    <p:embeddedFont>
      <p:font typeface="Arial" charset="1" panose="020B0502020202020204"/>
      <p:regular r:id="rId17"/>
    </p:embeddedFont>
    <p:embeddedFont>
      <p:font typeface="DM Sans Bold" charset="1" panose="00000000000000000000"/>
      <p:regular r:id="rId18"/>
    </p:embeddedFont>
    <p:embeddedFont>
      <p:font typeface="DM San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9.pn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8B8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86841">
            <a:off x="14134284" y="6396865"/>
            <a:ext cx="2878924" cy="2921418"/>
          </a:xfrm>
          <a:custGeom>
            <a:avLst/>
            <a:gdLst/>
            <a:ahLst/>
            <a:cxnLst/>
            <a:rect r="r" b="b" t="t" l="l"/>
            <a:pathLst>
              <a:path h="2921418" w="2878924">
                <a:moveTo>
                  <a:pt x="0" y="0"/>
                </a:moveTo>
                <a:lnTo>
                  <a:pt x="2878924" y="0"/>
                </a:lnTo>
                <a:lnTo>
                  <a:pt x="2878924" y="2921417"/>
                </a:lnTo>
                <a:lnTo>
                  <a:pt x="0" y="29214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25089">
            <a:off x="11796298" y="5153305"/>
            <a:ext cx="2844975" cy="2841419"/>
          </a:xfrm>
          <a:custGeom>
            <a:avLst/>
            <a:gdLst/>
            <a:ahLst/>
            <a:cxnLst/>
            <a:rect r="r" b="b" t="t" l="l"/>
            <a:pathLst>
              <a:path h="2841419" w="2844975">
                <a:moveTo>
                  <a:pt x="0" y="0"/>
                </a:moveTo>
                <a:lnTo>
                  <a:pt x="2844974" y="0"/>
                </a:lnTo>
                <a:lnTo>
                  <a:pt x="2844974" y="2841418"/>
                </a:lnTo>
                <a:lnTo>
                  <a:pt x="0" y="2841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267777">
            <a:off x="12146786" y="2494361"/>
            <a:ext cx="3611132" cy="5100050"/>
            <a:chOff x="0" y="0"/>
            <a:chExt cx="3267456" cy="46146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267456" cy="4618736"/>
            </a:xfrm>
            <a:custGeom>
              <a:avLst/>
              <a:gdLst/>
              <a:ahLst/>
              <a:cxnLst/>
              <a:rect r="r" b="b" t="t" l="l"/>
              <a:pathLst>
                <a:path h="4618736" w="3267456">
                  <a:moveTo>
                    <a:pt x="3267456" y="4618736"/>
                  </a:moveTo>
                  <a:lnTo>
                    <a:pt x="0" y="4618736"/>
                  </a:lnTo>
                  <a:lnTo>
                    <a:pt x="0" y="0"/>
                  </a:lnTo>
                  <a:lnTo>
                    <a:pt x="3267456" y="0"/>
                  </a:lnTo>
                  <a:lnTo>
                    <a:pt x="3267456" y="4618736"/>
                  </a:lnTo>
                  <a:close/>
                </a:path>
              </a:pathLst>
            </a:custGeom>
            <a:blipFill>
              <a:blip r:embed="rId5"/>
              <a:stretch>
                <a:fillRect l="-4" t="0" r="-4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44163" y="140959"/>
              <a:ext cx="2993427" cy="4317015"/>
            </a:xfrm>
            <a:custGeom>
              <a:avLst/>
              <a:gdLst/>
              <a:ahLst/>
              <a:cxnLst/>
              <a:rect r="r" b="b" t="t" l="l"/>
              <a:pathLst>
                <a:path h="4317015" w="2993427">
                  <a:moveTo>
                    <a:pt x="2993427" y="12700"/>
                  </a:moveTo>
                  <a:lnTo>
                    <a:pt x="2935892" y="4317015"/>
                  </a:lnTo>
                  <a:lnTo>
                    <a:pt x="0" y="4275547"/>
                  </a:lnTo>
                  <a:lnTo>
                    <a:pt x="0" y="0"/>
                  </a:lnTo>
                  <a:lnTo>
                    <a:pt x="2993427" y="12700"/>
                  </a:lnTo>
                  <a:close/>
                </a:path>
              </a:pathLst>
            </a:custGeom>
            <a:blipFill>
              <a:blip r:embed="rId6"/>
              <a:stretch>
                <a:fillRect l="-23683" t="0" r="-23683" b="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-428855">
            <a:off x="14324254" y="6126960"/>
            <a:ext cx="2888905" cy="2886200"/>
            <a:chOff x="0" y="0"/>
            <a:chExt cx="3255264" cy="32522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255264" cy="3252216"/>
            </a:xfrm>
            <a:custGeom>
              <a:avLst/>
              <a:gdLst/>
              <a:ahLst/>
              <a:cxnLst/>
              <a:rect r="r" b="b" t="t" l="l"/>
              <a:pathLst>
                <a:path h="3252216" w="3255264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7"/>
              <a:stretch>
                <a:fillRect l="-15" t="0" r="-15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78784" y="170440"/>
              <a:ext cx="2903731" cy="2875349"/>
            </a:xfrm>
            <a:custGeom>
              <a:avLst/>
              <a:gdLst/>
              <a:ahLst/>
              <a:cxnLst/>
              <a:rect r="r" b="b" t="t" l="l"/>
              <a:pathLst>
                <a:path h="2875349" w="2903731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8"/>
              <a:stretch>
                <a:fillRect l="0" t="-494" r="0" b="-494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255077">
            <a:off x="11913871" y="1957569"/>
            <a:ext cx="1475462" cy="1609344"/>
          </a:xfrm>
          <a:custGeom>
            <a:avLst/>
            <a:gdLst/>
            <a:ahLst/>
            <a:cxnLst/>
            <a:rect r="r" b="b" t="t" l="l"/>
            <a:pathLst>
              <a:path h="1609344" w="1475462">
                <a:moveTo>
                  <a:pt x="0" y="0"/>
                </a:moveTo>
                <a:lnTo>
                  <a:pt x="1475462" y="0"/>
                </a:lnTo>
                <a:lnTo>
                  <a:pt x="1475462" y="1609344"/>
                </a:lnTo>
                <a:lnTo>
                  <a:pt x="0" y="16093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175168" b="-15038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3835297" y="2156788"/>
            <a:ext cx="641245" cy="605453"/>
          </a:xfrm>
          <a:custGeom>
            <a:avLst/>
            <a:gdLst/>
            <a:ahLst/>
            <a:cxnLst/>
            <a:rect r="r" b="b" t="t" l="l"/>
            <a:pathLst>
              <a:path h="605453" w="641245">
                <a:moveTo>
                  <a:pt x="0" y="0"/>
                </a:moveTo>
                <a:lnTo>
                  <a:pt x="641245" y="0"/>
                </a:lnTo>
                <a:lnTo>
                  <a:pt x="641245" y="605453"/>
                </a:lnTo>
                <a:lnTo>
                  <a:pt x="0" y="605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00000">
            <a:off x="3382222" y="541260"/>
            <a:ext cx="5504135" cy="9658729"/>
          </a:xfrm>
          <a:custGeom>
            <a:avLst/>
            <a:gdLst/>
            <a:ahLst/>
            <a:cxnLst/>
            <a:rect r="r" b="b" t="t" l="l"/>
            <a:pathLst>
              <a:path h="9658729" w="5504135">
                <a:moveTo>
                  <a:pt x="0" y="0"/>
                </a:moveTo>
                <a:lnTo>
                  <a:pt x="5504135" y="0"/>
                </a:lnTo>
                <a:lnTo>
                  <a:pt x="5504135" y="9658730"/>
                </a:lnTo>
                <a:lnTo>
                  <a:pt x="0" y="96587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-12946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3124200" y="209123"/>
            <a:ext cx="5524500" cy="9715500"/>
          </a:xfrm>
          <a:custGeom>
            <a:avLst/>
            <a:gdLst/>
            <a:ahLst/>
            <a:cxnLst/>
            <a:rect r="r" b="b" t="t" l="l"/>
            <a:pathLst>
              <a:path h="9715500" w="5524500">
                <a:moveTo>
                  <a:pt x="0" y="0"/>
                </a:moveTo>
                <a:lnTo>
                  <a:pt x="5524500" y="0"/>
                </a:lnTo>
                <a:lnTo>
                  <a:pt x="5524500" y="9715500"/>
                </a:lnTo>
                <a:lnTo>
                  <a:pt x="0" y="9715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4422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28700" y="2334740"/>
            <a:ext cx="9715500" cy="5494383"/>
            <a:chOff x="0" y="0"/>
            <a:chExt cx="2558815" cy="1447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558815" cy="1447080"/>
            </a:xfrm>
            <a:custGeom>
              <a:avLst/>
              <a:gdLst/>
              <a:ahLst/>
              <a:cxnLst/>
              <a:rect r="r" b="b" t="t" l="l"/>
              <a:pathLst>
                <a:path h="1447080" w="2558815">
                  <a:moveTo>
                    <a:pt x="0" y="0"/>
                  </a:moveTo>
                  <a:lnTo>
                    <a:pt x="2558815" y="0"/>
                  </a:lnTo>
                  <a:lnTo>
                    <a:pt x="2558815" y="1447080"/>
                  </a:lnTo>
                  <a:lnTo>
                    <a:pt x="0" y="1447080"/>
                  </a:lnTo>
                  <a:close/>
                </a:path>
              </a:pathLst>
            </a:custGeom>
            <a:solidFill>
              <a:srgbClr val="BE955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2558815" cy="14661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6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-10800000">
            <a:off x="4841627" y="2080062"/>
            <a:ext cx="2089646" cy="540542"/>
          </a:xfrm>
          <a:custGeom>
            <a:avLst/>
            <a:gdLst/>
            <a:ahLst/>
            <a:cxnLst/>
            <a:rect r="r" b="b" t="t" l="l"/>
            <a:pathLst>
              <a:path h="540542" w="2089646">
                <a:moveTo>
                  <a:pt x="0" y="0"/>
                </a:moveTo>
                <a:lnTo>
                  <a:pt x="2089646" y="0"/>
                </a:lnTo>
                <a:lnTo>
                  <a:pt x="2089646" y="540542"/>
                </a:lnTo>
                <a:lnTo>
                  <a:pt x="0" y="54054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54076" t="0" r="-3993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276385" y="779664"/>
            <a:ext cx="2984643" cy="940163"/>
          </a:xfrm>
          <a:custGeom>
            <a:avLst/>
            <a:gdLst/>
            <a:ahLst/>
            <a:cxnLst/>
            <a:rect r="r" b="b" t="t" l="l"/>
            <a:pathLst>
              <a:path h="940163" w="2984643">
                <a:moveTo>
                  <a:pt x="0" y="0"/>
                </a:moveTo>
                <a:lnTo>
                  <a:pt x="2984643" y="0"/>
                </a:lnTo>
                <a:lnTo>
                  <a:pt x="2984643" y="940162"/>
                </a:lnTo>
                <a:lnTo>
                  <a:pt x="0" y="94016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695450" y="3365900"/>
            <a:ext cx="8382000" cy="304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75"/>
              </a:lnSpc>
            </a:pPr>
            <a:r>
              <a:rPr lang="en-US" b="true" sz="787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 ico? How does work in Blockchain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642747" y="6478764"/>
            <a:ext cx="4192042" cy="755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09"/>
              </a:lnSpc>
            </a:pPr>
            <a:r>
              <a:rPr lang="en-US" sz="4363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BlockchainX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D0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7000" y="1457325"/>
            <a:ext cx="12954000" cy="1089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1"/>
                </a:solidFill>
                <a:latin typeface="Bobby Jones"/>
                <a:ea typeface="Bobby Jones"/>
                <a:cs typeface="Bobby Jones"/>
                <a:sym typeface="Bobby Jones"/>
              </a:rPr>
              <a:t>What is ICO?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524831">
            <a:off x="-171730" y="-1093537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3" y="0"/>
                </a:lnTo>
                <a:lnTo>
                  <a:pt x="1357033" y="3938185"/>
                </a:lnTo>
                <a:lnTo>
                  <a:pt x="0" y="39381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384235">
            <a:off x="-998082" y="-1459215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3" y="0"/>
                </a:lnTo>
                <a:lnTo>
                  <a:pt x="1357033" y="3938185"/>
                </a:lnTo>
                <a:lnTo>
                  <a:pt x="0" y="39381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045460"/>
            <a:ext cx="16230600" cy="6212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A startup will commonly use Initial Coin Offerings (ICOs) to acquire capital for developing new cryptocurrency projects along with blockchain-based ventures. </a:t>
            </a:r>
          </a:p>
          <a:p>
            <a:pPr algn="l">
              <a:lnSpc>
                <a:spcPts val="4059"/>
              </a:lnSpc>
            </a:pPr>
          </a:p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During ICOs companies release their own digital cryptocurrency tokens (also known as "coins" or "tokens") to regulate exchange with Bitcoin (BTC) or Ethereum (ETH) or at times conventional monetary funds.</a:t>
            </a:r>
          </a:p>
          <a:p>
            <a:pPr algn="l">
              <a:lnSpc>
                <a:spcPts val="4059"/>
              </a:lnSpc>
            </a:pPr>
          </a:p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Among its qualities ICO resembles an IPO by issuing tokens instead of company shares which can function within project systems and eventually gain valuable market equity. </a:t>
            </a:r>
          </a:p>
          <a:p>
            <a:pPr algn="l">
              <a:lnSpc>
                <a:spcPts val="4059"/>
              </a:lnSpc>
            </a:pPr>
          </a:p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During 2017 ICOs achieved widespread popularity which has transformed them into a principal method blockchain projects use for obtaining financial support.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D0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91804">
            <a:off x="4772570" y="8480129"/>
            <a:ext cx="2254316" cy="1110251"/>
          </a:xfrm>
          <a:custGeom>
            <a:avLst/>
            <a:gdLst/>
            <a:ahLst/>
            <a:cxnLst/>
            <a:rect r="r" b="b" t="t" l="l"/>
            <a:pathLst>
              <a:path h="1110251" w="2254316">
                <a:moveTo>
                  <a:pt x="0" y="0"/>
                </a:moveTo>
                <a:lnTo>
                  <a:pt x="2254316" y="0"/>
                </a:lnTo>
                <a:lnTo>
                  <a:pt x="2254316" y="1110250"/>
                </a:lnTo>
                <a:lnTo>
                  <a:pt x="0" y="1110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608004" y="4653754"/>
            <a:ext cx="4762500" cy="4381500"/>
            <a:chOff x="0" y="0"/>
            <a:chExt cx="1254321" cy="1153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54321" cy="1153975"/>
            </a:xfrm>
            <a:custGeom>
              <a:avLst/>
              <a:gdLst/>
              <a:ahLst/>
              <a:cxnLst/>
              <a:rect r="r" b="b" t="t" l="l"/>
              <a:pathLst>
                <a:path h="1153975" w="1254321">
                  <a:moveTo>
                    <a:pt x="0" y="0"/>
                  </a:moveTo>
                  <a:lnTo>
                    <a:pt x="1254321" y="0"/>
                  </a:lnTo>
                  <a:lnTo>
                    <a:pt x="1254321" y="1153975"/>
                  </a:lnTo>
                  <a:lnTo>
                    <a:pt x="0" y="1153975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254321" cy="1163500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000001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Private ICO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893204" y="4589209"/>
            <a:ext cx="4762500" cy="4381500"/>
            <a:chOff x="0" y="0"/>
            <a:chExt cx="1254321" cy="1153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54321" cy="1153975"/>
            </a:xfrm>
            <a:custGeom>
              <a:avLst/>
              <a:gdLst/>
              <a:ahLst/>
              <a:cxnLst/>
              <a:rect r="r" b="b" t="t" l="l"/>
              <a:pathLst>
                <a:path h="1153975" w="1254321">
                  <a:moveTo>
                    <a:pt x="0" y="0"/>
                  </a:moveTo>
                  <a:lnTo>
                    <a:pt x="1254321" y="0"/>
                  </a:lnTo>
                  <a:lnTo>
                    <a:pt x="1254321" y="1153975"/>
                  </a:lnTo>
                  <a:lnTo>
                    <a:pt x="0" y="1153975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254321" cy="1163500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000001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 Public ICOs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202377" y="4139492"/>
            <a:ext cx="2201137" cy="2176374"/>
          </a:xfrm>
          <a:custGeom>
            <a:avLst/>
            <a:gdLst/>
            <a:ahLst/>
            <a:cxnLst/>
            <a:rect r="r" b="b" t="t" l="l"/>
            <a:pathLst>
              <a:path h="2176374" w="2201137">
                <a:moveTo>
                  <a:pt x="0" y="0"/>
                </a:moveTo>
                <a:lnTo>
                  <a:pt x="2201137" y="0"/>
                </a:lnTo>
                <a:lnTo>
                  <a:pt x="2201137" y="2176375"/>
                </a:lnTo>
                <a:lnTo>
                  <a:pt x="0" y="2176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1950045" y="4280209"/>
            <a:ext cx="648818" cy="617999"/>
          </a:xfrm>
          <a:custGeom>
            <a:avLst/>
            <a:gdLst/>
            <a:ahLst/>
            <a:cxnLst/>
            <a:rect r="r" b="b" t="t" l="l"/>
            <a:pathLst>
              <a:path h="617999" w="648818">
                <a:moveTo>
                  <a:pt x="0" y="0"/>
                </a:moveTo>
                <a:lnTo>
                  <a:pt x="648818" y="0"/>
                </a:lnTo>
                <a:lnTo>
                  <a:pt x="648818" y="617999"/>
                </a:lnTo>
                <a:lnTo>
                  <a:pt x="0" y="6179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441427" y="1152525"/>
            <a:ext cx="12954000" cy="209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1"/>
                </a:solidFill>
                <a:latin typeface="Bobby Jones"/>
                <a:ea typeface="Bobby Jones"/>
                <a:cs typeface="Bobby Jones"/>
                <a:sym typeface="Bobby Jones"/>
              </a:rPr>
              <a:t>Types of Initial Coin Offerings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2524831">
            <a:off x="249716" y="-39922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3" y="0"/>
                </a:lnTo>
                <a:lnTo>
                  <a:pt x="1357033" y="3938185"/>
                </a:lnTo>
                <a:lnTo>
                  <a:pt x="0" y="39381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4384235">
            <a:off x="-557480" y="1088617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3" y="0"/>
                </a:lnTo>
                <a:lnTo>
                  <a:pt x="1357033" y="3938186"/>
                </a:lnTo>
                <a:lnTo>
                  <a:pt x="0" y="39381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767247">
            <a:off x="16275983" y="7701287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4" y="0"/>
                </a:lnTo>
                <a:lnTo>
                  <a:pt x="1357034" y="3938185"/>
                </a:lnTo>
                <a:lnTo>
                  <a:pt x="0" y="39381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D0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6174271" y="983698"/>
            <a:ext cx="5939458" cy="11049000"/>
          </a:xfrm>
          <a:custGeom>
            <a:avLst/>
            <a:gdLst/>
            <a:ahLst/>
            <a:cxnLst/>
            <a:rect r="r" b="b" t="t" l="l"/>
            <a:pathLst>
              <a:path h="11049000" w="5939458">
                <a:moveTo>
                  <a:pt x="0" y="0"/>
                </a:moveTo>
                <a:lnTo>
                  <a:pt x="5939458" y="0"/>
                </a:lnTo>
                <a:lnTo>
                  <a:pt x="5939458" y="11049000"/>
                </a:lnTo>
                <a:lnTo>
                  <a:pt x="0" y="11049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1246" t="-7489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782190" y="4762500"/>
            <a:ext cx="3619500" cy="762000"/>
            <a:chOff x="0" y="0"/>
            <a:chExt cx="953284" cy="2006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53284" cy="200691"/>
            </a:xfrm>
            <a:custGeom>
              <a:avLst/>
              <a:gdLst/>
              <a:ahLst/>
              <a:cxnLst/>
              <a:rect r="r" b="b" t="t" l="l"/>
              <a:pathLst>
                <a:path h="200691" w="953284">
                  <a:moveTo>
                    <a:pt x="0" y="0"/>
                  </a:moveTo>
                  <a:lnTo>
                    <a:pt x="953284" y="0"/>
                  </a:lnTo>
                  <a:lnTo>
                    <a:pt x="953284" y="200691"/>
                  </a:lnTo>
                  <a:lnTo>
                    <a:pt x="0" y="200691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47625"/>
              <a:ext cx="953284" cy="153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  <a:r>
                <a:rPr lang="en-US" sz="2999">
                  <a:solidFill>
                    <a:srgbClr val="000001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IDEA DEVELOPMENT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782190" y="6127198"/>
            <a:ext cx="3619500" cy="762000"/>
            <a:chOff x="0" y="0"/>
            <a:chExt cx="953284" cy="2006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53284" cy="200691"/>
            </a:xfrm>
            <a:custGeom>
              <a:avLst/>
              <a:gdLst/>
              <a:ahLst/>
              <a:cxnLst/>
              <a:rect r="r" b="b" t="t" l="l"/>
              <a:pathLst>
                <a:path h="200691" w="953284">
                  <a:moveTo>
                    <a:pt x="0" y="0"/>
                  </a:moveTo>
                  <a:lnTo>
                    <a:pt x="953284" y="0"/>
                  </a:lnTo>
                  <a:lnTo>
                    <a:pt x="953284" y="200691"/>
                  </a:lnTo>
                  <a:lnTo>
                    <a:pt x="0" y="200691"/>
                  </a:lnTo>
                  <a:close/>
                </a:path>
              </a:pathLst>
            </a:custGeom>
            <a:solidFill>
              <a:srgbClr val="FFFCF3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953284" cy="153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9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00001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TOKEN CREATION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782190" y="7426599"/>
            <a:ext cx="3619500" cy="762000"/>
            <a:chOff x="0" y="0"/>
            <a:chExt cx="953284" cy="2006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53284" cy="200691"/>
            </a:xfrm>
            <a:custGeom>
              <a:avLst/>
              <a:gdLst/>
              <a:ahLst/>
              <a:cxnLst/>
              <a:rect r="r" b="b" t="t" l="l"/>
              <a:pathLst>
                <a:path h="200691" w="953284">
                  <a:moveTo>
                    <a:pt x="0" y="0"/>
                  </a:moveTo>
                  <a:lnTo>
                    <a:pt x="953284" y="0"/>
                  </a:lnTo>
                  <a:lnTo>
                    <a:pt x="953284" y="200691"/>
                  </a:lnTo>
                  <a:lnTo>
                    <a:pt x="0" y="200691"/>
                  </a:lnTo>
                  <a:close/>
                </a:path>
              </a:pathLst>
            </a:custGeom>
            <a:solidFill>
              <a:srgbClr val="FFFC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47625"/>
              <a:ext cx="953284" cy="153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9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00001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PRE-ICO MARKETING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86580" y="4592223"/>
            <a:ext cx="3619500" cy="762000"/>
            <a:chOff x="0" y="0"/>
            <a:chExt cx="953284" cy="200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53284" cy="200691"/>
            </a:xfrm>
            <a:custGeom>
              <a:avLst/>
              <a:gdLst/>
              <a:ahLst/>
              <a:cxnLst/>
              <a:rect r="r" b="b" t="t" l="l"/>
              <a:pathLst>
                <a:path h="200691" w="953284">
                  <a:moveTo>
                    <a:pt x="0" y="0"/>
                  </a:moveTo>
                  <a:lnTo>
                    <a:pt x="953284" y="0"/>
                  </a:lnTo>
                  <a:lnTo>
                    <a:pt x="953284" y="200691"/>
                  </a:lnTo>
                  <a:lnTo>
                    <a:pt x="0" y="200691"/>
                  </a:lnTo>
                  <a:close/>
                </a:path>
              </a:pathLst>
            </a:custGeom>
            <a:solidFill>
              <a:srgbClr val="FFFC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47625"/>
              <a:ext cx="953284" cy="153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9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00001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LAUNCHING THE ICO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086580" y="6127198"/>
            <a:ext cx="3619500" cy="762000"/>
            <a:chOff x="0" y="0"/>
            <a:chExt cx="953284" cy="20069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53284" cy="200691"/>
            </a:xfrm>
            <a:custGeom>
              <a:avLst/>
              <a:gdLst/>
              <a:ahLst/>
              <a:cxnLst/>
              <a:rect r="r" b="b" t="t" l="l"/>
              <a:pathLst>
                <a:path h="200691" w="953284">
                  <a:moveTo>
                    <a:pt x="0" y="0"/>
                  </a:moveTo>
                  <a:lnTo>
                    <a:pt x="953284" y="0"/>
                  </a:lnTo>
                  <a:lnTo>
                    <a:pt x="953284" y="200691"/>
                  </a:lnTo>
                  <a:lnTo>
                    <a:pt x="0" y="200691"/>
                  </a:lnTo>
                  <a:close/>
                </a:path>
              </a:pathLst>
            </a:custGeom>
            <a:solidFill>
              <a:srgbClr val="FFFC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47625"/>
              <a:ext cx="953284" cy="153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9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00001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TOKEN SALE PERIOD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086580" y="7426599"/>
            <a:ext cx="3619500" cy="762000"/>
            <a:chOff x="0" y="0"/>
            <a:chExt cx="953284" cy="20069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53284" cy="200691"/>
            </a:xfrm>
            <a:custGeom>
              <a:avLst/>
              <a:gdLst/>
              <a:ahLst/>
              <a:cxnLst/>
              <a:rect r="r" b="b" t="t" l="l"/>
              <a:pathLst>
                <a:path h="200691" w="953284">
                  <a:moveTo>
                    <a:pt x="0" y="0"/>
                  </a:moveTo>
                  <a:lnTo>
                    <a:pt x="953284" y="0"/>
                  </a:lnTo>
                  <a:lnTo>
                    <a:pt x="953284" y="200691"/>
                  </a:lnTo>
                  <a:lnTo>
                    <a:pt x="0" y="200691"/>
                  </a:lnTo>
                  <a:close/>
                </a:path>
              </a:pathLst>
            </a:custGeom>
            <a:solidFill>
              <a:srgbClr val="FFFCF3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47625"/>
              <a:ext cx="953284" cy="153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9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00001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POST-ICO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3706080" y="7269789"/>
            <a:ext cx="2295920" cy="2650413"/>
          </a:xfrm>
          <a:custGeom>
            <a:avLst/>
            <a:gdLst/>
            <a:ahLst/>
            <a:cxnLst/>
            <a:rect r="r" b="b" t="t" l="l"/>
            <a:pathLst>
              <a:path h="2650413" w="2295920">
                <a:moveTo>
                  <a:pt x="0" y="0"/>
                </a:moveTo>
                <a:lnTo>
                  <a:pt x="2295920" y="0"/>
                </a:lnTo>
                <a:lnTo>
                  <a:pt x="2295920" y="2650412"/>
                </a:lnTo>
                <a:lnTo>
                  <a:pt x="0" y="26504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667000" y="1076325"/>
            <a:ext cx="12954000" cy="209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1"/>
                </a:solidFill>
                <a:latin typeface="Bobby Jones"/>
                <a:ea typeface="Bobby Jones"/>
                <a:cs typeface="Bobby Jones"/>
                <a:sym typeface="Bobby Jones"/>
              </a:rPr>
              <a:t>How Does an ICO Work in Blockchain?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-9122583">
            <a:off x="13512051" y="9517430"/>
            <a:ext cx="749253" cy="326751"/>
          </a:xfrm>
          <a:custGeom>
            <a:avLst/>
            <a:gdLst/>
            <a:ahLst/>
            <a:cxnLst/>
            <a:rect r="r" b="b" t="t" l="l"/>
            <a:pathLst>
              <a:path h="326751" w="749253">
                <a:moveTo>
                  <a:pt x="0" y="0"/>
                </a:moveTo>
                <a:lnTo>
                  <a:pt x="749253" y="0"/>
                </a:lnTo>
                <a:lnTo>
                  <a:pt x="749253" y="326751"/>
                </a:lnTo>
                <a:lnTo>
                  <a:pt x="0" y="3267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8B8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121" y="646915"/>
            <a:ext cx="17782287" cy="9294732"/>
            <a:chOff x="0" y="0"/>
            <a:chExt cx="4683401" cy="24479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3401" cy="2447995"/>
            </a:xfrm>
            <a:custGeom>
              <a:avLst/>
              <a:gdLst/>
              <a:ahLst/>
              <a:cxnLst/>
              <a:rect r="r" b="b" t="t" l="l"/>
              <a:pathLst>
                <a:path h="2447995" w="4683401">
                  <a:moveTo>
                    <a:pt x="0" y="0"/>
                  </a:moveTo>
                  <a:lnTo>
                    <a:pt x="4683401" y="0"/>
                  </a:lnTo>
                  <a:lnTo>
                    <a:pt x="4683401" y="2447995"/>
                  </a:lnTo>
                  <a:lnTo>
                    <a:pt x="0" y="2447995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4683401" cy="24670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067425" y="646915"/>
            <a:ext cx="819150" cy="819150"/>
          </a:xfrm>
          <a:custGeom>
            <a:avLst/>
            <a:gdLst/>
            <a:ahLst/>
            <a:cxnLst/>
            <a:rect r="r" b="b" t="t" l="l"/>
            <a:pathLst>
              <a:path h="819150" w="819150">
                <a:moveTo>
                  <a:pt x="0" y="0"/>
                </a:moveTo>
                <a:lnTo>
                  <a:pt x="819150" y="0"/>
                </a:lnTo>
                <a:lnTo>
                  <a:pt x="819150" y="819150"/>
                </a:lnTo>
                <a:lnTo>
                  <a:pt x="0" y="819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959324"/>
            <a:ext cx="16230600" cy="643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900"/>
              </a:lnSpc>
              <a:buFont typeface="Arial"/>
              <a:buChar char="•"/>
            </a:pPr>
            <a:r>
              <a:rPr lang="en-US" b="true" sz="3000">
                <a:solidFill>
                  <a:srgbClr val="000001"/>
                </a:solidFill>
                <a:latin typeface="DM Sans Bold"/>
                <a:ea typeface="DM Sans Bold"/>
                <a:cs typeface="DM Sans Bold"/>
                <a:sym typeface="DM Sans Bold"/>
              </a:rPr>
              <a:t>Whitepaper:</a:t>
            </a:r>
            <a:r>
              <a:rPr lang="en-US" sz="3000">
                <a:solidFill>
                  <a:srgbClr val="000001"/>
                </a:solidFill>
                <a:latin typeface="DM Sans"/>
                <a:ea typeface="DM Sans"/>
                <a:cs typeface="DM Sans"/>
                <a:sym typeface="DM Sans"/>
              </a:rPr>
              <a:t> A project whitepaper contains an in-depth presentation of mission goals alongside technical specifications alongside tokenomics information along with strategic planning.</a:t>
            </a:r>
          </a:p>
          <a:p>
            <a:pPr algn="l">
              <a:lnSpc>
                <a:spcPts val="3900"/>
              </a:lnSpc>
            </a:pPr>
          </a:p>
          <a:p>
            <a:pPr algn="l" marL="647700" indent="-323850" lvl="1">
              <a:lnSpc>
                <a:spcPts val="3900"/>
              </a:lnSpc>
              <a:buFont typeface="Arial"/>
              <a:buChar char="•"/>
            </a:pPr>
            <a:r>
              <a:rPr lang="en-US" b="true" sz="3000">
                <a:solidFill>
                  <a:srgbClr val="000001"/>
                </a:solidFill>
                <a:latin typeface="DM Sans Bold"/>
                <a:ea typeface="DM Sans Bold"/>
                <a:cs typeface="DM Sans Bold"/>
                <a:sym typeface="DM Sans Bold"/>
              </a:rPr>
              <a:t>Tokens:</a:t>
            </a:r>
            <a:r>
              <a:rPr lang="en-US" sz="3000">
                <a:solidFill>
                  <a:srgbClr val="000001"/>
                </a:solidFill>
                <a:latin typeface="DM Sans"/>
                <a:ea typeface="DM Sans"/>
                <a:cs typeface="DM Sans"/>
                <a:sym typeface="DM Sans"/>
              </a:rPr>
              <a:t> The project creates digital tokens which serve multiple purposes such as system usage or project value projection.</a:t>
            </a:r>
          </a:p>
          <a:p>
            <a:pPr algn="l">
              <a:lnSpc>
                <a:spcPts val="3900"/>
              </a:lnSpc>
            </a:pPr>
          </a:p>
          <a:p>
            <a:pPr algn="l" marL="647700" indent="-323850" lvl="1">
              <a:lnSpc>
                <a:spcPts val="3900"/>
              </a:lnSpc>
              <a:buFont typeface="Arial"/>
              <a:buChar char="•"/>
            </a:pPr>
            <a:r>
              <a:rPr lang="en-US" b="true" sz="3000">
                <a:solidFill>
                  <a:srgbClr val="000001"/>
                </a:solidFill>
                <a:latin typeface="DM Sans Bold"/>
                <a:ea typeface="DM Sans Bold"/>
                <a:cs typeface="DM Sans Bold"/>
                <a:sym typeface="DM Sans Bold"/>
              </a:rPr>
              <a:t>Smart Contracts:</a:t>
            </a:r>
            <a:r>
              <a:rPr lang="en-US" sz="3000">
                <a:solidFill>
                  <a:srgbClr val="000001"/>
                </a:solidFill>
                <a:latin typeface="DM Sans"/>
                <a:ea typeface="DM Sans"/>
                <a:cs typeface="DM Sans"/>
                <a:sym typeface="DM Sans"/>
              </a:rPr>
              <a:t> Through its integration into the blockchain Smart Contracts execute ICO governance protocols and regulate token distribution procedures and financial transactions at a fundamental level.</a:t>
            </a:r>
          </a:p>
          <a:p>
            <a:pPr algn="l">
              <a:lnSpc>
                <a:spcPts val="3900"/>
              </a:lnSpc>
            </a:pPr>
          </a:p>
          <a:p>
            <a:pPr algn="l" marL="647700" indent="-323850" lvl="1">
              <a:lnSpc>
                <a:spcPts val="3900"/>
              </a:lnSpc>
              <a:buFont typeface="Arial"/>
              <a:buChar char="•"/>
            </a:pPr>
            <a:r>
              <a:rPr lang="en-US" b="true" sz="3000">
                <a:solidFill>
                  <a:srgbClr val="000001"/>
                </a:solidFill>
                <a:latin typeface="DM Sans Bold"/>
                <a:ea typeface="DM Sans Bold"/>
                <a:cs typeface="DM Sans Bold"/>
                <a:sym typeface="DM Sans Bold"/>
              </a:rPr>
              <a:t>Fundraising Goal:</a:t>
            </a:r>
            <a:r>
              <a:rPr lang="en-US" sz="3000">
                <a:solidFill>
                  <a:srgbClr val="000001"/>
                </a:solidFill>
                <a:latin typeface="DM Sans"/>
                <a:ea typeface="DM Sans"/>
                <a:cs typeface="DM Sans"/>
                <a:sym typeface="DM Sans"/>
              </a:rPr>
              <a:t> The project seeks to obtain this specified sum of money from investors through the ICO process.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69114" y="1462371"/>
            <a:ext cx="12949772" cy="1349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999"/>
              </a:lnSpc>
              <a:spcBef>
                <a:spcPct val="0"/>
              </a:spcBef>
            </a:pPr>
            <a:r>
              <a:rPr lang="en-US" sz="9999">
                <a:solidFill>
                  <a:srgbClr val="000001"/>
                </a:solidFill>
                <a:latin typeface="Bobby Jones"/>
                <a:ea typeface="Bobby Jones"/>
                <a:cs typeface="Bobby Jones"/>
                <a:sym typeface="Bobby Jones"/>
              </a:rPr>
              <a:t>Key Elements of an ICO: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D0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91804">
            <a:off x="3234917" y="8288103"/>
            <a:ext cx="2254316" cy="1110251"/>
          </a:xfrm>
          <a:custGeom>
            <a:avLst/>
            <a:gdLst/>
            <a:ahLst/>
            <a:cxnLst/>
            <a:rect r="r" b="b" t="t" l="l"/>
            <a:pathLst>
              <a:path h="1110251" w="2254316">
                <a:moveTo>
                  <a:pt x="0" y="0"/>
                </a:moveTo>
                <a:lnTo>
                  <a:pt x="2254316" y="0"/>
                </a:lnTo>
                <a:lnTo>
                  <a:pt x="2254316" y="1110251"/>
                </a:lnTo>
                <a:lnTo>
                  <a:pt x="0" y="1110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70351" y="4461729"/>
            <a:ext cx="7687324" cy="4381500"/>
            <a:chOff x="0" y="0"/>
            <a:chExt cx="2024645" cy="1153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24645" cy="1153975"/>
            </a:xfrm>
            <a:custGeom>
              <a:avLst/>
              <a:gdLst/>
              <a:ahLst/>
              <a:cxnLst/>
              <a:rect r="r" b="b" t="t" l="l"/>
              <a:pathLst>
                <a:path h="1153975" w="2024645">
                  <a:moveTo>
                    <a:pt x="0" y="0"/>
                  </a:moveTo>
                  <a:lnTo>
                    <a:pt x="2024645" y="0"/>
                  </a:lnTo>
                  <a:lnTo>
                    <a:pt x="2024645" y="1153975"/>
                  </a:lnTo>
                  <a:lnTo>
                    <a:pt x="0" y="1153975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024645" cy="1163500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Access to Global Investors</a:t>
              </a:r>
            </a:p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Faster Fundraising Process</a:t>
              </a:r>
            </a:p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Lower Costs</a:t>
              </a:r>
            </a:p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Decentralization and Transparency</a:t>
              </a:r>
            </a:p>
            <a:p>
              <a:pPr algn="ctr" marL="0" indent="0" lvl="0">
                <a:lnSpc>
                  <a:spcPts val="36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144000" y="4461729"/>
            <a:ext cx="8115300" cy="4381500"/>
            <a:chOff x="0" y="0"/>
            <a:chExt cx="2137363" cy="1153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37363" cy="1153975"/>
            </a:xfrm>
            <a:custGeom>
              <a:avLst/>
              <a:gdLst/>
              <a:ahLst/>
              <a:cxnLst/>
              <a:rect r="r" b="b" t="t" l="l"/>
              <a:pathLst>
                <a:path h="1153975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1153975"/>
                  </a:lnTo>
                  <a:lnTo>
                    <a:pt x="0" y="1153975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137363" cy="1163500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Incentivized Community Support</a:t>
              </a:r>
            </a:p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Token Liquidity</a:t>
              </a:r>
            </a:p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Democratization of Investment Opportunities</a:t>
              </a:r>
            </a:p>
            <a:p>
              <a:pPr algn="l" marL="647700" indent="-3238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1"/>
                  </a:solidFill>
                  <a:latin typeface="DM Sans"/>
                  <a:ea typeface="DM Sans"/>
                  <a:cs typeface="DM Sans"/>
                  <a:sym typeface="DM Sans"/>
                </a:rPr>
                <a:t>Token-Driven Ecosystems and Ecosystem Growth</a:t>
              </a:r>
            </a:p>
            <a:p>
              <a:pPr algn="ctr" marL="0" indent="0" lvl="0">
                <a:lnSpc>
                  <a:spcPts val="36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648857" y="4152729"/>
            <a:ext cx="1105586" cy="617999"/>
          </a:xfrm>
          <a:custGeom>
            <a:avLst/>
            <a:gdLst/>
            <a:ahLst/>
            <a:cxnLst/>
            <a:rect r="r" b="b" t="t" l="l"/>
            <a:pathLst>
              <a:path h="617999" w="1105586">
                <a:moveTo>
                  <a:pt x="0" y="0"/>
                </a:moveTo>
                <a:lnTo>
                  <a:pt x="1105586" y="0"/>
                </a:lnTo>
                <a:lnTo>
                  <a:pt x="1105586" y="618000"/>
                </a:lnTo>
                <a:lnTo>
                  <a:pt x="0" y="61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5200" r="0" b="-35199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41427" y="1152525"/>
            <a:ext cx="12954000" cy="209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1"/>
                </a:solidFill>
                <a:latin typeface="Bobby Jones"/>
                <a:ea typeface="Bobby Jones"/>
                <a:cs typeface="Bobby Jones"/>
                <a:sym typeface="Bobby Jones"/>
              </a:rPr>
              <a:t>Advantages of ICO (Initial Coin Offering)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2524831">
            <a:off x="249716" y="-39922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3" y="0"/>
                </a:lnTo>
                <a:lnTo>
                  <a:pt x="1357033" y="3938185"/>
                </a:lnTo>
                <a:lnTo>
                  <a:pt x="0" y="39381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384235">
            <a:off x="-557480" y="1088617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3" y="0"/>
                </a:lnTo>
                <a:lnTo>
                  <a:pt x="1357033" y="3938186"/>
                </a:lnTo>
                <a:lnTo>
                  <a:pt x="0" y="39381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767247">
            <a:off x="16918217" y="7555354"/>
            <a:ext cx="1357033" cy="3938185"/>
          </a:xfrm>
          <a:custGeom>
            <a:avLst/>
            <a:gdLst/>
            <a:ahLst/>
            <a:cxnLst/>
            <a:rect r="r" b="b" t="t" l="l"/>
            <a:pathLst>
              <a:path h="3938185" w="1357033">
                <a:moveTo>
                  <a:pt x="0" y="0"/>
                </a:moveTo>
                <a:lnTo>
                  <a:pt x="1357033" y="0"/>
                </a:lnTo>
                <a:lnTo>
                  <a:pt x="1357033" y="3938185"/>
                </a:lnTo>
                <a:lnTo>
                  <a:pt x="0" y="39381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008362" y="4152729"/>
            <a:ext cx="1105586" cy="617999"/>
          </a:xfrm>
          <a:custGeom>
            <a:avLst/>
            <a:gdLst/>
            <a:ahLst/>
            <a:cxnLst/>
            <a:rect r="r" b="b" t="t" l="l"/>
            <a:pathLst>
              <a:path h="617999" w="1105586">
                <a:moveTo>
                  <a:pt x="0" y="0"/>
                </a:moveTo>
                <a:lnTo>
                  <a:pt x="1105586" y="0"/>
                </a:lnTo>
                <a:lnTo>
                  <a:pt x="1105586" y="618000"/>
                </a:lnTo>
                <a:lnTo>
                  <a:pt x="0" y="61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5200" r="0" b="-35199"/>
            </a:stretch>
          </a:blipFill>
        </p:spPr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8B8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121" y="646915"/>
            <a:ext cx="17782287" cy="9294732"/>
            <a:chOff x="0" y="0"/>
            <a:chExt cx="4683401" cy="24479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3401" cy="2447995"/>
            </a:xfrm>
            <a:custGeom>
              <a:avLst/>
              <a:gdLst/>
              <a:ahLst/>
              <a:cxnLst/>
              <a:rect r="r" b="b" t="t" l="l"/>
              <a:pathLst>
                <a:path h="2447995" w="4683401">
                  <a:moveTo>
                    <a:pt x="0" y="0"/>
                  </a:moveTo>
                  <a:lnTo>
                    <a:pt x="4683401" y="0"/>
                  </a:lnTo>
                  <a:lnTo>
                    <a:pt x="4683401" y="2447995"/>
                  </a:lnTo>
                  <a:lnTo>
                    <a:pt x="0" y="2447995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4683401" cy="24670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067425" y="646915"/>
            <a:ext cx="819150" cy="819150"/>
          </a:xfrm>
          <a:custGeom>
            <a:avLst/>
            <a:gdLst/>
            <a:ahLst/>
            <a:cxnLst/>
            <a:rect r="r" b="b" t="t" l="l"/>
            <a:pathLst>
              <a:path h="819150" w="819150">
                <a:moveTo>
                  <a:pt x="0" y="0"/>
                </a:moveTo>
                <a:lnTo>
                  <a:pt x="819150" y="0"/>
                </a:lnTo>
                <a:lnTo>
                  <a:pt x="819150" y="819150"/>
                </a:lnTo>
                <a:lnTo>
                  <a:pt x="0" y="819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429213"/>
            <a:ext cx="16230600" cy="495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1"/>
                </a:solidFill>
                <a:latin typeface="DM Sans"/>
                <a:ea typeface="DM Sans"/>
                <a:cs typeface="DM Sans"/>
                <a:sym typeface="DM Sans"/>
              </a:rPr>
              <a:t>An Initial Coin Offering (ICO) represents a cryptocurrency-based fund collection approach that distributes digital tokens through blockchain systems in exchange for financial backing. </a:t>
            </a:r>
          </a:p>
          <a:p>
            <a:pPr algn="l">
              <a:lnSpc>
                <a:spcPts val="3900"/>
              </a:lnSpc>
            </a:pPr>
          </a:p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1"/>
                </a:solidFill>
                <a:latin typeface="DM Sans"/>
                <a:ea typeface="DM Sans"/>
                <a:cs typeface="DM Sans"/>
                <a:sym typeface="DM Sans"/>
              </a:rPr>
              <a:t>ICO stands as a modern funding technique that enables both blockchain projects and startups to retrieve capital and provides investors with the chance to join pioneering investments. </a:t>
            </a:r>
          </a:p>
          <a:p>
            <a:pPr algn="l">
              <a:lnSpc>
                <a:spcPts val="3900"/>
              </a:lnSpc>
            </a:pPr>
          </a:p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1"/>
                </a:solidFill>
                <a:latin typeface="DM Sans"/>
                <a:ea typeface="DM Sans"/>
                <a:cs typeface="DM Sans"/>
                <a:sym typeface="DM Sans"/>
              </a:rPr>
              <a:t>The fundamental decentralized structure of blockchain allows projects to gain global accessibility and transparency and security features which makes ICOs different from conventional funding methods.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40379" y="1762787"/>
            <a:ext cx="12949772" cy="1349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999"/>
              </a:lnSpc>
              <a:spcBef>
                <a:spcPct val="0"/>
              </a:spcBef>
            </a:pPr>
            <a:r>
              <a:rPr lang="en-US" sz="9999">
                <a:solidFill>
                  <a:srgbClr val="000001"/>
                </a:solidFill>
                <a:latin typeface="Bobby Jones"/>
                <a:ea typeface="Bobby Jones"/>
                <a:cs typeface="Bobby Jones"/>
                <a:sym typeface="Bobby Jones"/>
              </a:rPr>
              <a:t>Conclusion: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C5D0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DAGeU--NaMQ</dc:identifier>
  <dcterms:modified xsi:type="dcterms:W3CDTF">2011-08-01T06:04:30Z</dcterms:modified>
  <cp:revision>1</cp:revision>
  <dc:title>What is ico? How does work in Blockchain</dc:title>
</cp:coreProperties>
</file>