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18288000" cy="10287000"/>
  <p:notesSz cx="6858000" cy="9144000"/>
  <p:embeddedFontLst>
    <p:embeddedFont>
      <p:font typeface="Calibri" pitchFamily="34" charset="0"/>
      <p:regular r:id="rId7"/>
      <p:bold r:id="rId8"/>
      <p:italic r:id="rId9"/>
      <p:boldItalic r:id="rId10"/>
    </p:embeddedFont>
    <p:embeddedFont>
      <p:font typeface="Poppins Bold" charset="0"/>
      <p:regular r:id="rId11"/>
    </p:embeddedFont>
    <p:embeddedFont>
      <p:font typeface="Canva Sans Bold" charset="0"/>
      <p:regular r:id="rId12"/>
    </p:embeddedFont>
    <p:embeddedFont>
      <p:font typeface="Merriweather Bold" charset="0"/>
      <p:regular r:id="rId13"/>
    </p:embeddedFont>
    <p:embeddedFont>
      <p:font typeface="Poppins"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6" d="100"/>
          <a:sy n="46" d="100"/>
        </p:scale>
        <p:origin x="-75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6.svg"/><Relationship Id="rId7"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5.jpeg"/><Relationship Id="rId9" Type="http://schemas.openxmlformats.org/officeDocument/2006/relationships/hyperlink" Target="https://shockwaveheatshield.com/tac-14-heat-shield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3.jpeg"/><Relationship Id="rId5" Type="http://schemas.openxmlformats.org/officeDocument/2006/relationships/image" Target="../media/image9.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2" name="Group 2"/>
          <p:cNvGrpSpPr/>
          <p:nvPr/>
        </p:nvGrpSpPr>
        <p:grpSpPr>
          <a:xfrm>
            <a:off x="9572794" y="0"/>
            <a:ext cx="8715206" cy="10287000"/>
            <a:chOff x="0" y="0"/>
            <a:chExt cx="2295363" cy="2709333"/>
          </a:xfrm>
        </p:grpSpPr>
        <p:sp>
          <p:nvSpPr>
            <p:cNvPr id="3" name="Freeform 3"/>
            <p:cNvSpPr/>
            <p:nvPr/>
          </p:nvSpPr>
          <p:spPr>
            <a:xfrm>
              <a:off x="0" y="0"/>
              <a:ext cx="2295363" cy="2709333"/>
            </a:xfrm>
            <a:custGeom>
              <a:avLst/>
              <a:gdLst/>
              <a:ahLst/>
              <a:cxnLst/>
              <a:rect l="l" t="t" r="r" b="b"/>
              <a:pathLst>
                <a:path w="2295363" h="2709333">
                  <a:moveTo>
                    <a:pt x="0" y="0"/>
                  </a:moveTo>
                  <a:lnTo>
                    <a:pt x="2295363" y="0"/>
                  </a:lnTo>
                  <a:lnTo>
                    <a:pt x="2295363" y="2709333"/>
                  </a:lnTo>
                  <a:lnTo>
                    <a:pt x="0" y="2709333"/>
                  </a:lnTo>
                  <a:close/>
                </a:path>
              </a:pathLst>
            </a:custGeom>
            <a:solidFill>
              <a:srgbClr val="3E2417"/>
            </a:solidFill>
          </p:spPr>
        </p:sp>
        <p:sp>
          <p:nvSpPr>
            <p:cNvPr id="4" name="TextBox 4"/>
            <p:cNvSpPr txBox="1"/>
            <p:nvPr/>
          </p:nvSpPr>
          <p:spPr>
            <a:xfrm>
              <a:off x="0" y="-95250"/>
              <a:ext cx="2295363" cy="2804583"/>
            </a:xfrm>
            <a:prstGeom prst="rect">
              <a:avLst/>
            </a:prstGeom>
          </p:spPr>
          <p:txBody>
            <a:bodyPr lIns="50800" tIns="50800" rIns="50800" bIns="50800" rtlCol="0" anchor="ctr"/>
            <a:lstStyle/>
            <a:p>
              <a:pPr algn="ctr">
                <a:lnSpc>
                  <a:spcPts val="3750"/>
                </a:lnSpc>
              </a:pPr>
              <a:endParaRPr/>
            </a:p>
          </p:txBody>
        </p:sp>
      </p:grpSp>
      <p:grpSp>
        <p:nvGrpSpPr>
          <p:cNvPr id="5" name="Group 5"/>
          <p:cNvGrpSpPr/>
          <p:nvPr/>
        </p:nvGrpSpPr>
        <p:grpSpPr>
          <a:xfrm>
            <a:off x="8839200" y="2174536"/>
            <a:ext cx="9498619" cy="5598689"/>
            <a:chOff x="0" y="0"/>
            <a:chExt cx="2501694" cy="1474552"/>
          </a:xfrm>
        </p:grpSpPr>
        <p:sp>
          <p:nvSpPr>
            <p:cNvPr id="6" name="Freeform 6"/>
            <p:cNvSpPr/>
            <p:nvPr/>
          </p:nvSpPr>
          <p:spPr>
            <a:xfrm>
              <a:off x="0" y="0"/>
              <a:ext cx="2501694" cy="1474552"/>
            </a:xfrm>
            <a:custGeom>
              <a:avLst/>
              <a:gdLst/>
              <a:ahLst/>
              <a:cxnLst/>
              <a:rect l="l" t="t" r="r" b="b"/>
              <a:pathLst>
                <a:path w="2501694" h="1474552">
                  <a:moveTo>
                    <a:pt x="40753" y="0"/>
                  </a:moveTo>
                  <a:lnTo>
                    <a:pt x="2460941" y="0"/>
                  </a:lnTo>
                  <a:cubicBezTo>
                    <a:pt x="2471749" y="0"/>
                    <a:pt x="2482115" y="4294"/>
                    <a:pt x="2489758" y="11936"/>
                  </a:cubicBezTo>
                  <a:cubicBezTo>
                    <a:pt x="2497400" y="19579"/>
                    <a:pt x="2501694" y="29945"/>
                    <a:pt x="2501694" y="40753"/>
                  </a:cubicBezTo>
                  <a:lnTo>
                    <a:pt x="2501694" y="1433799"/>
                  </a:lnTo>
                  <a:cubicBezTo>
                    <a:pt x="2501694" y="1456306"/>
                    <a:pt x="2483448" y="1474552"/>
                    <a:pt x="2460941" y="1474552"/>
                  </a:cubicBezTo>
                  <a:lnTo>
                    <a:pt x="40753" y="1474552"/>
                  </a:lnTo>
                  <a:cubicBezTo>
                    <a:pt x="29945" y="1474552"/>
                    <a:pt x="19579" y="1470258"/>
                    <a:pt x="11936" y="1462616"/>
                  </a:cubicBezTo>
                  <a:cubicBezTo>
                    <a:pt x="4294" y="1454973"/>
                    <a:pt x="0" y="1444607"/>
                    <a:pt x="0" y="1433799"/>
                  </a:cubicBezTo>
                  <a:lnTo>
                    <a:pt x="0" y="40753"/>
                  </a:lnTo>
                  <a:cubicBezTo>
                    <a:pt x="0" y="29945"/>
                    <a:pt x="4294" y="19579"/>
                    <a:pt x="11936" y="11936"/>
                  </a:cubicBezTo>
                  <a:cubicBezTo>
                    <a:pt x="19579" y="4294"/>
                    <a:pt x="29945" y="0"/>
                    <a:pt x="40753" y="0"/>
                  </a:cubicBezTo>
                  <a:close/>
                </a:path>
              </a:pathLst>
            </a:custGeom>
            <a:solidFill>
              <a:srgbClr val="000000"/>
            </a:solidFill>
          </p:spPr>
        </p:sp>
        <p:sp>
          <p:nvSpPr>
            <p:cNvPr id="7" name="TextBox 7"/>
            <p:cNvSpPr txBox="1"/>
            <p:nvPr/>
          </p:nvSpPr>
          <p:spPr>
            <a:xfrm>
              <a:off x="0" y="-95250"/>
              <a:ext cx="2501694" cy="1569802"/>
            </a:xfrm>
            <a:prstGeom prst="rect">
              <a:avLst/>
            </a:prstGeom>
          </p:spPr>
          <p:txBody>
            <a:bodyPr lIns="50800" tIns="50800" rIns="50800" bIns="50800" rtlCol="0" anchor="ctr"/>
            <a:lstStyle/>
            <a:p>
              <a:pPr algn="ctr">
                <a:lnSpc>
                  <a:spcPts val="3750"/>
                </a:lnSpc>
              </a:pPr>
              <a:endParaRPr/>
            </a:p>
          </p:txBody>
        </p:sp>
      </p:grpSp>
      <p:sp>
        <p:nvSpPr>
          <p:cNvPr id="8" name="Freeform 8"/>
          <p:cNvSpPr/>
          <p:nvPr/>
        </p:nvSpPr>
        <p:spPr>
          <a:xfrm>
            <a:off x="-1399607" y="9786894"/>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grpSp>
        <p:nvGrpSpPr>
          <p:cNvPr id="9" name="Group 9"/>
          <p:cNvGrpSpPr/>
          <p:nvPr/>
        </p:nvGrpSpPr>
        <p:grpSpPr>
          <a:xfrm>
            <a:off x="0" y="2174536"/>
            <a:ext cx="9572794" cy="5598689"/>
            <a:chOff x="0" y="0"/>
            <a:chExt cx="1483076" cy="867383"/>
          </a:xfrm>
        </p:grpSpPr>
        <p:sp>
          <p:nvSpPr>
            <p:cNvPr id="10" name="Freeform 10"/>
            <p:cNvSpPr/>
            <p:nvPr/>
          </p:nvSpPr>
          <p:spPr>
            <a:xfrm>
              <a:off x="0" y="0"/>
              <a:ext cx="1483076" cy="867383"/>
            </a:xfrm>
            <a:custGeom>
              <a:avLst/>
              <a:gdLst/>
              <a:ahLst/>
              <a:cxnLst/>
              <a:rect l="l" t="t" r="r" b="b"/>
              <a:pathLst>
                <a:path w="1483076" h="867383">
                  <a:moveTo>
                    <a:pt x="40437" y="0"/>
                  </a:moveTo>
                  <a:lnTo>
                    <a:pt x="1442639" y="0"/>
                  </a:lnTo>
                  <a:cubicBezTo>
                    <a:pt x="1453364" y="0"/>
                    <a:pt x="1463649" y="4260"/>
                    <a:pt x="1471232" y="11844"/>
                  </a:cubicBezTo>
                  <a:cubicBezTo>
                    <a:pt x="1478816" y="19427"/>
                    <a:pt x="1483076" y="29713"/>
                    <a:pt x="1483076" y="40437"/>
                  </a:cubicBezTo>
                  <a:lnTo>
                    <a:pt x="1483076" y="826946"/>
                  </a:lnTo>
                  <a:cubicBezTo>
                    <a:pt x="1483076" y="837671"/>
                    <a:pt x="1478816" y="847956"/>
                    <a:pt x="1471232" y="855540"/>
                  </a:cubicBezTo>
                  <a:cubicBezTo>
                    <a:pt x="1463649" y="863123"/>
                    <a:pt x="1453364" y="867383"/>
                    <a:pt x="1442639" y="867383"/>
                  </a:cubicBezTo>
                  <a:lnTo>
                    <a:pt x="40437" y="867383"/>
                  </a:lnTo>
                  <a:cubicBezTo>
                    <a:pt x="29713" y="867383"/>
                    <a:pt x="19427" y="863123"/>
                    <a:pt x="11844" y="855540"/>
                  </a:cubicBezTo>
                  <a:cubicBezTo>
                    <a:pt x="4260" y="847956"/>
                    <a:pt x="0" y="837671"/>
                    <a:pt x="0" y="826946"/>
                  </a:cubicBezTo>
                  <a:lnTo>
                    <a:pt x="0" y="40437"/>
                  </a:lnTo>
                  <a:cubicBezTo>
                    <a:pt x="0" y="29713"/>
                    <a:pt x="4260" y="19427"/>
                    <a:pt x="11844" y="11844"/>
                  </a:cubicBezTo>
                  <a:cubicBezTo>
                    <a:pt x="19427" y="4260"/>
                    <a:pt x="29713" y="0"/>
                    <a:pt x="40437" y="0"/>
                  </a:cubicBezTo>
                  <a:close/>
                </a:path>
              </a:pathLst>
            </a:custGeom>
            <a:blipFill>
              <a:blip r:embed="rId4" cstate="print"/>
              <a:stretch>
                <a:fillRect t="-14118" b="-14118"/>
              </a:stretch>
            </a:blipFill>
          </p:spPr>
        </p:sp>
      </p:grpSp>
      <p:sp>
        <p:nvSpPr>
          <p:cNvPr id="11" name="Freeform 11"/>
          <p:cNvSpPr/>
          <p:nvPr/>
        </p:nvSpPr>
        <p:spPr>
          <a:xfrm>
            <a:off x="97854" y="96543"/>
            <a:ext cx="3285633" cy="1369014"/>
          </a:xfrm>
          <a:custGeom>
            <a:avLst/>
            <a:gdLst/>
            <a:ahLst/>
            <a:cxnLst/>
            <a:rect l="l" t="t" r="r" b="b"/>
            <a:pathLst>
              <a:path w="3285633" h="1369014">
                <a:moveTo>
                  <a:pt x="0" y="0"/>
                </a:moveTo>
                <a:lnTo>
                  <a:pt x="3285633" y="0"/>
                </a:lnTo>
                <a:lnTo>
                  <a:pt x="3285633" y="1369014"/>
                </a:lnTo>
                <a:lnTo>
                  <a:pt x="0" y="1369014"/>
                </a:lnTo>
                <a:lnTo>
                  <a:pt x="0" y="0"/>
                </a:lnTo>
                <a:close/>
              </a:path>
            </a:pathLst>
          </a:custGeom>
          <a:blipFill>
            <a:blip r:embed="rId5" cstate="print"/>
            <a:stretch>
              <a:fillRect/>
            </a:stretch>
          </a:blipFill>
        </p:spPr>
      </p:sp>
      <p:sp>
        <p:nvSpPr>
          <p:cNvPr id="12" name="TextBox 12"/>
          <p:cNvSpPr txBox="1"/>
          <p:nvPr/>
        </p:nvSpPr>
        <p:spPr>
          <a:xfrm>
            <a:off x="8768913" y="3709217"/>
            <a:ext cx="9873706" cy="2500753"/>
          </a:xfrm>
          <a:prstGeom prst="rect">
            <a:avLst/>
          </a:prstGeom>
        </p:spPr>
        <p:txBody>
          <a:bodyPr lIns="0" tIns="0" rIns="0" bIns="0" rtlCol="0" anchor="t">
            <a:spAutoFit/>
          </a:bodyPr>
          <a:lstStyle/>
          <a:p>
            <a:pPr algn="ctr">
              <a:lnSpc>
                <a:spcPts val="9567"/>
              </a:lnSpc>
            </a:pPr>
            <a:r>
              <a:rPr lang="en-US" sz="8319" b="1">
                <a:solidFill>
                  <a:srgbClr val="FFFFFF"/>
                </a:solidFill>
                <a:latin typeface="Poppins Bold"/>
                <a:ea typeface="Poppins Bold"/>
                <a:cs typeface="Poppins Bold"/>
                <a:sym typeface="Poppins Bold"/>
              </a:rPr>
              <a:t>TAC-14 HEAT SHIELD</a:t>
            </a:r>
          </a:p>
        </p:txBody>
      </p:sp>
      <p:sp>
        <p:nvSpPr>
          <p:cNvPr id="13" name="TextBox 13"/>
          <p:cNvSpPr txBox="1"/>
          <p:nvPr/>
        </p:nvSpPr>
        <p:spPr>
          <a:xfrm>
            <a:off x="10825793" y="9455247"/>
            <a:ext cx="5759946" cy="596620"/>
          </a:xfrm>
          <a:prstGeom prst="rect">
            <a:avLst/>
          </a:prstGeom>
        </p:spPr>
        <p:txBody>
          <a:bodyPr lIns="0" tIns="0" rIns="0" bIns="0" rtlCol="0" anchor="t">
            <a:spAutoFit/>
          </a:bodyPr>
          <a:lstStyle/>
          <a:p>
            <a:pPr algn="ctr">
              <a:lnSpc>
                <a:spcPts val="4915"/>
              </a:lnSpc>
            </a:pPr>
            <a:r>
              <a:rPr lang="en-US" sz="3511" b="1">
                <a:solidFill>
                  <a:srgbClr val="FFFFFF"/>
                </a:solidFill>
                <a:latin typeface="Canva Sans Bold"/>
                <a:ea typeface="Canva Sans Bold"/>
                <a:cs typeface="Canva Sans Bold"/>
                <a:sym typeface="Canva Sans Bold"/>
              </a:rPr>
              <a:t>shockwaveheatshield.com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E2417"/>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9908038" cy="10287000"/>
            <a:chOff x="0" y="0"/>
            <a:chExt cx="2609524" cy="2709333"/>
          </a:xfrm>
        </p:grpSpPr>
        <p:sp>
          <p:nvSpPr>
            <p:cNvPr id="3" name="Freeform 3"/>
            <p:cNvSpPr/>
            <p:nvPr/>
          </p:nvSpPr>
          <p:spPr>
            <a:xfrm>
              <a:off x="0" y="0"/>
              <a:ext cx="2609524" cy="2709333"/>
            </a:xfrm>
            <a:custGeom>
              <a:avLst/>
              <a:gdLst/>
              <a:ahLst/>
              <a:cxnLst/>
              <a:rect l="l" t="t" r="r" b="b"/>
              <a:pathLst>
                <a:path w="2609524" h="2709333">
                  <a:moveTo>
                    <a:pt x="0" y="0"/>
                  </a:moveTo>
                  <a:lnTo>
                    <a:pt x="2609524" y="0"/>
                  </a:lnTo>
                  <a:lnTo>
                    <a:pt x="2609524" y="2709333"/>
                  </a:lnTo>
                  <a:lnTo>
                    <a:pt x="0" y="2709333"/>
                  </a:lnTo>
                  <a:close/>
                </a:path>
              </a:pathLst>
            </a:custGeom>
            <a:solidFill>
              <a:srgbClr val="F5F5F5"/>
            </a:solidFill>
          </p:spPr>
        </p:sp>
        <p:sp>
          <p:nvSpPr>
            <p:cNvPr id="4" name="TextBox 4"/>
            <p:cNvSpPr txBox="1"/>
            <p:nvPr/>
          </p:nvSpPr>
          <p:spPr>
            <a:xfrm>
              <a:off x="0" y="-219075"/>
              <a:ext cx="2609524" cy="2928408"/>
            </a:xfrm>
            <a:prstGeom prst="rect">
              <a:avLst/>
            </a:prstGeom>
          </p:spPr>
          <p:txBody>
            <a:bodyPr lIns="50800" tIns="50800" rIns="50800" bIns="50800" rtlCol="0" anchor="ctr"/>
            <a:lstStyle/>
            <a:p>
              <a:pPr algn="ctr">
                <a:lnSpc>
                  <a:spcPts val="5000"/>
                </a:lnSpc>
              </a:pPr>
              <a:endParaRPr/>
            </a:p>
          </p:txBody>
        </p:sp>
      </p:grpSp>
      <p:sp>
        <p:nvSpPr>
          <p:cNvPr id="5" name="Freeform 5"/>
          <p:cNvSpPr/>
          <p:nvPr/>
        </p:nvSpPr>
        <p:spPr>
          <a:xfrm>
            <a:off x="9615259" y="82296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grpSp>
        <p:nvGrpSpPr>
          <p:cNvPr id="6" name="Group 6"/>
          <p:cNvGrpSpPr/>
          <p:nvPr/>
        </p:nvGrpSpPr>
        <p:grpSpPr>
          <a:xfrm>
            <a:off x="10406811" y="1028700"/>
            <a:ext cx="7644041" cy="4114800"/>
            <a:chOff x="0" y="0"/>
            <a:chExt cx="1360059" cy="732122"/>
          </a:xfrm>
        </p:grpSpPr>
        <p:sp>
          <p:nvSpPr>
            <p:cNvPr id="7" name="Freeform 7"/>
            <p:cNvSpPr/>
            <p:nvPr/>
          </p:nvSpPr>
          <p:spPr>
            <a:xfrm>
              <a:off x="0" y="0"/>
              <a:ext cx="1360059" cy="732122"/>
            </a:xfrm>
            <a:custGeom>
              <a:avLst/>
              <a:gdLst/>
              <a:ahLst/>
              <a:cxnLst/>
              <a:rect l="l" t="t" r="r" b="b"/>
              <a:pathLst>
                <a:path w="1360059" h="732122">
                  <a:moveTo>
                    <a:pt x="50640" y="0"/>
                  </a:moveTo>
                  <a:lnTo>
                    <a:pt x="1309419" y="0"/>
                  </a:lnTo>
                  <a:cubicBezTo>
                    <a:pt x="1322850" y="0"/>
                    <a:pt x="1335730" y="5335"/>
                    <a:pt x="1345227" y="14832"/>
                  </a:cubicBezTo>
                  <a:cubicBezTo>
                    <a:pt x="1354724" y="24329"/>
                    <a:pt x="1360059" y="37210"/>
                    <a:pt x="1360059" y="50640"/>
                  </a:cubicBezTo>
                  <a:lnTo>
                    <a:pt x="1360059" y="681482"/>
                  </a:lnTo>
                  <a:cubicBezTo>
                    <a:pt x="1360059" y="694913"/>
                    <a:pt x="1354724" y="707793"/>
                    <a:pt x="1345227" y="717290"/>
                  </a:cubicBezTo>
                  <a:cubicBezTo>
                    <a:pt x="1335730" y="726787"/>
                    <a:pt x="1322850" y="732122"/>
                    <a:pt x="1309419" y="732122"/>
                  </a:cubicBezTo>
                  <a:lnTo>
                    <a:pt x="50640" y="732122"/>
                  </a:lnTo>
                  <a:cubicBezTo>
                    <a:pt x="37210" y="732122"/>
                    <a:pt x="24329" y="726787"/>
                    <a:pt x="14832" y="717290"/>
                  </a:cubicBezTo>
                  <a:cubicBezTo>
                    <a:pt x="5335" y="707793"/>
                    <a:pt x="0" y="694913"/>
                    <a:pt x="0" y="681482"/>
                  </a:cubicBezTo>
                  <a:lnTo>
                    <a:pt x="0" y="50640"/>
                  </a:lnTo>
                  <a:cubicBezTo>
                    <a:pt x="0" y="37210"/>
                    <a:pt x="5335" y="24329"/>
                    <a:pt x="14832" y="14832"/>
                  </a:cubicBezTo>
                  <a:cubicBezTo>
                    <a:pt x="24329" y="5335"/>
                    <a:pt x="37210" y="0"/>
                    <a:pt x="50640" y="0"/>
                  </a:cubicBezTo>
                  <a:close/>
                </a:path>
              </a:pathLst>
            </a:custGeom>
            <a:blipFill>
              <a:blip r:embed="rId4" cstate="print"/>
              <a:stretch>
                <a:fillRect t="-19663" b="-19663"/>
              </a:stretch>
            </a:blipFill>
            <a:ln w="76200" cap="rnd">
              <a:solidFill>
                <a:srgbClr val="000000"/>
              </a:solidFill>
              <a:prstDash val="solid"/>
              <a:round/>
            </a:ln>
          </p:spPr>
        </p:sp>
      </p:grpSp>
      <p:sp>
        <p:nvSpPr>
          <p:cNvPr id="8" name="Freeform 8"/>
          <p:cNvSpPr/>
          <p:nvPr/>
        </p:nvSpPr>
        <p:spPr>
          <a:xfrm>
            <a:off x="9362204" y="1750648"/>
            <a:ext cx="506109" cy="506109"/>
          </a:xfrm>
          <a:custGeom>
            <a:avLst/>
            <a:gdLst/>
            <a:ahLst/>
            <a:cxnLst/>
            <a:rect l="l" t="t" r="r" b="b"/>
            <a:pathLst>
              <a:path w="506109" h="506109">
                <a:moveTo>
                  <a:pt x="0" y="0"/>
                </a:moveTo>
                <a:lnTo>
                  <a:pt x="506109" y="0"/>
                </a:lnTo>
                <a:lnTo>
                  <a:pt x="506109" y="506109"/>
                </a:lnTo>
                <a:lnTo>
                  <a:pt x="0" y="506109"/>
                </a:lnTo>
                <a:lnTo>
                  <a:pt x="0" y="0"/>
                </a:lnTo>
                <a:close/>
              </a:path>
            </a:pathLst>
          </a:custGeom>
          <a:blipFill>
            <a:blip r:embed="rId5" cstate="print">
              <a:extLst>
                <a:ext uri="{96DAC541-7B7A-43D3-8B79-37D633B846F1}">
                  <asvg:svgBlip xmlns:asvg="http://schemas.microsoft.com/office/drawing/2016/SVG/main" xmlns="" r:embed="rId6"/>
                </a:ext>
              </a:extLst>
            </a:blip>
            <a:stretch>
              <a:fillRect/>
            </a:stretch>
          </a:blipFill>
        </p:spPr>
      </p:sp>
      <p:sp>
        <p:nvSpPr>
          <p:cNvPr id="11" name="TextBox 11"/>
          <p:cNvSpPr txBox="1"/>
          <p:nvPr/>
        </p:nvSpPr>
        <p:spPr>
          <a:xfrm>
            <a:off x="1890632" y="2113882"/>
            <a:ext cx="4301536" cy="1284915"/>
          </a:xfrm>
          <a:prstGeom prst="rect">
            <a:avLst/>
          </a:prstGeom>
        </p:spPr>
        <p:txBody>
          <a:bodyPr lIns="0" tIns="0" rIns="0" bIns="0" rtlCol="0" anchor="t">
            <a:spAutoFit/>
          </a:bodyPr>
          <a:lstStyle/>
          <a:p>
            <a:pPr algn="ctr">
              <a:lnSpc>
                <a:spcPts val="10543"/>
              </a:lnSpc>
            </a:pPr>
            <a:r>
              <a:rPr lang="en-US" sz="7531" b="1">
                <a:solidFill>
                  <a:srgbClr val="000000"/>
                </a:solidFill>
                <a:latin typeface="Canva Sans Bold"/>
                <a:ea typeface="Canva Sans Bold"/>
                <a:cs typeface="Canva Sans Bold"/>
                <a:sym typeface="Canva Sans Bold"/>
              </a:rPr>
              <a:t>About Us</a:t>
            </a:r>
          </a:p>
        </p:txBody>
      </p:sp>
      <p:sp>
        <p:nvSpPr>
          <p:cNvPr id="12" name="AutoShape 12"/>
          <p:cNvSpPr/>
          <p:nvPr/>
        </p:nvSpPr>
        <p:spPr>
          <a:xfrm>
            <a:off x="1890632" y="3374985"/>
            <a:ext cx="4301536" cy="0"/>
          </a:xfrm>
          <a:prstGeom prst="line">
            <a:avLst/>
          </a:prstGeom>
          <a:ln w="104775" cap="flat">
            <a:solidFill>
              <a:srgbClr val="000000"/>
            </a:solidFill>
            <a:prstDash val="solid"/>
            <a:headEnd type="none" w="sm" len="sm"/>
            <a:tailEnd type="none" w="sm" len="sm"/>
          </a:ln>
        </p:spPr>
      </p:sp>
      <p:grpSp>
        <p:nvGrpSpPr>
          <p:cNvPr id="13" name="Group 13"/>
          <p:cNvGrpSpPr/>
          <p:nvPr/>
        </p:nvGrpSpPr>
        <p:grpSpPr>
          <a:xfrm>
            <a:off x="10406811" y="5426758"/>
            <a:ext cx="7644041" cy="4144991"/>
            <a:chOff x="0" y="0"/>
            <a:chExt cx="1360059" cy="737494"/>
          </a:xfrm>
        </p:grpSpPr>
        <p:sp>
          <p:nvSpPr>
            <p:cNvPr id="14" name="Freeform 14"/>
            <p:cNvSpPr/>
            <p:nvPr/>
          </p:nvSpPr>
          <p:spPr>
            <a:xfrm>
              <a:off x="0" y="0"/>
              <a:ext cx="1360059" cy="737494"/>
            </a:xfrm>
            <a:custGeom>
              <a:avLst/>
              <a:gdLst/>
              <a:ahLst/>
              <a:cxnLst/>
              <a:rect l="l" t="t" r="r" b="b"/>
              <a:pathLst>
                <a:path w="1360059" h="737494">
                  <a:moveTo>
                    <a:pt x="50640" y="0"/>
                  </a:moveTo>
                  <a:lnTo>
                    <a:pt x="1309419" y="0"/>
                  </a:lnTo>
                  <a:cubicBezTo>
                    <a:pt x="1322850" y="0"/>
                    <a:pt x="1335730" y="5335"/>
                    <a:pt x="1345227" y="14832"/>
                  </a:cubicBezTo>
                  <a:cubicBezTo>
                    <a:pt x="1354724" y="24329"/>
                    <a:pt x="1360059" y="37210"/>
                    <a:pt x="1360059" y="50640"/>
                  </a:cubicBezTo>
                  <a:lnTo>
                    <a:pt x="1360059" y="686854"/>
                  </a:lnTo>
                  <a:cubicBezTo>
                    <a:pt x="1360059" y="700284"/>
                    <a:pt x="1354724" y="713165"/>
                    <a:pt x="1345227" y="722662"/>
                  </a:cubicBezTo>
                  <a:cubicBezTo>
                    <a:pt x="1335730" y="732159"/>
                    <a:pt x="1322850" y="737494"/>
                    <a:pt x="1309419" y="737494"/>
                  </a:cubicBezTo>
                  <a:lnTo>
                    <a:pt x="50640" y="737494"/>
                  </a:lnTo>
                  <a:cubicBezTo>
                    <a:pt x="37210" y="737494"/>
                    <a:pt x="24329" y="732159"/>
                    <a:pt x="14832" y="722662"/>
                  </a:cubicBezTo>
                  <a:cubicBezTo>
                    <a:pt x="5335" y="713165"/>
                    <a:pt x="0" y="700284"/>
                    <a:pt x="0" y="686854"/>
                  </a:cubicBezTo>
                  <a:lnTo>
                    <a:pt x="0" y="50640"/>
                  </a:lnTo>
                  <a:cubicBezTo>
                    <a:pt x="0" y="37210"/>
                    <a:pt x="5335" y="24329"/>
                    <a:pt x="14832" y="14832"/>
                  </a:cubicBezTo>
                  <a:cubicBezTo>
                    <a:pt x="24329" y="5335"/>
                    <a:pt x="37210" y="0"/>
                    <a:pt x="50640" y="0"/>
                  </a:cubicBezTo>
                  <a:close/>
                </a:path>
              </a:pathLst>
            </a:custGeom>
            <a:blipFill>
              <a:blip r:embed="rId7" cstate="print"/>
              <a:stretch>
                <a:fillRect t="-19018" b="-19018"/>
              </a:stretch>
            </a:blipFill>
            <a:ln w="95250" cap="rnd">
              <a:solidFill>
                <a:srgbClr val="000000"/>
              </a:solidFill>
              <a:prstDash val="solid"/>
              <a:round/>
            </a:ln>
          </p:spPr>
        </p:sp>
      </p:grpSp>
      <p:sp>
        <p:nvSpPr>
          <p:cNvPr id="15" name="TextBox 15"/>
          <p:cNvSpPr txBox="1"/>
          <p:nvPr/>
        </p:nvSpPr>
        <p:spPr>
          <a:xfrm>
            <a:off x="2260784" y="5341033"/>
            <a:ext cx="2858861" cy="542888"/>
          </a:xfrm>
          <a:prstGeom prst="rect">
            <a:avLst/>
          </a:prstGeom>
        </p:spPr>
        <p:txBody>
          <a:bodyPr lIns="0" tIns="0" rIns="0" bIns="0" rtlCol="0" anchor="t">
            <a:spAutoFit/>
          </a:bodyPr>
          <a:lstStyle/>
          <a:p>
            <a:pPr algn="ctr">
              <a:lnSpc>
                <a:spcPts val="4200"/>
              </a:lnSpc>
            </a:pPr>
            <a:r>
              <a:rPr lang="en-US" sz="3000" b="1">
                <a:solidFill>
                  <a:srgbClr val="FFFFFF"/>
                </a:solidFill>
                <a:latin typeface="Poppins Bold"/>
                <a:ea typeface="Poppins Bold"/>
                <a:cs typeface="Poppins Bold"/>
                <a:sym typeface="Poppins Bold"/>
              </a:rPr>
              <a:t>Call to Action</a:t>
            </a:r>
          </a:p>
        </p:txBody>
      </p:sp>
      <p:sp>
        <p:nvSpPr>
          <p:cNvPr id="16" name="TextBox 16"/>
          <p:cNvSpPr txBox="1"/>
          <p:nvPr/>
        </p:nvSpPr>
        <p:spPr>
          <a:xfrm>
            <a:off x="810241" y="9505074"/>
            <a:ext cx="5759946" cy="596620"/>
          </a:xfrm>
          <a:prstGeom prst="rect">
            <a:avLst/>
          </a:prstGeom>
        </p:spPr>
        <p:txBody>
          <a:bodyPr lIns="0" tIns="0" rIns="0" bIns="0" rtlCol="0" anchor="t">
            <a:spAutoFit/>
          </a:bodyPr>
          <a:lstStyle/>
          <a:p>
            <a:pPr algn="ctr">
              <a:lnSpc>
                <a:spcPts val="4915"/>
              </a:lnSpc>
            </a:pPr>
            <a:r>
              <a:rPr lang="en-US" sz="3511" b="1">
                <a:solidFill>
                  <a:srgbClr val="000000"/>
                </a:solidFill>
                <a:latin typeface="Canva Sans Bold"/>
                <a:ea typeface="Canva Sans Bold"/>
                <a:cs typeface="Canva Sans Bold"/>
                <a:sym typeface="Canva Sans Bold"/>
              </a:rPr>
              <a:t>shockwaveheatshield.com</a:t>
            </a:r>
          </a:p>
        </p:txBody>
      </p:sp>
      <p:sp>
        <p:nvSpPr>
          <p:cNvPr id="17" name="Freeform 17"/>
          <p:cNvSpPr/>
          <p:nvPr/>
        </p:nvSpPr>
        <p:spPr>
          <a:xfrm>
            <a:off x="97854" y="96543"/>
            <a:ext cx="3285633" cy="1369014"/>
          </a:xfrm>
          <a:custGeom>
            <a:avLst/>
            <a:gdLst/>
            <a:ahLst/>
            <a:cxnLst/>
            <a:rect l="l" t="t" r="r" b="b"/>
            <a:pathLst>
              <a:path w="3285633" h="1369014">
                <a:moveTo>
                  <a:pt x="0" y="0"/>
                </a:moveTo>
                <a:lnTo>
                  <a:pt x="3285633" y="0"/>
                </a:lnTo>
                <a:lnTo>
                  <a:pt x="3285633" y="1369014"/>
                </a:lnTo>
                <a:lnTo>
                  <a:pt x="0" y="1369014"/>
                </a:lnTo>
                <a:lnTo>
                  <a:pt x="0" y="0"/>
                </a:lnTo>
                <a:close/>
              </a:path>
            </a:pathLst>
          </a:custGeom>
          <a:blipFill>
            <a:blip r:embed="rId8" cstate="print"/>
            <a:stretch>
              <a:fillRect/>
            </a:stretch>
          </a:blipFill>
        </p:spPr>
      </p:sp>
      <p:sp>
        <p:nvSpPr>
          <p:cNvPr id="18" name="TextBox 18"/>
          <p:cNvSpPr txBox="1"/>
          <p:nvPr/>
        </p:nvSpPr>
        <p:spPr>
          <a:xfrm>
            <a:off x="881260" y="4152336"/>
            <a:ext cx="8476771" cy="2501219"/>
          </a:xfrm>
          <a:prstGeom prst="rect">
            <a:avLst/>
          </a:prstGeom>
        </p:spPr>
        <p:txBody>
          <a:bodyPr lIns="0" tIns="0" rIns="0" bIns="0" rtlCol="0" anchor="t">
            <a:spAutoFit/>
          </a:bodyPr>
          <a:lstStyle/>
          <a:p>
            <a:pPr algn="l">
              <a:lnSpc>
                <a:spcPts val="3362"/>
              </a:lnSpc>
            </a:pPr>
            <a:r>
              <a:rPr lang="en-US" sz="2401" b="1">
                <a:solidFill>
                  <a:srgbClr val="000000"/>
                </a:solidFill>
                <a:latin typeface="Merriweather Bold"/>
                <a:ea typeface="Merriweather Bold"/>
                <a:cs typeface="Merriweather Bold"/>
                <a:sym typeface="Merriweather Bold"/>
              </a:rPr>
              <a:t>The</a:t>
            </a:r>
            <a:r>
              <a:rPr lang="en-US" sz="2401" b="1" u="sng">
                <a:solidFill>
                  <a:srgbClr val="000000"/>
                </a:solidFill>
                <a:latin typeface="Merriweather Bold"/>
                <a:ea typeface="Merriweather Bold"/>
                <a:cs typeface="Merriweather Bold"/>
                <a:sym typeface="Merriweather Bold"/>
                <a:hlinkClick r:id="rId9" tooltip="https://shockwaveheatshield.com/tac-14-heat-shields/"/>
              </a:rPr>
              <a:t> Tac-14 heat shiel</a:t>
            </a:r>
            <a:r>
              <a:rPr lang="en-US" sz="2401" b="1">
                <a:solidFill>
                  <a:srgbClr val="000000"/>
                </a:solidFill>
                <a:latin typeface="Merriweather Bold"/>
                <a:ea typeface="Merriweather Bold"/>
                <a:cs typeface="Merriweather Bold"/>
                <a:sym typeface="Merriweather Bold"/>
              </a:rPr>
              <a:t>d functions as an accessory built specifically for use with Remington 870 Tac-14 and comparable firearms systems. This protective device outwardly situates on the firearm to dissipate heat during long firing events while retaining user control and guarding against burns.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2" name="Group 2"/>
          <p:cNvGrpSpPr/>
          <p:nvPr/>
        </p:nvGrpSpPr>
        <p:grpSpPr>
          <a:xfrm>
            <a:off x="9215940" y="1790700"/>
            <a:ext cx="9072060" cy="7671622"/>
            <a:chOff x="0" y="0"/>
            <a:chExt cx="2346629" cy="1782969"/>
          </a:xfrm>
        </p:grpSpPr>
        <p:sp>
          <p:nvSpPr>
            <p:cNvPr id="3" name="Freeform 3"/>
            <p:cNvSpPr/>
            <p:nvPr/>
          </p:nvSpPr>
          <p:spPr>
            <a:xfrm>
              <a:off x="0" y="0"/>
              <a:ext cx="2346629" cy="1782969"/>
            </a:xfrm>
            <a:custGeom>
              <a:avLst/>
              <a:gdLst/>
              <a:ahLst/>
              <a:cxnLst/>
              <a:rect l="l" t="t" r="r" b="b"/>
              <a:pathLst>
                <a:path w="2346629" h="1782969">
                  <a:moveTo>
                    <a:pt x="23266" y="0"/>
                  </a:moveTo>
                  <a:lnTo>
                    <a:pt x="2323363" y="0"/>
                  </a:lnTo>
                  <a:cubicBezTo>
                    <a:pt x="2329534" y="0"/>
                    <a:pt x="2335452" y="2451"/>
                    <a:pt x="2339815" y="6815"/>
                  </a:cubicBezTo>
                  <a:cubicBezTo>
                    <a:pt x="2344178" y="11178"/>
                    <a:pt x="2346629" y="17096"/>
                    <a:pt x="2346629" y="23266"/>
                  </a:cubicBezTo>
                  <a:lnTo>
                    <a:pt x="2346629" y="1759703"/>
                  </a:lnTo>
                  <a:cubicBezTo>
                    <a:pt x="2346629" y="1772552"/>
                    <a:pt x="2336213" y="1782969"/>
                    <a:pt x="2323363" y="1782969"/>
                  </a:cubicBezTo>
                  <a:lnTo>
                    <a:pt x="23266" y="1782969"/>
                  </a:lnTo>
                  <a:cubicBezTo>
                    <a:pt x="10417" y="1782969"/>
                    <a:pt x="0" y="1772552"/>
                    <a:pt x="0" y="1759703"/>
                  </a:cubicBezTo>
                  <a:lnTo>
                    <a:pt x="0" y="23266"/>
                  </a:lnTo>
                  <a:cubicBezTo>
                    <a:pt x="0" y="10417"/>
                    <a:pt x="10417" y="0"/>
                    <a:pt x="23266" y="0"/>
                  </a:cubicBezTo>
                  <a:close/>
                </a:path>
              </a:pathLst>
            </a:custGeom>
            <a:blipFill>
              <a:blip r:embed="rId2" cstate="print"/>
              <a:stretch>
                <a:fillRect l="-653" r="-653"/>
              </a:stretch>
            </a:blipFill>
          </p:spPr>
        </p:sp>
      </p:grpSp>
      <p:sp>
        <p:nvSpPr>
          <p:cNvPr id="4" name="Freeform 4"/>
          <p:cNvSpPr/>
          <p:nvPr/>
        </p:nvSpPr>
        <p:spPr>
          <a:xfrm>
            <a:off x="-1399607" y="-3751486"/>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5" name="TextBox 5"/>
          <p:cNvSpPr txBox="1"/>
          <p:nvPr/>
        </p:nvSpPr>
        <p:spPr>
          <a:xfrm>
            <a:off x="1897956" y="6485010"/>
            <a:ext cx="3984171"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Bold"/>
                <a:ea typeface="Poppins Bold"/>
                <a:cs typeface="Poppins Bold"/>
                <a:sym typeface="Poppins Bold"/>
              </a:rPr>
              <a:t>Risk Mitigation</a:t>
            </a:r>
          </a:p>
        </p:txBody>
      </p:sp>
      <p:sp>
        <p:nvSpPr>
          <p:cNvPr id="6" name="TextBox 6"/>
          <p:cNvSpPr txBox="1"/>
          <p:nvPr/>
        </p:nvSpPr>
        <p:spPr>
          <a:xfrm>
            <a:off x="810241" y="9505074"/>
            <a:ext cx="5759946" cy="596620"/>
          </a:xfrm>
          <a:prstGeom prst="rect">
            <a:avLst/>
          </a:prstGeom>
        </p:spPr>
        <p:txBody>
          <a:bodyPr lIns="0" tIns="0" rIns="0" bIns="0" rtlCol="0" anchor="t">
            <a:spAutoFit/>
          </a:bodyPr>
          <a:lstStyle/>
          <a:p>
            <a:pPr algn="ctr">
              <a:lnSpc>
                <a:spcPts val="4915"/>
              </a:lnSpc>
            </a:pPr>
            <a:r>
              <a:rPr lang="en-US" sz="3511" b="1">
                <a:solidFill>
                  <a:srgbClr val="000000"/>
                </a:solidFill>
                <a:latin typeface="Canva Sans Bold"/>
                <a:ea typeface="Canva Sans Bold"/>
                <a:cs typeface="Canva Sans Bold"/>
                <a:sym typeface="Canva Sans Bold"/>
              </a:rPr>
              <a:t>shockwaveheatshield.com</a:t>
            </a:r>
          </a:p>
        </p:txBody>
      </p:sp>
      <p:sp>
        <p:nvSpPr>
          <p:cNvPr id="7" name="Freeform 7"/>
          <p:cNvSpPr/>
          <p:nvPr/>
        </p:nvSpPr>
        <p:spPr>
          <a:xfrm>
            <a:off x="97854" y="96543"/>
            <a:ext cx="3285633" cy="1369014"/>
          </a:xfrm>
          <a:custGeom>
            <a:avLst/>
            <a:gdLst/>
            <a:ahLst/>
            <a:cxnLst/>
            <a:rect l="l" t="t" r="r" b="b"/>
            <a:pathLst>
              <a:path w="3285633" h="1369014">
                <a:moveTo>
                  <a:pt x="0" y="0"/>
                </a:moveTo>
                <a:lnTo>
                  <a:pt x="3285633" y="0"/>
                </a:lnTo>
                <a:lnTo>
                  <a:pt x="3285633" y="1369014"/>
                </a:lnTo>
                <a:lnTo>
                  <a:pt x="0" y="1369014"/>
                </a:lnTo>
                <a:lnTo>
                  <a:pt x="0" y="0"/>
                </a:lnTo>
                <a:close/>
              </a:path>
            </a:pathLst>
          </a:custGeom>
          <a:blipFill>
            <a:blip r:embed="rId5" cstate="print"/>
            <a:stretch>
              <a:fillRect/>
            </a:stretch>
          </a:blipFill>
        </p:spPr>
      </p:sp>
      <p:sp>
        <p:nvSpPr>
          <p:cNvPr id="8" name="TextBox 8"/>
          <p:cNvSpPr txBox="1"/>
          <p:nvPr/>
        </p:nvSpPr>
        <p:spPr>
          <a:xfrm>
            <a:off x="418483" y="3688433"/>
            <a:ext cx="8187857" cy="3339465"/>
          </a:xfrm>
          <a:prstGeom prst="rect">
            <a:avLst/>
          </a:prstGeom>
        </p:spPr>
        <p:txBody>
          <a:bodyPr lIns="0" tIns="0" rIns="0" bIns="0" rtlCol="0" anchor="t">
            <a:spAutoFit/>
          </a:bodyPr>
          <a:lstStyle/>
          <a:p>
            <a:pPr algn="l">
              <a:lnSpc>
                <a:spcPts val="3359"/>
              </a:lnSpc>
            </a:pPr>
            <a:r>
              <a:rPr lang="en-US" sz="2399" b="1">
                <a:solidFill>
                  <a:srgbClr val="000000"/>
                </a:solidFill>
                <a:latin typeface="Merriweather Bold"/>
                <a:ea typeface="Merriweather Bold"/>
                <a:cs typeface="Merriweather Bold"/>
                <a:sym typeface="Merriweather Bold"/>
              </a:rPr>
              <a:t>The heat shield available in aluminum or polymer formats attaches to the barrel before extending to cover the handguard region of various firearms. Better handling and safety emerge from this heat dissipation system that uses the shield efficiently. Heat shields deliver both tactical style and functional benefits by improving look with rugged aesthetics while improving how the firearm operates.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85276" y="0"/>
            <a:ext cx="13202724" cy="10287000"/>
            <a:chOff x="0" y="0"/>
            <a:chExt cx="3477261" cy="2709333"/>
          </a:xfrm>
        </p:grpSpPr>
        <p:sp>
          <p:nvSpPr>
            <p:cNvPr id="3" name="Freeform 3"/>
            <p:cNvSpPr/>
            <p:nvPr/>
          </p:nvSpPr>
          <p:spPr>
            <a:xfrm>
              <a:off x="0" y="0"/>
              <a:ext cx="3477261" cy="2709333"/>
            </a:xfrm>
            <a:custGeom>
              <a:avLst/>
              <a:gdLst/>
              <a:ahLst/>
              <a:cxnLst/>
              <a:rect l="l" t="t" r="r" b="b"/>
              <a:pathLst>
                <a:path w="3477261" h="2709333">
                  <a:moveTo>
                    <a:pt x="0" y="0"/>
                  </a:moveTo>
                  <a:lnTo>
                    <a:pt x="3477261" y="0"/>
                  </a:lnTo>
                  <a:lnTo>
                    <a:pt x="3477261" y="2709333"/>
                  </a:lnTo>
                  <a:lnTo>
                    <a:pt x="0" y="2709333"/>
                  </a:lnTo>
                  <a:close/>
                </a:path>
              </a:pathLst>
            </a:custGeom>
            <a:solidFill>
              <a:srgbClr val="3E2417"/>
            </a:solidFill>
          </p:spPr>
        </p:sp>
        <p:sp>
          <p:nvSpPr>
            <p:cNvPr id="4" name="TextBox 4"/>
            <p:cNvSpPr txBox="1"/>
            <p:nvPr/>
          </p:nvSpPr>
          <p:spPr>
            <a:xfrm>
              <a:off x="0" y="-219075"/>
              <a:ext cx="3477261" cy="2928408"/>
            </a:xfrm>
            <a:prstGeom prst="rect">
              <a:avLst/>
            </a:prstGeom>
          </p:spPr>
          <p:txBody>
            <a:bodyPr lIns="50800" tIns="50800" rIns="50800" bIns="50800" rtlCol="0" anchor="ctr"/>
            <a:lstStyle/>
            <a:p>
              <a:pPr algn="ctr">
                <a:lnSpc>
                  <a:spcPts val="5000"/>
                </a:lnSpc>
              </a:pPr>
              <a:endParaRPr/>
            </a:p>
          </p:txBody>
        </p:sp>
      </p:grpSp>
      <p:grpSp>
        <p:nvGrpSpPr>
          <p:cNvPr id="5" name="Group 5"/>
          <p:cNvGrpSpPr/>
          <p:nvPr/>
        </p:nvGrpSpPr>
        <p:grpSpPr>
          <a:xfrm>
            <a:off x="-118343" y="2841543"/>
            <a:ext cx="7595821" cy="5423859"/>
            <a:chOff x="0" y="0"/>
            <a:chExt cx="1351480" cy="965035"/>
          </a:xfrm>
        </p:grpSpPr>
        <p:sp>
          <p:nvSpPr>
            <p:cNvPr id="6" name="Freeform 6"/>
            <p:cNvSpPr/>
            <p:nvPr/>
          </p:nvSpPr>
          <p:spPr>
            <a:xfrm>
              <a:off x="0" y="0"/>
              <a:ext cx="1351480" cy="965035"/>
            </a:xfrm>
            <a:custGeom>
              <a:avLst/>
              <a:gdLst/>
              <a:ahLst/>
              <a:cxnLst/>
              <a:rect l="l" t="t" r="r" b="b"/>
              <a:pathLst>
                <a:path w="1351480" h="965035">
                  <a:moveTo>
                    <a:pt x="50962" y="0"/>
                  </a:moveTo>
                  <a:lnTo>
                    <a:pt x="1300518" y="0"/>
                  </a:lnTo>
                  <a:cubicBezTo>
                    <a:pt x="1314034" y="0"/>
                    <a:pt x="1326996" y="5369"/>
                    <a:pt x="1336553" y="14926"/>
                  </a:cubicBezTo>
                  <a:cubicBezTo>
                    <a:pt x="1346111" y="24484"/>
                    <a:pt x="1351480" y="37446"/>
                    <a:pt x="1351480" y="50962"/>
                  </a:cubicBezTo>
                  <a:lnTo>
                    <a:pt x="1351480" y="914074"/>
                  </a:lnTo>
                  <a:cubicBezTo>
                    <a:pt x="1351480" y="927590"/>
                    <a:pt x="1346111" y="940552"/>
                    <a:pt x="1336553" y="950109"/>
                  </a:cubicBezTo>
                  <a:cubicBezTo>
                    <a:pt x="1326996" y="959666"/>
                    <a:pt x="1314034" y="965035"/>
                    <a:pt x="1300518" y="965035"/>
                  </a:cubicBezTo>
                  <a:lnTo>
                    <a:pt x="50962" y="965035"/>
                  </a:lnTo>
                  <a:cubicBezTo>
                    <a:pt x="37446" y="965035"/>
                    <a:pt x="24484" y="959666"/>
                    <a:pt x="14926" y="950109"/>
                  </a:cubicBezTo>
                  <a:cubicBezTo>
                    <a:pt x="5369" y="940552"/>
                    <a:pt x="0" y="927590"/>
                    <a:pt x="0" y="914074"/>
                  </a:cubicBezTo>
                  <a:lnTo>
                    <a:pt x="0" y="50962"/>
                  </a:lnTo>
                  <a:cubicBezTo>
                    <a:pt x="0" y="37446"/>
                    <a:pt x="5369" y="24484"/>
                    <a:pt x="14926" y="14926"/>
                  </a:cubicBezTo>
                  <a:cubicBezTo>
                    <a:pt x="24484" y="5369"/>
                    <a:pt x="37446" y="0"/>
                    <a:pt x="50962" y="0"/>
                  </a:cubicBezTo>
                  <a:close/>
                </a:path>
              </a:pathLst>
            </a:custGeom>
            <a:blipFill>
              <a:blip r:embed="rId2" cstate="print"/>
              <a:stretch>
                <a:fillRect t="-2412" b="-2412"/>
              </a:stretch>
            </a:blipFill>
            <a:ln w="47625" cap="rnd">
              <a:solidFill>
                <a:srgbClr val="000000"/>
              </a:solidFill>
              <a:prstDash val="solid"/>
              <a:round/>
            </a:ln>
          </p:spPr>
        </p:sp>
      </p:grpSp>
      <p:grpSp>
        <p:nvGrpSpPr>
          <p:cNvPr id="7" name="Group 7"/>
          <p:cNvGrpSpPr/>
          <p:nvPr/>
        </p:nvGrpSpPr>
        <p:grpSpPr>
          <a:xfrm>
            <a:off x="8203629" y="3863186"/>
            <a:ext cx="1012785" cy="1012785"/>
            <a:chOff x="0" y="0"/>
            <a:chExt cx="266742" cy="266742"/>
          </a:xfrm>
        </p:grpSpPr>
        <p:sp>
          <p:nvSpPr>
            <p:cNvPr id="8" name="Freeform 8"/>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9" name="TextBox 9"/>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sp>
        <p:nvSpPr>
          <p:cNvPr id="10" name="Freeform 10"/>
          <p:cNvSpPr/>
          <p:nvPr/>
        </p:nvSpPr>
        <p:spPr>
          <a:xfrm>
            <a:off x="8343835" y="4152309"/>
            <a:ext cx="619662" cy="434538"/>
          </a:xfrm>
          <a:custGeom>
            <a:avLst/>
            <a:gdLst/>
            <a:ahLst/>
            <a:cxnLst/>
            <a:rect l="l" t="t" r="r" b="b"/>
            <a:pathLst>
              <a:path w="619662" h="434538">
                <a:moveTo>
                  <a:pt x="0" y="0"/>
                </a:moveTo>
                <a:lnTo>
                  <a:pt x="619662" y="0"/>
                </a:lnTo>
                <a:lnTo>
                  <a:pt x="619662" y="434538"/>
                </a:lnTo>
                <a:lnTo>
                  <a:pt x="0" y="434538"/>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grpSp>
        <p:nvGrpSpPr>
          <p:cNvPr id="11" name="Group 11"/>
          <p:cNvGrpSpPr/>
          <p:nvPr/>
        </p:nvGrpSpPr>
        <p:grpSpPr>
          <a:xfrm>
            <a:off x="8203629" y="5203284"/>
            <a:ext cx="1012785" cy="1012785"/>
            <a:chOff x="0" y="0"/>
            <a:chExt cx="266742" cy="266742"/>
          </a:xfrm>
        </p:grpSpPr>
        <p:sp>
          <p:nvSpPr>
            <p:cNvPr id="12" name="Freeform 12"/>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13" name="TextBox 13"/>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grpSp>
        <p:nvGrpSpPr>
          <p:cNvPr id="14" name="Group 14"/>
          <p:cNvGrpSpPr/>
          <p:nvPr/>
        </p:nvGrpSpPr>
        <p:grpSpPr>
          <a:xfrm>
            <a:off x="8203629" y="6370450"/>
            <a:ext cx="1012785" cy="1012785"/>
            <a:chOff x="0" y="0"/>
            <a:chExt cx="266742" cy="266742"/>
          </a:xfrm>
        </p:grpSpPr>
        <p:sp>
          <p:nvSpPr>
            <p:cNvPr id="15" name="Freeform 15"/>
            <p:cNvSpPr/>
            <p:nvPr/>
          </p:nvSpPr>
          <p:spPr>
            <a:xfrm>
              <a:off x="0" y="0"/>
              <a:ext cx="266742" cy="266742"/>
            </a:xfrm>
            <a:custGeom>
              <a:avLst/>
              <a:gdLst/>
              <a:ahLst/>
              <a:cxnLst/>
              <a:rect l="l" t="t" r="r" b="b"/>
              <a:pathLst>
                <a:path w="266742" h="266742">
                  <a:moveTo>
                    <a:pt x="133371" y="0"/>
                  </a:moveTo>
                  <a:lnTo>
                    <a:pt x="133371" y="0"/>
                  </a:lnTo>
                  <a:cubicBezTo>
                    <a:pt x="207030" y="0"/>
                    <a:pt x="266742" y="59712"/>
                    <a:pt x="266742" y="133371"/>
                  </a:cubicBezTo>
                  <a:lnTo>
                    <a:pt x="266742" y="133371"/>
                  </a:lnTo>
                  <a:cubicBezTo>
                    <a:pt x="266742" y="207030"/>
                    <a:pt x="207030" y="266742"/>
                    <a:pt x="133371" y="266742"/>
                  </a:cubicBezTo>
                  <a:lnTo>
                    <a:pt x="133371" y="266742"/>
                  </a:lnTo>
                  <a:cubicBezTo>
                    <a:pt x="59712" y="266742"/>
                    <a:pt x="0" y="207030"/>
                    <a:pt x="0" y="133371"/>
                  </a:cubicBezTo>
                  <a:lnTo>
                    <a:pt x="0" y="133371"/>
                  </a:lnTo>
                  <a:cubicBezTo>
                    <a:pt x="0" y="59712"/>
                    <a:pt x="59712" y="0"/>
                    <a:pt x="133371" y="0"/>
                  </a:cubicBezTo>
                  <a:close/>
                </a:path>
              </a:pathLst>
            </a:custGeom>
            <a:solidFill>
              <a:srgbClr val="000000"/>
            </a:solidFill>
          </p:spPr>
        </p:sp>
        <p:sp>
          <p:nvSpPr>
            <p:cNvPr id="16" name="TextBox 16"/>
            <p:cNvSpPr txBox="1"/>
            <p:nvPr/>
          </p:nvSpPr>
          <p:spPr>
            <a:xfrm>
              <a:off x="0" y="-219075"/>
              <a:ext cx="266742" cy="485817"/>
            </a:xfrm>
            <a:prstGeom prst="rect">
              <a:avLst/>
            </a:prstGeom>
          </p:spPr>
          <p:txBody>
            <a:bodyPr lIns="50800" tIns="50800" rIns="50800" bIns="50800" rtlCol="0" anchor="ctr"/>
            <a:lstStyle/>
            <a:p>
              <a:pPr algn="ctr">
                <a:lnSpc>
                  <a:spcPts val="5000"/>
                </a:lnSpc>
              </a:pPr>
              <a:endParaRPr/>
            </a:p>
          </p:txBody>
        </p:sp>
      </p:grpSp>
      <p:sp>
        <p:nvSpPr>
          <p:cNvPr id="17" name="Freeform 17"/>
          <p:cNvSpPr/>
          <p:nvPr/>
        </p:nvSpPr>
        <p:spPr>
          <a:xfrm>
            <a:off x="8343835" y="5399846"/>
            <a:ext cx="619662" cy="619662"/>
          </a:xfrm>
          <a:custGeom>
            <a:avLst/>
            <a:gdLst/>
            <a:ahLst/>
            <a:cxnLst/>
            <a:rect l="l" t="t" r="r" b="b"/>
            <a:pathLst>
              <a:path w="619662" h="619662">
                <a:moveTo>
                  <a:pt x="0" y="0"/>
                </a:moveTo>
                <a:lnTo>
                  <a:pt x="619662" y="0"/>
                </a:lnTo>
                <a:lnTo>
                  <a:pt x="619662" y="619662"/>
                </a:lnTo>
                <a:lnTo>
                  <a:pt x="0" y="619662"/>
                </a:lnTo>
                <a:lnTo>
                  <a:pt x="0" y="0"/>
                </a:lnTo>
                <a:close/>
              </a:path>
            </a:pathLst>
          </a:custGeom>
          <a:blipFill>
            <a:blip r:embed="rId5" cstate="print">
              <a:extLst>
                <a:ext uri="{96DAC541-7B7A-43D3-8B79-37D633B846F1}">
                  <asvg:svgBlip xmlns:asvg="http://schemas.microsoft.com/office/drawing/2016/SVG/main" xmlns="" r:embed="rId6"/>
                </a:ext>
              </a:extLst>
            </a:blip>
            <a:stretch>
              <a:fillRect/>
            </a:stretch>
          </a:blipFill>
        </p:spPr>
      </p:sp>
      <p:sp>
        <p:nvSpPr>
          <p:cNvPr id="18" name="Freeform 18"/>
          <p:cNvSpPr/>
          <p:nvPr/>
        </p:nvSpPr>
        <p:spPr>
          <a:xfrm>
            <a:off x="8480230" y="6553612"/>
            <a:ext cx="483267" cy="744920"/>
          </a:xfrm>
          <a:custGeom>
            <a:avLst/>
            <a:gdLst/>
            <a:ahLst/>
            <a:cxnLst/>
            <a:rect l="l" t="t" r="r" b="b"/>
            <a:pathLst>
              <a:path w="483267" h="744920">
                <a:moveTo>
                  <a:pt x="0" y="0"/>
                </a:moveTo>
                <a:lnTo>
                  <a:pt x="483267" y="0"/>
                </a:lnTo>
                <a:lnTo>
                  <a:pt x="483267" y="744920"/>
                </a:lnTo>
                <a:lnTo>
                  <a:pt x="0" y="744920"/>
                </a:lnTo>
                <a:lnTo>
                  <a:pt x="0" y="0"/>
                </a:lnTo>
                <a:close/>
              </a:path>
            </a:pathLst>
          </a:custGeom>
          <a:blipFill>
            <a:blip r:embed="rId7" cstate="print">
              <a:extLst>
                <a:ext uri="{96DAC541-7B7A-43D3-8B79-37D633B846F1}">
                  <asvg:svgBlip xmlns:asvg="http://schemas.microsoft.com/office/drawing/2016/SVG/main" xmlns="" r:embed="rId8"/>
                </a:ext>
              </a:extLst>
            </a:blip>
            <a:stretch>
              <a:fillRect/>
            </a:stretch>
          </a:blipFill>
        </p:spPr>
      </p:sp>
      <p:sp>
        <p:nvSpPr>
          <p:cNvPr id="19" name="Freeform 19"/>
          <p:cNvSpPr/>
          <p:nvPr/>
        </p:nvSpPr>
        <p:spPr>
          <a:xfrm>
            <a:off x="-1399607" y="9786894"/>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9" cstate="print">
              <a:extLst>
                <a:ext uri="{96DAC541-7B7A-43D3-8B79-37D633B846F1}">
                  <asvg:svgBlip xmlns:asvg="http://schemas.microsoft.com/office/drawing/2016/SVG/main" xmlns="" r:embed="rId10"/>
                </a:ext>
              </a:extLst>
            </a:blip>
            <a:stretch>
              <a:fillRect/>
            </a:stretch>
          </a:blipFill>
        </p:spPr>
      </p:sp>
      <p:sp>
        <p:nvSpPr>
          <p:cNvPr id="20" name="TextBox 20"/>
          <p:cNvSpPr txBox="1"/>
          <p:nvPr/>
        </p:nvSpPr>
        <p:spPr>
          <a:xfrm>
            <a:off x="9533972" y="3838003"/>
            <a:ext cx="4868755"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Bold"/>
                <a:ea typeface="Poppins Bold"/>
                <a:cs typeface="Poppins Bold"/>
                <a:sym typeface="Poppins Bold"/>
              </a:rPr>
              <a:t>Email</a:t>
            </a:r>
          </a:p>
        </p:txBody>
      </p:sp>
      <p:sp>
        <p:nvSpPr>
          <p:cNvPr id="21" name="TextBox 21"/>
          <p:cNvSpPr txBox="1"/>
          <p:nvPr/>
        </p:nvSpPr>
        <p:spPr>
          <a:xfrm>
            <a:off x="9546634" y="4323323"/>
            <a:ext cx="5660617" cy="450849"/>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magazinemasters@gmail.com</a:t>
            </a:r>
          </a:p>
        </p:txBody>
      </p:sp>
      <p:sp>
        <p:nvSpPr>
          <p:cNvPr id="22" name="TextBox 22"/>
          <p:cNvSpPr txBox="1"/>
          <p:nvPr/>
        </p:nvSpPr>
        <p:spPr>
          <a:xfrm>
            <a:off x="9541191" y="5635798"/>
            <a:ext cx="4818939" cy="450849"/>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shockwaveheatshield.com</a:t>
            </a:r>
          </a:p>
        </p:txBody>
      </p:sp>
      <p:sp>
        <p:nvSpPr>
          <p:cNvPr id="23" name="TextBox 23"/>
          <p:cNvSpPr txBox="1"/>
          <p:nvPr/>
        </p:nvSpPr>
        <p:spPr>
          <a:xfrm>
            <a:off x="9546634" y="5117559"/>
            <a:ext cx="4833907"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Bold"/>
                <a:ea typeface="Poppins Bold"/>
                <a:cs typeface="Poppins Bold"/>
                <a:sym typeface="Poppins Bold"/>
              </a:rPr>
              <a:t>Website</a:t>
            </a:r>
          </a:p>
        </p:txBody>
      </p:sp>
      <p:sp>
        <p:nvSpPr>
          <p:cNvPr id="24" name="TextBox 24"/>
          <p:cNvSpPr txBox="1"/>
          <p:nvPr/>
        </p:nvSpPr>
        <p:spPr>
          <a:xfrm>
            <a:off x="9556159" y="6800642"/>
            <a:ext cx="5660617" cy="450849"/>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London, South East, United Kingdom</a:t>
            </a:r>
          </a:p>
        </p:txBody>
      </p:sp>
      <p:sp>
        <p:nvSpPr>
          <p:cNvPr id="25" name="TextBox 25"/>
          <p:cNvSpPr txBox="1"/>
          <p:nvPr/>
        </p:nvSpPr>
        <p:spPr>
          <a:xfrm>
            <a:off x="9556159" y="6239306"/>
            <a:ext cx="4824382" cy="542888"/>
          </a:xfrm>
          <a:prstGeom prst="rect">
            <a:avLst/>
          </a:prstGeom>
        </p:spPr>
        <p:txBody>
          <a:bodyPr lIns="0" tIns="0" rIns="0" bIns="0" rtlCol="0" anchor="t">
            <a:spAutoFit/>
          </a:bodyPr>
          <a:lstStyle/>
          <a:p>
            <a:pPr algn="l">
              <a:lnSpc>
                <a:spcPts val="4200"/>
              </a:lnSpc>
            </a:pPr>
            <a:r>
              <a:rPr lang="en-US" sz="3000" b="1">
                <a:solidFill>
                  <a:srgbClr val="FFFFFF"/>
                </a:solidFill>
                <a:latin typeface="Poppins Bold"/>
                <a:ea typeface="Poppins Bold"/>
                <a:cs typeface="Poppins Bold"/>
                <a:sym typeface="Poppins Bold"/>
              </a:rPr>
              <a:t>Location</a:t>
            </a:r>
          </a:p>
        </p:txBody>
      </p:sp>
      <p:sp>
        <p:nvSpPr>
          <p:cNvPr id="26" name="TextBox 26"/>
          <p:cNvSpPr txBox="1"/>
          <p:nvPr/>
        </p:nvSpPr>
        <p:spPr>
          <a:xfrm>
            <a:off x="8250930" y="2320526"/>
            <a:ext cx="6124168" cy="1022985"/>
          </a:xfrm>
          <a:prstGeom prst="rect">
            <a:avLst/>
          </a:prstGeom>
        </p:spPr>
        <p:txBody>
          <a:bodyPr lIns="0" tIns="0" rIns="0" bIns="0" rtlCol="0" anchor="t">
            <a:spAutoFit/>
          </a:bodyPr>
          <a:lstStyle/>
          <a:p>
            <a:pPr algn="l">
              <a:lnSpc>
                <a:spcPts val="7589"/>
              </a:lnSpc>
            </a:pPr>
            <a:r>
              <a:rPr lang="en-US" sz="6599" b="1">
                <a:solidFill>
                  <a:srgbClr val="FFFFFF"/>
                </a:solidFill>
                <a:latin typeface="Poppins Bold"/>
                <a:ea typeface="Poppins Bold"/>
                <a:cs typeface="Poppins Bold"/>
                <a:sym typeface="Poppins Bold"/>
              </a:rPr>
              <a:t>CONTACT US</a:t>
            </a:r>
          </a:p>
        </p:txBody>
      </p:sp>
      <p:sp>
        <p:nvSpPr>
          <p:cNvPr id="27" name="Freeform 27"/>
          <p:cNvSpPr/>
          <p:nvPr/>
        </p:nvSpPr>
        <p:spPr>
          <a:xfrm>
            <a:off x="97854" y="96543"/>
            <a:ext cx="3285633" cy="1369014"/>
          </a:xfrm>
          <a:custGeom>
            <a:avLst/>
            <a:gdLst/>
            <a:ahLst/>
            <a:cxnLst/>
            <a:rect l="l" t="t" r="r" b="b"/>
            <a:pathLst>
              <a:path w="3285633" h="1369014">
                <a:moveTo>
                  <a:pt x="0" y="0"/>
                </a:moveTo>
                <a:lnTo>
                  <a:pt x="3285633" y="0"/>
                </a:lnTo>
                <a:lnTo>
                  <a:pt x="3285633" y="1369014"/>
                </a:lnTo>
                <a:lnTo>
                  <a:pt x="0" y="1369014"/>
                </a:lnTo>
                <a:lnTo>
                  <a:pt x="0" y="0"/>
                </a:lnTo>
                <a:close/>
              </a:path>
            </a:pathLst>
          </a:custGeom>
          <a:blipFill>
            <a:blip r:embed="rId11" cstate="print"/>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E2417"/>
        </a:solidFill>
        <a:effectLst/>
      </p:bgPr>
    </p:bg>
    <p:spTree>
      <p:nvGrpSpPr>
        <p:cNvPr id="1" name=""/>
        <p:cNvGrpSpPr/>
        <p:nvPr/>
      </p:nvGrpSpPr>
      <p:grpSpPr>
        <a:xfrm>
          <a:off x="0" y="0"/>
          <a:ext cx="0" cy="0"/>
          <a:chOff x="0" y="0"/>
          <a:chExt cx="0" cy="0"/>
        </a:xfrm>
      </p:grpSpPr>
      <p:grpSp>
        <p:nvGrpSpPr>
          <p:cNvPr id="2" name="Group 2"/>
          <p:cNvGrpSpPr/>
          <p:nvPr/>
        </p:nvGrpSpPr>
        <p:grpSpPr>
          <a:xfrm>
            <a:off x="0" y="5843242"/>
            <a:ext cx="5048174" cy="2947897"/>
            <a:chOff x="0" y="0"/>
            <a:chExt cx="1186685" cy="692969"/>
          </a:xfrm>
        </p:grpSpPr>
        <p:sp>
          <p:nvSpPr>
            <p:cNvPr id="3" name="Freeform 3"/>
            <p:cNvSpPr/>
            <p:nvPr/>
          </p:nvSpPr>
          <p:spPr>
            <a:xfrm>
              <a:off x="0" y="0"/>
              <a:ext cx="1186685" cy="692969"/>
            </a:xfrm>
            <a:custGeom>
              <a:avLst/>
              <a:gdLst/>
              <a:ahLst/>
              <a:cxnLst/>
              <a:rect l="l" t="t" r="r" b="b"/>
              <a:pathLst>
                <a:path w="1186685" h="692969">
                  <a:moveTo>
                    <a:pt x="46008" y="0"/>
                  </a:moveTo>
                  <a:lnTo>
                    <a:pt x="1140677" y="0"/>
                  </a:lnTo>
                  <a:cubicBezTo>
                    <a:pt x="1152879" y="0"/>
                    <a:pt x="1164582" y="4847"/>
                    <a:pt x="1173210" y="13476"/>
                  </a:cubicBezTo>
                  <a:cubicBezTo>
                    <a:pt x="1181838" y="22104"/>
                    <a:pt x="1186685" y="33806"/>
                    <a:pt x="1186685" y="46008"/>
                  </a:cubicBezTo>
                  <a:lnTo>
                    <a:pt x="1186685" y="646960"/>
                  </a:lnTo>
                  <a:cubicBezTo>
                    <a:pt x="1186685" y="659162"/>
                    <a:pt x="1181838" y="670865"/>
                    <a:pt x="1173210" y="679493"/>
                  </a:cubicBezTo>
                  <a:cubicBezTo>
                    <a:pt x="1164582" y="688121"/>
                    <a:pt x="1152879" y="692969"/>
                    <a:pt x="1140677" y="692969"/>
                  </a:cubicBezTo>
                  <a:lnTo>
                    <a:pt x="46008" y="692969"/>
                  </a:lnTo>
                  <a:cubicBezTo>
                    <a:pt x="33806" y="692969"/>
                    <a:pt x="22104" y="688121"/>
                    <a:pt x="13476" y="679493"/>
                  </a:cubicBezTo>
                  <a:cubicBezTo>
                    <a:pt x="4847" y="670865"/>
                    <a:pt x="0" y="659162"/>
                    <a:pt x="0" y="646960"/>
                  </a:cubicBezTo>
                  <a:lnTo>
                    <a:pt x="0" y="46008"/>
                  </a:lnTo>
                  <a:cubicBezTo>
                    <a:pt x="0" y="33806"/>
                    <a:pt x="4847" y="22104"/>
                    <a:pt x="13476" y="13476"/>
                  </a:cubicBezTo>
                  <a:cubicBezTo>
                    <a:pt x="22104" y="4847"/>
                    <a:pt x="33806" y="0"/>
                    <a:pt x="46008" y="0"/>
                  </a:cubicBezTo>
                  <a:close/>
                </a:path>
              </a:pathLst>
            </a:custGeom>
            <a:blipFill>
              <a:blip r:embed="rId2" cstate="print"/>
              <a:stretch>
                <a:fillRect t="-14217" b="-14217"/>
              </a:stretch>
            </a:blipFill>
          </p:spPr>
        </p:sp>
      </p:grpSp>
      <p:grpSp>
        <p:nvGrpSpPr>
          <p:cNvPr id="4" name="Group 4"/>
          <p:cNvGrpSpPr/>
          <p:nvPr/>
        </p:nvGrpSpPr>
        <p:grpSpPr>
          <a:xfrm>
            <a:off x="5766905" y="5843242"/>
            <a:ext cx="5048174" cy="2947897"/>
            <a:chOff x="0" y="0"/>
            <a:chExt cx="1186685" cy="692969"/>
          </a:xfrm>
        </p:grpSpPr>
        <p:sp>
          <p:nvSpPr>
            <p:cNvPr id="5" name="Freeform 5"/>
            <p:cNvSpPr/>
            <p:nvPr/>
          </p:nvSpPr>
          <p:spPr>
            <a:xfrm>
              <a:off x="0" y="0"/>
              <a:ext cx="1186685" cy="692969"/>
            </a:xfrm>
            <a:custGeom>
              <a:avLst/>
              <a:gdLst/>
              <a:ahLst/>
              <a:cxnLst/>
              <a:rect l="l" t="t" r="r" b="b"/>
              <a:pathLst>
                <a:path w="1186685" h="692969">
                  <a:moveTo>
                    <a:pt x="46008" y="0"/>
                  </a:moveTo>
                  <a:lnTo>
                    <a:pt x="1140677" y="0"/>
                  </a:lnTo>
                  <a:cubicBezTo>
                    <a:pt x="1152879" y="0"/>
                    <a:pt x="1164582" y="4847"/>
                    <a:pt x="1173210" y="13476"/>
                  </a:cubicBezTo>
                  <a:cubicBezTo>
                    <a:pt x="1181838" y="22104"/>
                    <a:pt x="1186685" y="33806"/>
                    <a:pt x="1186685" y="46008"/>
                  </a:cubicBezTo>
                  <a:lnTo>
                    <a:pt x="1186685" y="646960"/>
                  </a:lnTo>
                  <a:cubicBezTo>
                    <a:pt x="1186685" y="659162"/>
                    <a:pt x="1181838" y="670865"/>
                    <a:pt x="1173210" y="679493"/>
                  </a:cubicBezTo>
                  <a:cubicBezTo>
                    <a:pt x="1164582" y="688121"/>
                    <a:pt x="1152879" y="692969"/>
                    <a:pt x="1140677" y="692969"/>
                  </a:cubicBezTo>
                  <a:lnTo>
                    <a:pt x="46008" y="692969"/>
                  </a:lnTo>
                  <a:cubicBezTo>
                    <a:pt x="33806" y="692969"/>
                    <a:pt x="22104" y="688121"/>
                    <a:pt x="13476" y="679493"/>
                  </a:cubicBezTo>
                  <a:cubicBezTo>
                    <a:pt x="4847" y="670865"/>
                    <a:pt x="0" y="659162"/>
                    <a:pt x="0" y="646960"/>
                  </a:cubicBezTo>
                  <a:lnTo>
                    <a:pt x="0" y="46008"/>
                  </a:lnTo>
                  <a:cubicBezTo>
                    <a:pt x="0" y="33806"/>
                    <a:pt x="4847" y="22104"/>
                    <a:pt x="13476" y="13476"/>
                  </a:cubicBezTo>
                  <a:cubicBezTo>
                    <a:pt x="22104" y="4847"/>
                    <a:pt x="33806" y="0"/>
                    <a:pt x="46008" y="0"/>
                  </a:cubicBezTo>
                  <a:close/>
                </a:path>
              </a:pathLst>
            </a:custGeom>
            <a:blipFill>
              <a:blip r:embed="rId3" cstate="print"/>
              <a:stretch>
                <a:fillRect t="-14217" b="-14217"/>
              </a:stretch>
            </a:blipFill>
          </p:spPr>
        </p:sp>
      </p:grpSp>
      <p:grpSp>
        <p:nvGrpSpPr>
          <p:cNvPr id="6" name="Group 6"/>
          <p:cNvGrpSpPr/>
          <p:nvPr/>
        </p:nvGrpSpPr>
        <p:grpSpPr>
          <a:xfrm>
            <a:off x="0" y="0"/>
            <a:ext cx="18288000" cy="5074745"/>
            <a:chOff x="0" y="0"/>
            <a:chExt cx="4816593" cy="1336558"/>
          </a:xfrm>
        </p:grpSpPr>
        <p:sp>
          <p:nvSpPr>
            <p:cNvPr id="7" name="Freeform 7"/>
            <p:cNvSpPr/>
            <p:nvPr/>
          </p:nvSpPr>
          <p:spPr>
            <a:xfrm>
              <a:off x="0" y="0"/>
              <a:ext cx="4816592" cy="1336558"/>
            </a:xfrm>
            <a:custGeom>
              <a:avLst/>
              <a:gdLst/>
              <a:ahLst/>
              <a:cxnLst/>
              <a:rect l="l" t="t" r="r" b="b"/>
              <a:pathLst>
                <a:path w="4816592" h="1336558">
                  <a:moveTo>
                    <a:pt x="0" y="0"/>
                  </a:moveTo>
                  <a:lnTo>
                    <a:pt x="4816592" y="0"/>
                  </a:lnTo>
                  <a:lnTo>
                    <a:pt x="4816592" y="1336558"/>
                  </a:lnTo>
                  <a:lnTo>
                    <a:pt x="0" y="1336558"/>
                  </a:lnTo>
                  <a:close/>
                </a:path>
              </a:pathLst>
            </a:custGeom>
            <a:solidFill>
              <a:srgbClr val="FFFFFF"/>
            </a:solidFill>
          </p:spPr>
        </p:sp>
        <p:sp>
          <p:nvSpPr>
            <p:cNvPr id="8" name="TextBox 8"/>
            <p:cNvSpPr txBox="1"/>
            <p:nvPr/>
          </p:nvSpPr>
          <p:spPr>
            <a:xfrm>
              <a:off x="0" y="-219075"/>
              <a:ext cx="4816593" cy="1555633"/>
            </a:xfrm>
            <a:prstGeom prst="rect">
              <a:avLst/>
            </a:prstGeom>
          </p:spPr>
          <p:txBody>
            <a:bodyPr lIns="50800" tIns="50800" rIns="50800" bIns="50800" rtlCol="0" anchor="ctr"/>
            <a:lstStyle/>
            <a:p>
              <a:pPr algn="ctr">
                <a:lnSpc>
                  <a:spcPts val="5000"/>
                </a:lnSpc>
              </a:pPr>
              <a:endParaRPr/>
            </a:p>
          </p:txBody>
        </p:sp>
      </p:grpSp>
      <p:sp>
        <p:nvSpPr>
          <p:cNvPr id="9" name="Freeform 9"/>
          <p:cNvSpPr/>
          <p:nvPr/>
        </p:nvSpPr>
        <p:spPr>
          <a:xfrm>
            <a:off x="17164050" y="-297619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grpSp>
        <p:nvGrpSpPr>
          <p:cNvPr id="10" name="Group 10"/>
          <p:cNvGrpSpPr/>
          <p:nvPr/>
        </p:nvGrpSpPr>
        <p:grpSpPr>
          <a:xfrm>
            <a:off x="12115876" y="5843242"/>
            <a:ext cx="5048174" cy="2947897"/>
            <a:chOff x="0" y="0"/>
            <a:chExt cx="1186685" cy="692969"/>
          </a:xfrm>
        </p:grpSpPr>
        <p:sp>
          <p:nvSpPr>
            <p:cNvPr id="11" name="Freeform 11"/>
            <p:cNvSpPr/>
            <p:nvPr/>
          </p:nvSpPr>
          <p:spPr>
            <a:xfrm>
              <a:off x="0" y="0"/>
              <a:ext cx="1186685" cy="692969"/>
            </a:xfrm>
            <a:custGeom>
              <a:avLst/>
              <a:gdLst/>
              <a:ahLst/>
              <a:cxnLst/>
              <a:rect l="l" t="t" r="r" b="b"/>
              <a:pathLst>
                <a:path w="1186685" h="692969">
                  <a:moveTo>
                    <a:pt x="46008" y="0"/>
                  </a:moveTo>
                  <a:lnTo>
                    <a:pt x="1140677" y="0"/>
                  </a:lnTo>
                  <a:cubicBezTo>
                    <a:pt x="1152879" y="0"/>
                    <a:pt x="1164582" y="4847"/>
                    <a:pt x="1173210" y="13476"/>
                  </a:cubicBezTo>
                  <a:cubicBezTo>
                    <a:pt x="1181838" y="22104"/>
                    <a:pt x="1186685" y="33806"/>
                    <a:pt x="1186685" y="46008"/>
                  </a:cubicBezTo>
                  <a:lnTo>
                    <a:pt x="1186685" y="646960"/>
                  </a:lnTo>
                  <a:cubicBezTo>
                    <a:pt x="1186685" y="659162"/>
                    <a:pt x="1181838" y="670865"/>
                    <a:pt x="1173210" y="679493"/>
                  </a:cubicBezTo>
                  <a:cubicBezTo>
                    <a:pt x="1164582" y="688121"/>
                    <a:pt x="1152879" y="692969"/>
                    <a:pt x="1140677" y="692969"/>
                  </a:cubicBezTo>
                  <a:lnTo>
                    <a:pt x="46008" y="692969"/>
                  </a:lnTo>
                  <a:cubicBezTo>
                    <a:pt x="33806" y="692969"/>
                    <a:pt x="22104" y="688121"/>
                    <a:pt x="13476" y="679493"/>
                  </a:cubicBezTo>
                  <a:cubicBezTo>
                    <a:pt x="4847" y="670865"/>
                    <a:pt x="0" y="659162"/>
                    <a:pt x="0" y="646960"/>
                  </a:cubicBezTo>
                  <a:lnTo>
                    <a:pt x="0" y="46008"/>
                  </a:lnTo>
                  <a:cubicBezTo>
                    <a:pt x="0" y="33806"/>
                    <a:pt x="4847" y="22104"/>
                    <a:pt x="13476" y="13476"/>
                  </a:cubicBezTo>
                  <a:cubicBezTo>
                    <a:pt x="22104" y="4847"/>
                    <a:pt x="33806" y="0"/>
                    <a:pt x="46008" y="0"/>
                  </a:cubicBezTo>
                  <a:close/>
                </a:path>
              </a:pathLst>
            </a:custGeom>
            <a:blipFill>
              <a:blip r:embed="rId6" cstate="print"/>
              <a:stretch>
                <a:fillRect t="-14090" b="-14090"/>
              </a:stretch>
            </a:blipFill>
          </p:spPr>
        </p:sp>
      </p:grpSp>
      <p:sp>
        <p:nvSpPr>
          <p:cNvPr id="12" name="TextBox 12"/>
          <p:cNvSpPr txBox="1"/>
          <p:nvPr/>
        </p:nvSpPr>
        <p:spPr>
          <a:xfrm>
            <a:off x="3116380" y="2022685"/>
            <a:ext cx="12883625" cy="2538101"/>
          </a:xfrm>
          <a:prstGeom prst="rect">
            <a:avLst/>
          </a:prstGeom>
        </p:spPr>
        <p:txBody>
          <a:bodyPr lIns="0" tIns="0" rIns="0" bIns="0" rtlCol="0" anchor="t">
            <a:spAutoFit/>
          </a:bodyPr>
          <a:lstStyle/>
          <a:p>
            <a:pPr algn="l">
              <a:lnSpc>
                <a:spcPts val="18577"/>
              </a:lnSpc>
            </a:pPr>
            <a:r>
              <a:rPr lang="en-US" sz="16154" b="1">
                <a:solidFill>
                  <a:srgbClr val="000000"/>
                </a:solidFill>
                <a:latin typeface="Poppins Bold"/>
                <a:ea typeface="Poppins Bold"/>
                <a:cs typeface="Poppins Bold"/>
                <a:sym typeface="Poppins Bold"/>
              </a:rPr>
              <a:t>THANK YOU</a:t>
            </a:r>
          </a:p>
        </p:txBody>
      </p:sp>
      <p:sp>
        <p:nvSpPr>
          <p:cNvPr id="13" name="TextBox 13"/>
          <p:cNvSpPr txBox="1"/>
          <p:nvPr/>
        </p:nvSpPr>
        <p:spPr>
          <a:xfrm>
            <a:off x="810241" y="9505074"/>
            <a:ext cx="5759946" cy="596620"/>
          </a:xfrm>
          <a:prstGeom prst="rect">
            <a:avLst/>
          </a:prstGeom>
        </p:spPr>
        <p:txBody>
          <a:bodyPr lIns="0" tIns="0" rIns="0" bIns="0" rtlCol="0" anchor="t">
            <a:spAutoFit/>
          </a:bodyPr>
          <a:lstStyle/>
          <a:p>
            <a:pPr algn="ctr">
              <a:lnSpc>
                <a:spcPts val="4915"/>
              </a:lnSpc>
            </a:pPr>
            <a:r>
              <a:rPr lang="en-US" sz="3511" b="1">
                <a:solidFill>
                  <a:srgbClr val="F5F5F5"/>
                </a:solidFill>
                <a:latin typeface="Canva Sans Bold"/>
                <a:ea typeface="Canva Sans Bold"/>
                <a:cs typeface="Canva Sans Bold"/>
                <a:sym typeface="Canva Sans Bold"/>
              </a:rPr>
              <a:t>shockwaveheatshield.com</a:t>
            </a:r>
          </a:p>
        </p:txBody>
      </p:sp>
      <p:sp>
        <p:nvSpPr>
          <p:cNvPr id="14" name="Freeform 14"/>
          <p:cNvSpPr/>
          <p:nvPr/>
        </p:nvSpPr>
        <p:spPr>
          <a:xfrm>
            <a:off x="97854" y="96543"/>
            <a:ext cx="3285633" cy="1369014"/>
          </a:xfrm>
          <a:custGeom>
            <a:avLst/>
            <a:gdLst/>
            <a:ahLst/>
            <a:cxnLst/>
            <a:rect l="l" t="t" r="r" b="b"/>
            <a:pathLst>
              <a:path w="3285633" h="1369014">
                <a:moveTo>
                  <a:pt x="0" y="0"/>
                </a:moveTo>
                <a:lnTo>
                  <a:pt x="3285633" y="0"/>
                </a:lnTo>
                <a:lnTo>
                  <a:pt x="3285633" y="1369014"/>
                </a:lnTo>
                <a:lnTo>
                  <a:pt x="0" y="1369014"/>
                </a:lnTo>
                <a:lnTo>
                  <a:pt x="0" y="0"/>
                </a:lnTo>
                <a:close/>
              </a:path>
            </a:pathLst>
          </a:custGeom>
          <a:blipFill>
            <a:blip r:embed="rId7" cstate="print"/>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137</Words>
  <Application>Microsoft Office PowerPoint</Application>
  <PresentationFormat>Custom</PresentationFormat>
  <Paragraphs>18</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Poppins Bold</vt:lpstr>
      <vt:lpstr>Canva Sans Bold</vt:lpstr>
      <vt:lpstr>Merriweather Bold</vt:lpstr>
      <vt:lpstr>Poppins</vt:lpstr>
      <vt:lpstr>Office Theme</vt:lpstr>
      <vt:lpstr>Slide 1</vt:lpstr>
      <vt:lpstr>Slide 2</vt:lpstr>
      <vt:lpstr>Slide 3</vt:lpstr>
      <vt:lpstr>Slide 4</vt:lpstr>
      <vt:lpstr>Slide 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Tax Returns</dc:title>
  <cp:lastModifiedBy>Algopage</cp:lastModifiedBy>
  <cp:revision>2</cp:revision>
  <dcterms:created xsi:type="dcterms:W3CDTF">2006-08-16T00:00:00Z</dcterms:created>
  <dcterms:modified xsi:type="dcterms:W3CDTF">2025-01-25T07:02:59Z</dcterms:modified>
  <dc:identifier>DAGdLiteyeY</dc:identifier>
</cp:coreProperties>
</file>