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Canva Sans Bold" charset="1" panose="020B0803030501040103"/>
      <p:regular r:id="rId18"/>
    </p:embeddedFont>
    <p:embeddedFont>
      <p:font typeface="Now Bold" charset="1" panose="00000800000000000000"/>
      <p:regular r:id="rId19"/>
    </p:embeddedFont>
    <p:embeddedFont>
      <p:font typeface="Canva Sans" charset="1" panose="020B0503030501040103"/>
      <p:regular r:id="rId20"/>
    </p:embeddedFont>
    <p:embeddedFont>
      <p:font typeface="DM Sans Bold" charset="1" panose="00000000000000000000"/>
      <p:regular r:id="rId21"/>
    </p:embeddedFont>
    <p:embeddedFont>
      <p:font typeface="DM Sans" charset="1" panose="000000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blockchainx.tech/uniswap-clon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8.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blockchainx.tech"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svg" Type="http://schemas.openxmlformats.org/officeDocument/2006/relationships/image"/><Relationship Id="rId11" Target="https://www.blockchainx.tech/uniswap-clone-script/" TargetMode="External" Type="http://schemas.openxmlformats.org/officeDocument/2006/relationships/hyperlink"/><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grpSp>
        <p:nvGrpSpPr>
          <p:cNvPr name="Group 2" id="2"/>
          <p:cNvGrpSpPr/>
          <p:nvPr/>
        </p:nvGrpSpPr>
        <p:grpSpPr>
          <a:xfrm rot="-5400000">
            <a:off x="11392544" y="4154952"/>
            <a:ext cx="11958151" cy="1929323"/>
            <a:chOff x="0" y="0"/>
            <a:chExt cx="3149472" cy="508135"/>
          </a:xfrm>
        </p:grpSpPr>
        <p:sp>
          <p:nvSpPr>
            <p:cNvPr name="Freeform 3" id="3"/>
            <p:cNvSpPr/>
            <p:nvPr/>
          </p:nvSpPr>
          <p:spPr>
            <a:xfrm flipH="false" flipV="false" rot="0">
              <a:off x="0" y="0"/>
              <a:ext cx="3149472" cy="508135"/>
            </a:xfrm>
            <a:custGeom>
              <a:avLst/>
              <a:gdLst/>
              <a:ahLst/>
              <a:cxnLst/>
              <a:rect r="r" b="b" t="t" l="l"/>
              <a:pathLst>
                <a:path h="508135" w="3149472">
                  <a:moveTo>
                    <a:pt x="0" y="0"/>
                  </a:moveTo>
                  <a:lnTo>
                    <a:pt x="3149472" y="0"/>
                  </a:lnTo>
                  <a:lnTo>
                    <a:pt x="3149472" y="508135"/>
                  </a:lnTo>
                  <a:lnTo>
                    <a:pt x="0" y="508135"/>
                  </a:lnTo>
                  <a:close/>
                </a:path>
              </a:pathLst>
            </a:custGeom>
            <a:solidFill>
              <a:srgbClr val="145DA0"/>
            </a:solidFill>
          </p:spPr>
        </p:sp>
        <p:sp>
          <p:nvSpPr>
            <p:cNvPr name="TextBox 4" id="4"/>
            <p:cNvSpPr txBox="true"/>
            <p:nvPr/>
          </p:nvSpPr>
          <p:spPr>
            <a:xfrm>
              <a:off x="0" y="-28575"/>
              <a:ext cx="3149472" cy="536710"/>
            </a:xfrm>
            <a:prstGeom prst="rect">
              <a:avLst/>
            </a:prstGeom>
          </p:spPr>
          <p:txBody>
            <a:bodyPr anchor="ctr" rtlCol="false" tIns="50800" lIns="50800" bIns="50800" rIns="50800"/>
            <a:lstStyle/>
            <a:p>
              <a:pPr algn="ctr">
                <a:lnSpc>
                  <a:spcPts val="2590"/>
                </a:lnSpc>
              </a:pPr>
            </a:p>
          </p:txBody>
        </p:sp>
      </p:grpSp>
      <p:sp>
        <p:nvSpPr>
          <p:cNvPr name="Freeform 5" id="5"/>
          <p:cNvSpPr/>
          <p:nvPr/>
        </p:nvSpPr>
        <p:spPr>
          <a:xfrm flipH="false" flipV="false" rot="0">
            <a:off x="11208957" y="-1011147"/>
            <a:ext cx="2647750" cy="2647750"/>
          </a:xfrm>
          <a:custGeom>
            <a:avLst/>
            <a:gdLst/>
            <a:ahLst/>
            <a:cxnLst/>
            <a:rect r="r" b="b" t="t" l="l"/>
            <a:pathLst>
              <a:path h="2647750" w="2647750">
                <a:moveTo>
                  <a:pt x="0" y="0"/>
                </a:moveTo>
                <a:lnTo>
                  <a:pt x="2647750" y="0"/>
                </a:lnTo>
                <a:lnTo>
                  <a:pt x="2647750" y="2647750"/>
                </a:lnTo>
                <a:lnTo>
                  <a:pt x="0" y="26477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295175" y="8630507"/>
            <a:ext cx="2647750" cy="2647750"/>
          </a:xfrm>
          <a:custGeom>
            <a:avLst/>
            <a:gdLst/>
            <a:ahLst/>
            <a:cxnLst/>
            <a:rect r="r" b="b" t="t" l="l"/>
            <a:pathLst>
              <a:path h="2647750" w="2647750">
                <a:moveTo>
                  <a:pt x="0" y="0"/>
                </a:moveTo>
                <a:lnTo>
                  <a:pt x="2647750" y="0"/>
                </a:lnTo>
                <a:lnTo>
                  <a:pt x="2647750" y="2647751"/>
                </a:lnTo>
                <a:lnTo>
                  <a:pt x="0" y="264775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28700" y="3165164"/>
            <a:ext cx="3300148" cy="1049172"/>
          </a:xfrm>
          <a:custGeom>
            <a:avLst/>
            <a:gdLst/>
            <a:ahLst/>
            <a:cxnLst/>
            <a:rect r="r" b="b" t="t" l="l"/>
            <a:pathLst>
              <a:path h="1049172" w="3300148">
                <a:moveTo>
                  <a:pt x="0" y="0"/>
                </a:moveTo>
                <a:lnTo>
                  <a:pt x="3300148" y="0"/>
                </a:lnTo>
                <a:lnTo>
                  <a:pt x="3300148" y="1049172"/>
                </a:lnTo>
                <a:lnTo>
                  <a:pt x="0" y="1049172"/>
                </a:lnTo>
                <a:lnTo>
                  <a:pt x="0" y="0"/>
                </a:lnTo>
                <a:close/>
              </a:path>
            </a:pathLst>
          </a:custGeom>
          <a:blipFill>
            <a:blip r:embed="rId4"/>
            <a:stretch>
              <a:fillRect l="0" t="0" r="0" b="0"/>
            </a:stretch>
          </a:blipFill>
        </p:spPr>
      </p:sp>
      <p:grpSp>
        <p:nvGrpSpPr>
          <p:cNvPr name="Group 8" id="8"/>
          <p:cNvGrpSpPr>
            <a:grpSpLocks noChangeAspect="true"/>
          </p:cNvGrpSpPr>
          <p:nvPr/>
        </p:nvGrpSpPr>
        <p:grpSpPr>
          <a:xfrm rot="0">
            <a:off x="9473684" y="712201"/>
            <a:ext cx="8862598" cy="8862598"/>
            <a:chOff x="0" y="0"/>
            <a:chExt cx="7620000" cy="7620000"/>
          </a:xfrm>
        </p:grpSpPr>
        <p:sp>
          <p:nvSpPr>
            <p:cNvPr name="Freeform 9" id="9"/>
            <p:cNvSpPr/>
            <p:nvPr/>
          </p:nvSpPr>
          <p:spPr>
            <a:xfrm flipH="false" flipV="false" rot="0">
              <a:off x="472857" y="624824"/>
              <a:ext cx="6674285" cy="6370352"/>
            </a:xfrm>
            <a:custGeom>
              <a:avLst/>
              <a:gdLst/>
              <a:ahLst/>
              <a:cxnLst/>
              <a:rect r="r" b="b" t="t" l="l"/>
              <a:pathLst>
                <a:path h="6370352" w="6674285">
                  <a:moveTo>
                    <a:pt x="3337143" y="5096"/>
                  </a:moveTo>
                  <a:cubicBezTo>
                    <a:pt x="2197622" y="0"/>
                    <a:pt x="1142474" y="605003"/>
                    <a:pt x="571237" y="1591016"/>
                  </a:cubicBezTo>
                  <a:cubicBezTo>
                    <a:pt x="0" y="2577030"/>
                    <a:pt x="0" y="3793322"/>
                    <a:pt x="571237" y="4779335"/>
                  </a:cubicBezTo>
                  <a:cubicBezTo>
                    <a:pt x="1142474" y="5765349"/>
                    <a:pt x="2197622" y="6370351"/>
                    <a:pt x="3337143" y="6365256"/>
                  </a:cubicBezTo>
                  <a:cubicBezTo>
                    <a:pt x="4476664" y="6370351"/>
                    <a:pt x="5531812" y="5765349"/>
                    <a:pt x="6103049" y="4779335"/>
                  </a:cubicBezTo>
                  <a:cubicBezTo>
                    <a:pt x="6674286" y="3793321"/>
                    <a:pt x="6674286" y="2577030"/>
                    <a:pt x="6103049" y="1591016"/>
                  </a:cubicBezTo>
                  <a:cubicBezTo>
                    <a:pt x="5531812" y="605002"/>
                    <a:pt x="4476664" y="0"/>
                    <a:pt x="3337143" y="5096"/>
                  </a:cubicBezTo>
                  <a:close/>
                </a:path>
              </a:pathLst>
            </a:custGeom>
            <a:blipFill>
              <a:blip r:embed="rId5"/>
              <a:stretch>
                <a:fillRect l="-1404" t="0" r="-1404" b="0"/>
              </a:stretch>
            </a:blipFill>
          </p:spPr>
        </p:sp>
        <p:sp>
          <p:nvSpPr>
            <p:cNvPr name="Freeform 10" id="10"/>
            <p:cNvSpPr/>
            <p:nvPr/>
          </p:nvSpPr>
          <p:spPr>
            <a:xfrm flipH="false" flipV="false" rot="0">
              <a:off x="0" y="0"/>
              <a:ext cx="7620000" cy="7620000"/>
            </a:xfrm>
            <a:custGeom>
              <a:avLst/>
              <a:gdLst/>
              <a:ahLst/>
              <a:cxnLst/>
              <a:rect r="r" b="b" t="t" l="l"/>
              <a:pathLst>
                <a:path h="7620000" w="7620000">
                  <a:moveTo>
                    <a:pt x="3810000" y="0"/>
                  </a:moveTo>
                  <a:cubicBezTo>
                    <a:pt x="1709420" y="0"/>
                    <a:pt x="0" y="1709420"/>
                    <a:pt x="0" y="3810000"/>
                  </a:cubicBezTo>
                  <a:cubicBezTo>
                    <a:pt x="0" y="5910580"/>
                    <a:pt x="1709420" y="7620000"/>
                    <a:pt x="3810000" y="7620000"/>
                  </a:cubicBezTo>
                  <a:cubicBezTo>
                    <a:pt x="5910580" y="7620000"/>
                    <a:pt x="7620000" y="5910580"/>
                    <a:pt x="7620000" y="3810000"/>
                  </a:cubicBezTo>
                  <a:cubicBezTo>
                    <a:pt x="7620000" y="1709420"/>
                    <a:pt x="5910580" y="0"/>
                    <a:pt x="3810000" y="0"/>
                  </a:cubicBezTo>
                  <a:close/>
                  <a:moveTo>
                    <a:pt x="629920" y="3810000"/>
                  </a:moveTo>
                  <a:cubicBezTo>
                    <a:pt x="629920" y="2056130"/>
                    <a:pt x="2056130" y="629920"/>
                    <a:pt x="3810000" y="629920"/>
                  </a:cubicBezTo>
                  <a:cubicBezTo>
                    <a:pt x="5563870" y="629920"/>
                    <a:pt x="6990080" y="2056130"/>
                    <a:pt x="6990080" y="3810000"/>
                  </a:cubicBezTo>
                  <a:cubicBezTo>
                    <a:pt x="6990080" y="5563870"/>
                    <a:pt x="5563870" y="6990080"/>
                    <a:pt x="3810000" y="6990080"/>
                  </a:cubicBezTo>
                  <a:cubicBezTo>
                    <a:pt x="2056130" y="6990080"/>
                    <a:pt x="629920" y="5563870"/>
                    <a:pt x="629920" y="3810000"/>
                  </a:cubicBezTo>
                  <a:close/>
                </a:path>
              </a:pathLst>
            </a:custGeom>
            <a:solidFill>
              <a:srgbClr val="D9D9D9"/>
            </a:solidFill>
          </p:spPr>
        </p:sp>
      </p:grpSp>
      <p:sp>
        <p:nvSpPr>
          <p:cNvPr name="TextBox 11" id="11"/>
          <p:cNvSpPr txBox="true"/>
          <p:nvPr/>
        </p:nvSpPr>
        <p:spPr>
          <a:xfrm rot="0">
            <a:off x="1028700" y="4271486"/>
            <a:ext cx="8183384" cy="2148377"/>
          </a:xfrm>
          <a:prstGeom prst="rect">
            <a:avLst/>
          </a:prstGeom>
        </p:spPr>
        <p:txBody>
          <a:bodyPr anchor="t" rtlCol="false" tIns="0" lIns="0" bIns="0" rIns="0">
            <a:spAutoFit/>
          </a:bodyPr>
          <a:lstStyle/>
          <a:p>
            <a:pPr algn="just">
              <a:lnSpc>
                <a:spcPts val="8635"/>
              </a:lnSpc>
            </a:pPr>
            <a:r>
              <a:rPr lang="en-US" sz="6168" b="true">
                <a:solidFill>
                  <a:srgbClr val="FFFFFF"/>
                </a:solidFill>
                <a:latin typeface="Canva Sans Bold"/>
                <a:ea typeface="Canva Sans Bold"/>
                <a:cs typeface="Canva Sans Bold"/>
                <a:sym typeface="Canva Sans Bold"/>
              </a:rPr>
              <a:t>Business Benefits of Uniswap Clone Script</a:t>
            </a:r>
          </a:p>
        </p:txBody>
      </p:sp>
      <p:sp>
        <p:nvSpPr>
          <p:cNvPr name="TextBox 12" id="12"/>
          <p:cNvSpPr txBox="true"/>
          <p:nvPr/>
        </p:nvSpPr>
        <p:spPr>
          <a:xfrm rot="0">
            <a:off x="1028700" y="6774740"/>
            <a:ext cx="5635526" cy="688974"/>
          </a:xfrm>
          <a:prstGeom prst="rect">
            <a:avLst/>
          </a:prstGeom>
        </p:spPr>
        <p:txBody>
          <a:bodyPr anchor="t" rtlCol="false" tIns="0" lIns="0" bIns="0" rIns="0">
            <a:spAutoFit/>
          </a:bodyPr>
          <a:lstStyle/>
          <a:p>
            <a:pPr algn="ctr">
              <a:lnSpc>
                <a:spcPts val="5600"/>
              </a:lnSpc>
            </a:pPr>
            <a:r>
              <a:rPr lang="en-US" sz="4000" b="true">
                <a:solidFill>
                  <a:srgbClr val="FF5757"/>
                </a:solidFill>
                <a:latin typeface="Canva Sans Bold"/>
                <a:ea typeface="Canva Sans Bold"/>
                <a:cs typeface="Canva Sans Bold"/>
                <a:sym typeface="Canva Sans Bold"/>
              </a:rPr>
              <a:t>BlockchainX Explained</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8263496" y="604778"/>
            <a:ext cx="9077445" cy="9077445"/>
          </a:xfrm>
          <a:custGeom>
            <a:avLst/>
            <a:gdLst/>
            <a:ahLst/>
            <a:cxnLst/>
            <a:rect r="r" b="b" t="t" l="l"/>
            <a:pathLst>
              <a:path h="9077445" w="9077445">
                <a:moveTo>
                  <a:pt x="0" y="0"/>
                </a:moveTo>
                <a:lnTo>
                  <a:pt x="9077444" y="0"/>
                </a:lnTo>
                <a:lnTo>
                  <a:pt x="9077444" y="9077444"/>
                </a:lnTo>
                <a:lnTo>
                  <a:pt x="0" y="90774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1398524"/>
            <a:ext cx="8437330" cy="1230585"/>
          </a:xfrm>
          <a:prstGeom prst="rect">
            <a:avLst/>
          </a:prstGeom>
        </p:spPr>
        <p:txBody>
          <a:bodyPr anchor="t" rtlCol="false" tIns="0" lIns="0" bIns="0" rIns="0">
            <a:spAutoFit/>
          </a:bodyPr>
          <a:lstStyle/>
          <a:p>
            <a:pPr algn="ctr" marL="0" indent="0" lvl="0">
              <a:lnSpc>
                <a:spcPts val="9625"/>
              </a:lnSpc>
              <a:spcBef>
                <a:spcPct val="0"/>
              </a:spcBef>
            </a:pPr>
            <a:r>
              <a:rPr lang="en-US" b="true" sz="8020">
                <a:solidFill>
                  <a:srgbClr val="56AEFF"/>
                </a:solidFill>
                <a:latin typeface="Now Bold"/>
                <a:ea typeface="Now Bold"/>
                <a:cs typeface="Now Bold"/>
                <a:sym typeface="Now Bold"/>
              </a:rPr>
              <a:t>INTRODUCTION</a:t>
            </a:r>
          </a:p>
        </p:txBody>
      </p:sp>
      <p:sp>
        <p:nvSpPr>
          <p:cNvPr name="TextBox 4" id="4"/>
          <p:cNvSpPr txBox="true"/>
          <p:nvPr/>
        </p:nvSpPr>
        <p:spPr>
          <a:xfrm rot="0">
            <a:off x="1028700" y="2917414"/>
            <a:ext cx="16230600" cy="4608829"/>
          </a:xfrm>
          <a:prstGeom prst="rect">
            <a:avLst/>
          </a:prstGeom>
        </p:spPr>
        <p:txBody>
          <a:bodyPr anchor="t" rtlCol="false" tIns="0" lIns="0" bIns="0" rIns="0">
            <a:spAutoFit/>
          </a:bodyPr>
          <a:lstStyle/>
          <a:p>
            <a:pPr algn="l">
              <a:lnSpc>
                <a:spcPts val="5320"/>
              </a:lnSpc>
            </a:pPr>
            <a:r>
              <a:rPr lang="en-US" sz="2800">
                <a:solidFill>
                  <a:srgbClr val="FFFFFF"/>
                </a:solidFill>
                <a:latin typeface="Canva Sans"/>
                <a:ea typeface="Canva Sans"/>
                <a:cs typeface="Canva Sans"/>
                <a:sym typeface="Canva Sans"/>
              </a:rPr>
              <a:t>DeFi solutions have changed the way businesses and other parties come into contact with disparate financial services, along with decentralized exchanges (DEXs) such as Uniswap. However, developing a DEX from scratch takes time, money, and complexity. It is where a </a:t>
            </a:r>
            <a:r>
              <a:rPr lang="en-US" sz="2800" u="sng">
                <a:solidFill>
                  <a:srgbClr val="FF5757"/>
                </a:solidFill>
                <a:latin typeface="Canva Sans"/>
                <a:ea typeface="Canva Sans"/>
                <a:cs typeface="Canva Sans"/>
                <a:sym typeface="Canva Sans"/>
                <a:hlinkClick r:id="rId4" tooltip="http://blockchainx.tech/uniswap-clone-script/"/>
              </a:rPr>
              <a:t>Uniswap clone script</a:t>
            </a:r>
            <a:r>
              <a:rPr lang="en-US" sz="2800">
                <a:solidFill>
                  <a:srgbClr val="FFFFFF"/>
                </a:solidFill>
                <a:latin typeface="Canva Sans"/>
                <a:ea typeface="Canva Sans"/>
                <a:cs typeface="Canva Sans"/>
                <a:sym typeface="Canva Sans"/>
              </a:rPr>
              <a:t> proves handy. That is a ready-for-deployment solution that allows one to imitate Uniswaps' features and functionalities yet customize them to the particular business needs. BlockchainX, a leader in blockchain solutions, explains how opting for a Uniswap clone script would put companies on the right path concerning DeFi.</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8263496" y="604778"/>
            <a:ext cx="9077445" cy="9077445"/>
          </a:xfrm>
          <a:custGeom>
            <a:avLst/>
            <a:gdLst/>
            <a:ahLst/>
            <a:cxnLst/>
            <a:rect r="r" b="b" t="t" l="l"/>
            <a:pathLst>
              <a:path h="9077445" w="9077445">
                <a:moveTo>
                  <a:pt x="0" y="0"/>
                </a:moveTo>
                <a:lnTo>
                  <a:pt x="9077444" y="0"/>
                </a:lnTo>
                <a:lnTo>
                  <a:pt x="9077444" y="9077444"/>
                </a:lnTo>
                <a:lnTo>
                  <a:pt x="0" y="90774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1235746"/>
            <a:ext cx="13898699" cy="892955"/>
          </a:xfrm>
          <a:prstGeom prst="rect">
            <a:avLst/>
          </a:prstGeom>
        </p:spPr>
        <p:txBody>
          <a:bodyPr anchor="t" rtlCol="false" tIns="0" lIns="0" bIns="0" rIns="0">
            <a:spAutoFit/>
          </a:bodyPr>
          <a:lstStyle/>
          <a:p>
            <a:pPr algn="ctr" marL="0" indent="0" lvl="0">
              <a:lnSpc>
                <a:spcPts val="6909"/>
              </a:lnSpc>
              <a:spcBef>
                <a:spcPct val="0"/>
              </a:spcBef>
            </a:pPr>
            <a:r>
              <a:rPr lang="en-US" b="true" sz="5758">
                <a:solidFill>
                  <a:srgbClr val="56AEFF"/>
                </a:solidFill>
                <a:latin typeface="Now Bold"/>
                <a:ea typeface="Now Bold"/>
                <a:cs typeface="Now Bold"/>
                <a:sym typeface="Now Bold"/>
              </a:rPr>
              <a:t>WHAT IS A UNISWAP CLONE SCRIPT?</a:t>
            </a:r>
          </a:p>
        </p:txBody>
      </p:sp>
      <p:sp>
        <p:nvSpPr>
          <p:cNvPr name="TextBox 4" id="4"/>
          <p:cNvSpPr txBox="true"/>
          <p:nvPr/>
        </p:nvSpPr>
        <p:spPr>
          <a:xfrm rot="0">
            <a:off x="1028700" y="3530426"/>
            <a:ext cx="16230600" cy="3942079"/>
          </a:xfrm>
          <a:prstGeom prst="rect">
            <a:avLst/>
          </a:prstGeom>
        </p:spPr>
        <p:txBody>
          <a:bodyPr anchor="t" rtlCol="false" tIns="0" lIns="0" bIns="0" rIns="0">
            <a:spAutoFit/>
          </a:bodyPr>
          <a:lstStyle/>
          <a:p>
            <a:pPr algn="l">
              <a:lnSpc>
                <a:spcPts val="5320"/>
              </a:lnSpc>
            </a:pPr>
            <a:r>
              <a:rPr lang="en-US" sz="2800">
                <a:solidFill>
                  <a:srgbClr val="FFFFFF"/>
                </a:solidFill>
                <a:latin typeface="Canva Sans"/>
                <a:ea typeface="Canva Sans"/>
                <a:cs typeface="Canva Sans"/>
                <a:sym typeface="Canva Sans"/>
              </a:rPr>
              <a:t>A Uniswap clone script is a ready-made and fully-functioning decentralized exchange script, which can simulate all the functionalities of Uniswap. This works on Ethereum or any compatible blockchains and uses Automated Market Maker (AMM) methods for swapping tokens instantaneously between users. This script can also be custom housed for including more functionality, enhancing user experience, and adapting the platform to the organization's image.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8263496" y="604778"/>
            <a:ext cx="9077445" cy="9077445"/>
          </a:xfrm>
          <a:custGeom>
            <a:avLst/>
            <a:gdLst/>
            <a:ahLst/>
            <a:cxnLst/>
            <a:rect r="r" b="b" t="t" l="l"/>
            <a:pathLst>
              <a:path h="9077445" w="9077445">
                <a:moveTo>
                  <a:pt x="0" y="0"/>
                </a:moveTo>
                <a:lnTo>
                  <a:pt x="9077444" y="0"/>
                </a:lnTo>
                <a:lnTo>
                  <a:pt x="9077444" y="9077444"/>
                </a:lnTo>
                <a:lnTo>
                  <a:pt x="0" y="90774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1235746"/>
            <a:ext cx="16230600" cy="1781175"/>
          </a:xfrm>
          <a:prstGeom prst="rect">
            <a:avLst/>
          </a:prstGeom>
        </p:spPr>
        <p:txBody>
          <a:bodyPr anchor="t" rtlCol="false" tIns="0" lIns="0" bIns="0" rIns="0">
            <a:spAutoFit/>
          </a:bodyPr>
          <a:lstStyle/>
          <a:p>
            <a:pPr algn="l" marL="0" indent="0" lvl="0">
              <a:lnSpc>
                <a:spcPts val="6909"/>
              </a:lnSpc>
              <a:spcBef>
                <a:spcPct val="0"/>
              </a:spcBef>
            </a:pPr>
            <a:r>
              <a:rPr lang="en-US" b="true" sz="5758">
                <a:solidFill>
                  <a:srgbClr val="56AEFF"/>
                </a:solidFill>
                <a:latin typeface="Now Bold"/>
                <a:ea typeface="Now Bold"/>
                <a:cs typeface="Now Bold"/>
                <a:sym typeface="Now Bold"/>
              </a:rPr>
              <a:t>BUSINESS BENEFITS OF USING A UNISWAP CLONE SCRIPT</a:t>
            </a:r>
          </a:p>
        </p:txBody>
      </p:sp>
      <p:sp>
        <p:nvSpPr>
          <p:cNvPr name="TextBox 4" id="4"/>
          <p:cNvSpPr txBox="true"/>
          <p:nvPr/>
        </p:nvSpPr>
        <p:spPr>
          <a:xfrm rot="0">
            <a:off x="1028700" y="5331150"/>
            <a:ext cx="16230600" cy="2608579"/>
          </a:xfrm>
          <a:prstGeom prst="rect">
            <a:avLst/>
          </a:prstGeom>
        </p:spPr>
        <p:txBody>
          <a:bodyPr anchor="t" rtlCol="false" tIns="0" lIns="0" bIns="0" rIns="0">
            <a:spAutoFit/>
          </a:bodyPr>
          <a:lstStyle/>
          <a:p>
            <a:pPr algn="l">
              <a:lnSpc>
                <a:spcPts val="5320"/>
              </a:lnSpc>
            </a:pPr>
            <a:r>
              <a:rPr lang="en-US" sz="2800">
                <a:solidFill>
                  <a:srgbClr val="FFFFFF"/>
                </a:solidFill>
                <a:latin typeface="Canva Sans"/>
                <a:ea typeface="Canva Sans"/>
                <a:cs typeface="Canva Sans"/>
                <a:sym typeface="Canva Sans"/>
              </a:rPr>
              <a:t>Building a DEX is a much longer and costlier investment in terms of time, money, and technical know-how. Instead, a Uniswap clone script saves precious money and avoids building from ground up. BlockchainX guarantees that all features are made available in the script, contributing to a speedy and cheaper yet more robust solution.</a:t>
            </a:r>
          </a:p>
        </p:txBody>
      </p:sp>
      <p:sp>
        <p:nvSpPr>
          <p:cNvPr name="TextBox 5" id="5"/>
          <p:cNvSpPr txBox="true"/>
          <p:nvPr/>
        </p:nvSpPr>
        <p:spPr>
          <a:xfrm rot="0">
            <a:off x="813948" y="4176956"/>
            <a:ext cx="3729633" cy="596899"/>
          </a:xfrm>
          <a:prstGeom prst="rect">
            <a:avLst/>
          </a:prstGeom>
        </p:spPr>
        <p:txBody>
          <a:bodyPr anchor="t" rtlCol="false" tIns="0" lIns="0" bIns="0" rIns="0">
            <a:spAutoFit/>
          </a:bodyPr>
          <a:lstStyle/>
          <a:p>
            <a:pPr algn="ctr">
              <a:lnSpc>
                <a:spcPts val="4900"/>
              </a:lnSpc>
            </a:pPr>
            <a:r>
              <a:rPr lang="en-US" sz="3500" b="true">
                <a:solidFill>
                  <a:srgbClr val="56AEFF"/>
                </a:solidFill>
                <a:latin typeface="Canva Sans Bold"/>
                <a:ea typeface="Canva Sans Bold"/>
                <a:cs typeface="Canva Sans Bold"/>
                <a:sym typeface="Canva Sans Bold"/>
              </a:rPr>
              <a:t>1. Cost Efficiency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8263496" y="604778"/>
            <a:ext cx="9077445" cy="9077445"/>
          </a:xfrm>
          <a:custGeom>
            <a:avLst/>
            <a:gdLst/>
            <a:ahLst/>
            <a:cxnLst/>
            <a:rect r="r" b="b" t="t" l="l"/>
            <a:pathLst>
              <a:path h="9077445" w="9077445">
                <a:moveTo>
                  <a:pt x="0" y="0"/>
                </a:moveTo>
                <a:lnTo>
                  <a:pt x="9077444" y="0"/>
                </a:lnTo>
                <a:lnTo>
                  <a:pt x="9077444" y="9077444"/>
                </a:lnTo>
                <a:lnTo>
                  <a:pt x="0" y="90774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26411" y="1465242"/>
            <a:ext cx="16230600" cy="523875"/>
          </a:xfrm>
          <a:prstGeom prst="rect">
            <a:avLst/>
          </a:prstGeom>
        </p:spPr>
        <p:txBody>
          <a:bodyPr anchor="t" rtlCol="false" tIns="0" lIns="0" bIns="0" rIns="0">
            <a:spAutoFit/>
          </a:bodyPr>
          <a:lstStyle/>
          <a:p>
            <a:pPr algn="l" marL="0" indent="0" lvl="0">
              <a:lnSpc>
                <a:spcPts val="4199"/>
              </a:lnSpc>
              <a:spcBef>
                <a:spcPct val="0"/>
              </a:spcBef>
            </a:pPr>
            <a:r>
              <a:rPr lang="en-US" b="true" sz="3499">
                <a:solidFill>
                  <a:srgbClr val="56AEFF"/>
                </a:solidFill>
                <a:latin typeface="Now Bold"/>
                <a:ea typeface="Now Bold"/>
                <a:cs typeface="Now Bold"/>
                <a:sym typeface="Now Bold"/>
              </a:rPr>
              <a:t>2. FASTER TIME TO MARKET</a:t>
            </a:r>
          </a:p>
        </p:txBody>
      </p:sp>
      <p:sp>
        <p:nvSpPr>
          <p:cNvPr name="TextBox 4" id="4"/>
          <p:cNvSpPr txBox="true"/>
          <p:nvPr/>
        </p:nvSpPr>
        <p:spPr>
          <a:xfrm rot="0">
            <a:off x="813948" y="2131992"/>
            <a:ext cx="16230600" cy="2608579"/>
          </a:xfrm>
          <a:prstGeom prst="rect">
            <a:avLst/>
          </a:prstGeom>
        </p:spPr>
        <p:txBody>
          <a:bodyPr anchor="t" rtlCol="false" tIns="0" lIns="0" bIns="0" rIns="0">
            <a:spAutoFit/>
          </a:bodyPr>
          <a:lstStyle/>
          <a:p>
            <a:pPr algn="l">
              <a:lnSpc>
                <a:spcPts val="5320"/>
              </a:lnSpc>
            </a:pPr>
            <a:r>
              <a:rPr lang="en-US" sz="2800">
                <a:solidFill>
                  <a:srgbClr val="FFFFFF"/>
                </a:solidFill>
                <a:latin typeface="Canva Sans"/>
                <a:ea typeface="Canva Sans"/>
                <a:cs typeface="Canva Sans"/>
                <a:sym typeface="Canva Sans"/>
              </a:rPr>
              <a:t>Time is extremely important in the competing DeFi space. A Uniswap clone script will enable businesses to deploy their platform as fast as possible so as to be among the first in the market. Thanks to the pre-built functionalities that require very little development, businesses can spend their energy on branding and marketing as opposed to technical development.</a:t>
            </a:r>
          </a:p>
        </p:txBody>
      </p:sp>
      <p:sp>
        <p:nvSpPr>
          <p:cNvPr name="TextBox 5" id="5"/>
          <p:cNvSpPr txBox="true"/>
          <p:nvPr/>
        </p:nvSpPr>
        <p:spPr>
          <a:xfrm rot="0">
            <a:off x="813948" y="5583342"/>
            <a:ext cx="16230600" cy="523875"/>
          </a:xfrm>
          <a:prstGeom prst="rect">
            <a:avLst/>
          </a:prstGeom>
        </p:spPr>
        <p:txBody>
          <a:bodyPr anchor="t" rtlCol="false" tIns="0" lIns="0" bIns="0" rIns="0">
            <a:spAutoFit/>
          </a:bodyPr>
          <a:lstStyle/>
          <a:p>
            <a:pPr algn="l" marL="0" indent="0" lvl="0">
              <a:lnSpc>
                <a:spcPts val="4199"/>
              </a:lnSpc>
              <a:spcBef>
                <a:spcPct val="0"/>
              </a:spcBef>
            </a:pPr>
            <a:r>
              <a:rPr lang="en-US" b="true" sz="3499">
                <a:solidFill>
                  <a:srgbClr val="56AEFF"/>
                </a:solidFill>
                <a:latin typeface="Now Bold"/>
                <a:ea typeface="Now Bold"/>
                <a:cs typeface="Now Bold"/>
                <a:sym typeface="Now Bold"/>
              </a:rPr>
              <a:t>3. CUSTOMIZABILITY AND SCALABILITY</a:t>
            </a:r>
          </a:p>
        </p:txBody>
      </p:sp>
      <p:sp>
        <p:nvSpPr>
          <p:cNvPr name="TextBox 6" id="6"/>
          <p:cNvSpPr txBox="true"/>
          <p:nvPr/>
        </p:nvSpPr>
        <p:spPr>
          <a:xfrm rot="0">
            <a:off x="921324" y="6249815"/>
            <a:ext cx="16230600" cy="2608579"/>
          </a:xfrm>
          <a:prstGeom prst="rect">
            <a:avLst/>
          </a:prstGeom>
        </p:spPr>
        <p:txBody>
          <a:bodyPr anchor="t" rtlCol="false" tIns="0" lIns="0" bIns="0" rIns="0">
            <a:spAutoFit/>
          </a:bodyPr>
          <a:lstStyle/>
          <a:p>
            <a:pPr algn="l">
              <a:lnSpc>
                <a:spcPts val="5320"/>
              </a:lnSpc>
            </a:pPr>
            <a:r>
              <a:rPr lang="en-US" sz="2800">
                <a:solidFill>
                  <a:srgbClr val="FFFFFF"/>
                </a:solidFill>
                <a:latin typeface="Canva Sans"/>
                <a:ea typeface="Canva Sans"/>
                <a:cs typeface="Canva Sans"/>
                <a:sym typeface="Canva Sans"/>
              </a:rPr>
              <a:t>One of the greatest advantages of a Uniswap clone script is flexibility, which allows businesses to customize the platform with unique features such as multi-chain support, advanced analytics, and extra security layers. The script is also scalable, enabling businesses to scale up as the user base grows without affecting performance.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8263496" y="604778"/>
            <a:ext cx="9077445" cy="9077445"/>
          </a:xfrm>
          <a:custGeom>
            <a:avLst/>
            <a:gdLst/>
            <a:ahLst/>
            <a:cxnLst/>
            <a:rect r="r" b="b" t="t" l="l"/>
            <a:pathLst>
              <a:path h="9077445" w="9077445">
                <a:moveTo>
                  <a:pt x="0" y="0"/>
                </a:moveTo>
                <a:lnTo>
                  <a:pt x="9077444" y="0"/>
                </a:lnTo>
                <a:lnTo>
                  <a:pt x="9077444" y="9077444"/>
                </a:lnTo>
                <a:lnTo>
                  <a:pt x="0" y="90774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13948" y="1389042"/>
            <a:ext cx="16230600" cy="523875"/>
          </a:xfrm>
          <a:prstGeom prst="rect">
            <a:avLst/>
          </a:prstGeom>
        </p:spPr>
        <p:txBody>
          <a:bodyPr anchor="t" rtlCol="false" tIns="0" lIns="0" bIns="0" rIns="0">
            <a:spAutoFit/>
          </a:bodyPr>
          <a:lstStyle/>
          <a:p>
            <a:pPr algn="l" marL="0" indent="0" lvl="0">
              <a:lnSpc>
                <a:spcPts val="4199"/>
              </a:lnSpc>
              <a:spcBef>
                <a:spcPct val="0"/>
              </a:spcBef>
            </a:pPr>
            <a:r>
              <a:rPr lang="en-US" b="true" sz="3499">
                <a:solidFill>
                  <a:srgbClr val="56AEFF"/>
                </a:solidFill>
                <a:latin typeface="Now Bold"/>
                <a:ea typeface="Now Bold"/>
                <a:cs typeface="Now Bold"/>
                <a:sym typeface="Now Bold"/>
              </a:rPr>
              <a:t>4. MULTI-CHAIN SUPPORT</a:t>
            </a:r>
          </a:p>
        </p:txBody>
      </p:sp>
      <p:sp>
        <p:nvSpPr>
          <p:cNvPr name="TextBox 4" id="4"/>
          <p:cNvSpPr txBox="true"/>
          <p:nvPr/>
        </p:nvSpPr>
        <p:spPr>
          <a:xfrm rot="0">
            <a:off x="813948" y="2131992"/>
            <a:ext cx="16230600" cy="2608579"/>
          </a:xfrm>
          <a:prstGeom prst="rect">
            <a:avLst/>
          </a:prstGeom>
        </p:spPr>
        <p:txBody>
          <a:bodyPr anchor="t" rtlCol="false" tIns="0" lIns="0" bIns="0" rIns="0">
            <a:spAutoFit/>
          </a:bodyPr>
          <a:lstStyle/>
          <a:p>
            <a:pPr algn="l">
              <a:lnSpc>
                <a:spcPts val="5320"/>
              </a:lnSpc>
            </a:pPr>
            <a:r>
              <a:rPr lang="en-US" sz="2800">
                <a:solidFill>
                  <a:srgbClr val="FFFFFF"/>
                </a:solidFill>
                <a:latin typeface="Canva Sans"/>
                <a:ea typeface="Canva Sans"/>
                <a:cs typeface="Canva Sans"/>
                <a:sym typeface="Canva Sans"/>
              </a:rPr>
              <a:t>In which BlockchainX's Uniswap Clone Script, integrations with different multi-chains such as Ethereum, Binance Smart Chain (BSC), and Polygon are supported. Multi-chain support further increases transaction cost reduction and speed, thereby offering a much wider range of tokens available to exchanges and making it more appealing among users.</a:t>
            </a:r>
          </a:p>
        </p:txBody>
      </p:sp>
      <p:sp>
        <p:nvSpPr>
          <p:cNvPr name="TextBox 5" id="5"/>
          <p:cNvSpPr txBox="true"/>
          <p:nvPr/>
        </p:nvSpPr>
        <p:spPr>
          <a:xfrm rot="0">
            <a:off x="813948" y="5506716"/>
            <a:ext cx="16230600" cy="523875"/>
          </a:xfrm>
          <a:prstGeom prst="rect">
            <a:avLst/>
          </a:prstGeom>
        </p:spPr>
        <p:txBody>
          <a:bodyPr anchor="t" rtlCol="false" tIns="0" lIns="0" bIns="0" rIns="0">
            <a:spAutoFit/>
          </a:bodyPr>
          <a:lstStyle/>
          <a:p>
            <a:pPr algn="l" marL="0" indent="0" lvl="0">
              <a:lnSpc>
                <a:spcPts val="4199"/>
              </a:lnSpc>
              <a:spcBef>
                <a:spcPct val="0"/>
              </a:spcBef>
            </a:pPr>
            <a:r>
              <a:rPr lang="en-US" b="true" sz="3499">
                <a:solidFill>
                  <a:srgbClr val="56AEFF"/>
                </a:solidFill>
                <a:latin typeface="Now Bold"/>
                <a:ea typeface="Now Bold"/>
                <a:cs typeface="Now Bold"/>
                <a:sym typeface="Now Bold"/>
              </a:rPr>
              <a:t>5. REVENUE GENERATION OPPORTUNITIES</a:t>
            </a:r>
          </a:p>
        </p:txBody>
      </p:sp>
      <p:sp>
        <p:nvSpPr>
          <p:cNvPr name="TextBox 6" id="6"/>
          <p:cNvSpPr txBox="true"/>
          <p:nvPr/>
        </p:nvSpPr>
        <p:spPr>
          <a:xfrm rot="0">
            <a:off x="921324" y="6249815"/>
            <a:ext cx="16230600" cy="2608579"/>
          </a:xfrm>
          <a:prstGeom prst="rect">
            <a:avLst/>
          </a:prstGeom>
        </p:spPr>
        <p:txBody>
          <a:bodyPr anchor="t" rtlCol="false" tIns="0" lIns="0" bIns="0" rIns="0">
            <a:spAutoFit/>
          </a:bodyPr>
          <a:lstStyle/>
          <a:p>
            <a:pPr algn="l">
              <a:lnSpc>
                <a:spcPts val="5320"/>
              </a:lnSpc>
            </a:pPr>
            <a:r>
              <a:rPr lang="en-US" sz="2800">
                <a:solidFill>
                  <a:srgbClr val="FFFFFF"/>
                </a:solidFill>
                <a:latin typeface="Canva Sans"/>
                <a:ea typeface="Canva Sans"/>
                <a:cs typeface="Canva Sans"/>
                <a:sym typeface="Canva Sans"/>
              </a:rPr>
              <a:t>A Uniswap clone script generates income by means of the following avenues:</a:t>
            </a:r>
          </a:p>
          <a:p>
            <a:pPr algn="l" marL="604523" indent="-302261" lvl="1">
              <a:lnSpc>
                <a:spcPts val="5320"/>
              </a:lnSpc>
              <a:buFont typeface="Arial"/>
              <a:buChar char="•"/>
            </a:pPr>
            <a:r>
              <a:rPr lang="en-US" sz="2800">
                <a:solidFill>
                  <a:srgbClr val="FFFFFF"/>
                </a:solidFill>
                <a:latin typeface="Canva Sans"/>
                <a:ea typeface="Canva Sans"/>
                <a:cs typeface="Canva Sans"/>
                <a:sym typeface="Canva Sans"/>
              </a:rPr>
              <a:t>Transaction Fees</a:t>
            </a:r>
          </a:p>
          <a:p>
            <a:pPr algn="l" marL="604523" indent="-302261" lvl="1">
              <a:lnSpc>
                <a:spcPts val="5320"/>
              </a:lnSpc>
              <a:buFont typeface="Arial"/>
              <a:buChar char="•"/>
            </a:pPr>
            <a:r>
              <a:rPr lang="en-US" sz="2800">
                <a:solidFill>
                  <a:srgbClr val="FFFFFF"/>
                </a:solidFill>
                <a:latin typeface="Canva Sans"/>
                <a:ea typeface="Canva Sans"/>
                <a:cs typeface="Canva Sans"/>
                <a:sym typeface="Canva Sans"/>
              </a:rPr>
              <a:t>Liquidity Pool Incentives</a:t>
            </a:r>
          </a:p>
          <a:p>
            <a:pPr algn="l" marL="604523" indent="-302261" lvl="1">
              <a:lnSpc>
                <a:spcPts val="5320"/>
              </a:lnSpc>
              <a:buFont typeface="Arial"/>
              <a:buChar char="•"/>
            </a:pPr>
            <a:r>
              <a:rPr lang="en-US" sz="2800">
                <a:solidFill>
                  <a:srgbClr val="FFFFFF"/>
                </a:solidFill>
                <a:latin typeface="Canva Sans"/>
                <a:ea typeface="Canva Sans"/>
                <a:cs typeface="Canva Sans"/>
                <a:sym typeface="Canva Sans"/>
              </a:rPr>
              <a:t>Token Launchpads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8263496" y="604778"/>
            <a:ext cx="9077445" cy="9077445"/>
          </a:xfrm>
          <a:custGeom>
            <a:avLst/>
            <a:gdLst/>
            <a:ahLst/>
            <a:cxnLst/>
            <a:rect r="r" b="b" t="t" l="l"/>
            <a:pathLst>
              <a:path h="9077445" w="9077445">
                <a:moveTo>
                  <a:pt x="0" y="0"/>
                </a:moveTo>
                <a:lnTo>
                  <a:pt x="9077444" y="0"/>
                </a:lnTo>
                <a:lnTo>
                  <a:pt x="9077444" y="9077444"/>
                </a:lnTo>
                <a:lnTo>
                  <a:pt x="0" y="90774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13948" y="1389042"/>
            <a:ext cx="16230600" cy="523875"/>
          </a:xfrm>
          <a:prstGeom prst="rect">
            <a:avLst/>
          </a:prstGeom>
        </p:spPr>
        <p:txBody>
          <a:bodyPr anchor="t" rtlCol="false" tIns="0" lIns="0" bIns="0" rIns="0">
            <a:spAutoFit/>
          </a:bodyPr>
          <a:lstStyle/>
          <a:p>
            <a:pPr algn="l" marL="0" indent="0" lvl="0">
              <a:lnSpc>
                <a:spcPts val="4199"/>
              </a:lnSpc>
              <a:spcBef>
                <a:spcPct val="0"/>
              </a:spcBef>
            </a:pPr>
            <a:r>
              <a:rPr lang="en-US" b="true" sz="3499">
                <a:solidFill>
                  <a:srgbClr val="56AEFF"/>
                </a:solidFill>
                <a:latin typeface="Now Bold"/>
                <a:ea typeface="Now Bold"/>
                <a:cs typeface="Now Bold"/>
                <a:sym typeface="Now Bold"/>
              </a:rPr>
              <a:t>6. DECENTRALIZED GOVERNANCE</a:t>
            </a:r>
          </a:p>
        </p:txBody>
      </p:sp>
      <p:sp>
        <p:nvSpPr>
          <p:cNvPr name="TextBox 4" id="4"/>
          <p:cNvSpPr txBox="true"/>
          <p:nvPr/>
        </p:nvSpPr>
        <p:spPr>
          <a:xfrm rot="0">
            <a:off x="813948" y="2131992"/>
            <a:ext cx="16230600" cy="2608579"/>
          </a:xfrm>
          <a:prstGeom prst="rect">
            <a:avLst/>
          </a:prstGeom>
        </p:spPr>
        <p:txBody>
          <a:bodyPr anchor="t" rtlCol="false" tIns="0" lIns="0" bIns="0" rIns="0">
            <a:spAutoFit/>
          </a:bodyPr>
          <a:lstStyle/>
          <a:p>
            <a:pPr algn="l">
              <a:lnSpc>
                <a:spcPts val="5320"/>
              </a:lnSpc>
            </a:pPr>
            <a:r>
              <a:rPr lang="en-US" sz="2800">
                <a:solidFill>
                  <a:srgbClr val="FFFFFF"/>
                </a:solidFill>
                <a:latin typeface="Canva Sans"/>
                <a:ea typeface="Canva Sans"/>
                <a:cs typeface="Canva Sans"/>
                <a:sym typeface="Canva Sans"/>
              </a:rPr>
              <a:t>With this feature, businesses can launch Decentralized Autonomous Organizations (DAOs) by using governance tokens in their Uniswap clone scripts. Thus, users can vote on different changes to the platform, as well as its fee model, and so on; such democratic representation nurtures involvement and confidence within the community.</a:t>
            </a:r>
          </a:p>
        </p:txBody>
      </p:sp>
      <p:sp>
        <p:nvSpPr>
          <p:cNvPr name="TextBox 5" id="5"/>
          <p:cNvSpPr txBox="true"/>
          <p:nvPr/>
        </p:nvSpPr>
        <p:spPr>
          <a:xfrm rot="0">
            <a:off x="813948" y="5506716"/>
            <a:ext cx="16230600" cy="523875"/>
          </a:xfrm>
          <a:prstGeom prst="rect">
            <a:avLst/>
          </a:prstGeom>
        </p:spPr>
        <p:txBody>
          <a:bodyPr anchor="t" rtlCol="false" tIns="0" lIns="0" bIns="0" rIns="0">
            <a:spAutoFit/>
          </a:bodyPr>
          <a:lstStyle/>
          <a:p>
            <a:pPr algn="l" marL="0" indent="0" lvl="0">
              <a:lnSpc>
                <a:spcPts val="4199"/>
              </a:lnSpc>
              <a:spcBef>
                <a:spcPct val="0"/>
              </a:spcBef>
            </a:pPr>
            <a:r>
              <a:rPr lang="en-US" b="true" sz="3499">
                <a:solidFill>
                  <a:srgbClr val="56AEFF"/>
                </a:solidFill>
                <a:latin typeface="Now Bold"/>
                <a:ea typeface="Now Bold"/>
                <a:cs typeface="Now Bold"/>
                <a:sym typeface="Now Bold"/>
              </a:rPr>
              <a:t>7. IMPROVED SECURITY</a:t>
            </a:r>
          </a:p>
        </p:txBody>
      </p:sp>
      <p:sp>
        <p:nvSpPr>
          <p:cNvPr name="TextBox 6" id="6"/>
          <p:cNvSpPr txBox="true"/>
          <p:nvPr/>
        </p:nvSpPr>
        <p:spPr>
          <a:xfrm rot="0">
            <a:off x="921324" y="6249815"/>
            <a:ext cx="16230600" cy="2608579"/>
          </a:xfrm>
          <a:prstGeom prst="rect">
            <a:avLst/>
          </a:prstGeom>
        </p:spPr>
        <p:txBody>
          <a:bodyPr anchor="t" rtlCol="false" tIns="0" lIns="0" bIns="0" rIns="0">
            <a:spAutoFit/>
          </a:bodyPr>
          <a:lstStyle/>
          <a:p>
            <a:pPr algn="l">
              <a:lnSpc>
                <a:spcPts val="5320"/>
              </a:lnSpc>
            </a:pPr>
            <a:r>
              <a:rPr lang="en-US" sz="2800">
                <a:solidFill>
                  <a:srgbClr val="FFFFFF"/>
                </a:solidFill>
                <a:latin typeface="Canva Sans"/>
                <a:ea typeface="Canva Sans"/>
                <a:cs typeface="Canva Sans"/>
                <a:sym typeface="Canva Sans"/>
              </a:rPr>
              <a:t>The Uniswap clone script from BlockchainX is developed with very strong safety measures that guarantee the safety of user funds as well as their data. They include multi-signature wallets combined with secure smart contracts and regular audits that keep vulnerabilities away and build trust among users.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TextBox 2" id="2"/>
          <p:cNvSpPr txBox="true"/>
          <p:nvPr/>
        </p:nvSpPr>
        <p:spPr>
          <a:xfrm rot="0">
            <a:off x="1028700" y="3612628"/>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01</a:t>
            </a:r>
          </a:p>
        </p:txBody>
      </p:sp>
      <p:sp>
        <p:nvSpPr>
          <p:cNvPr name="TextBox 3" id="3"/>
          <p:cNvSpPr txBox="true"/>
          <p:nvPr/>
        </p:nvSpPr>
        <p:spPr>
          <a:xfrm rot="0">
            <a:off x="1028700" y="4838111"/>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02</a:t>
            </a:r>
          </a:p>
        </p:txBody>
      </p:sp>
      <p:sp>
        <p:nvSpPr>
          <p:cNvPr name="TextBox 4" id="4"/>
          <p:cNvSpPr txBox="true"/>
          <p:nvPr/>
        </p:nvSpPr>
        <p:spPr>
          <a:xfrm rot="0">
            <a:off x="1028700" y="6061018"/>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03</a:t>
            </a:r>
          </a:p>
        </p:txBody>
      </p:sp>
      <p:sp>
        <p:nvSpPr>
          <p:cNvPr name="TextBox 5" id="5"/>
          <p:cNvSpPr txBox="true"/>
          <p:nvPr/>
        </p:nvSpPr>
        <p:spPr>
          <a:xfrm rot="0">
            <a:off x="1028700" y="7286501"/>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04</a:t>
            </a:r>
          </a:p>
        </p:txBody>
      </p:sp>
      <p:sp>
        <p:nvSpPr>
          <p:cNvPr name="Freeform 6" id="6"/>
          <p:cNvSpPr/>
          <p:nvPr/>
        </p:nvSpPr>
        <p:spPr>
          <a:xfrm flipH="false" flipV="false" rot="0">
            <a:off x="15128164" y="-2586935"/>
            <a:ext cx="5956513" cy="5956513"/>
          </a:xfrm>
          <a:custGeom>
            <a:avLst/>
            <a:gdLst/>
            <a:ahLst/>
            <a:cxnLst/>
            <a:rect r="r" b="b" t="t" l="l"/>
            <a:pathLst>
              <a:path h="5956513" w="5956513">
                <a:moveTo>
                  <a:pt x="0" y="0"/>
                </a:moveTo>
                <a:lnTo>
                  <a:pt x="5956513" y="0"/>
                </a:lnTo>
                <a:lnTo>
                  <a:pt x="5956513" y="5956513"/>
                </a:lnTo>
                <a:lnTo>
                  <a:pt x="0" y="59565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3187481" y="8388782"/>
            <a:ext cx="5956513" cy="5956513"/>
          </a:xfrm>
          <a:custGeom>
            <a:avLst/>
            <a:gdLst/>
            <a:ahLst/>
            <a:cxnLst/>
            <a:rect r="r" b="b" t="t" l="l"/>
            <a:pathLst>
              <a:path h="5956513" w="5956513">
                <a:moveTo>
                  <a:pt x="0" y="0"/>
                </a:moveTo>
                <a:lnTo>
                  <a:pt x="5956513" y="0"/>
                </a:lnTo>
                <a:lnTo>
                  <a:pt x="5956513" y="5956513"/>
                </a:lnTo>
                <a:lnTo>
                  <a:pt x="0" y="59565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1991078" y="3763556"/>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Automated Market Maker (AMM)</a:t>
            </a:r>
          </a:p>
        </p:txBody>
      </p:sp>
      <p:sp>
        <p:nvSpPr>
          <p:cNvPr name="TextBox 9" id="9"/>
          <p:cNvSpPr txBox="true"/>
          <p:nvPr/>
        </p:nvSpPr>
        <p:spPr>
          <a:xfrm rot="0">
            <a:off x="8649116" y="3865959"/>
            <a:ext cx="47625" cy="1679210"/>
          </a:xfrm>
          <a:prstGeom prst="rect">
            <a:avLst/>
          </a:prstGeom>
        </p:spPr>
        <p:txBody>
          <a:bodyPr anchor="t" rtlCol="false" tIns="0" lIns="0" bIns="0" rIns="0">
            <a:spAutoFit/>
          </a:bodyPr>
          <a:lstStyle/>
          <a:p>
            <a:pPr algn="ctr">
              <a:lnSpc>
                <a:spcPts val="13744"/>
              </a:lnSpc>
            </a:pPr>
          </a:p>
        </p:txBody>
      </p:sp>
      <p:sp>
        <p:nvSpPr>
          <p:cNvPr name="TextBox 10" id="10"/>
          <p:cNvSpPr txBox="true"/>
          <p:nvPr/>
        </p:nvSpPr>
        <p:spPr>
          <a:xfrm rot="0">
            <a:off x="1028700" y="933450"/>
            <a:ext cx="14386882" cy="1811020"/>
          </a:xfrm>
          <a:prstGeom prst="rect">
            <a:avLst/>
          </a:prstGeom>
        </p:spPr>
        <p:txBody>
          <a:bodyPr anchor="t" rtlCol="false" tIns="0" lIns="0" bIns="0" rIns="0">
            <a:spAutoFit/>
          </a:bodyPr>
          <a:lstStyle/>
          <a:p>
            <a:pPr algn="l">
              <a:lnSpc>
                <a:spcPts val="7279"/>
              </a:lnSpc>
            </a:pPr>
            <a:r>
              <a:rPr lang="en-US" sz="5199" b="true">
                <a:solidFill>
                  <a:srgbClr val="4BD1FB"/>
                </a:solidFill>
                <a:latin typeface="Canva Sans Bold"/>
                <a:ea typeface="Canva Sans Bold"/>
                <a:cs typeface="Canva Sans Bold"/>
                <a:sym typeface="Canva Sans Bold"/>
              </a:rPr>
              <a:t>Key Features of BlockchainX’s Uniswap Clone Script</a:t>
            </a:r>
          </a:p>
        </p:txBody>
      </p:sp>
      <p:sp>
        <p:nvSpPr>
          <p:cNvPr name="TextBox 11" id="11"/>
          <p:cNvSpPr txBox="true"/>
          <p:nvPr/>
        </p:nvSpPr>
        <p:spPr>
          <a:xfrm rot="0">
            <a:off x="2150851" y="4923456"/>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Liquidity Pools</a:t>
            </a:r>
          </a:p>
        </p:txBody>
      </p:sp>
      <p:sp>
        <p:nvSpPr>
          <p:cNvPr name="TextBox 12" id="12"/>
          <p:cNvSpPr txBox="true"/>
          <p:nvPr/>
        </p:nvSpPr>
        <p:spPr>
          <a:xfrm rot="0">
            <a:off x="2150851" y="6181035"/>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Multi-Chain Compatibility</a:t>
            </a:r>
          </a:p>
        </p:txBody>
      </p:sp>
      <p:sp>
        <p:nvSpPr>
          <p:cNvPr name="TextBox 13" id="13"/>
          <p:cNvSpPr txBox="true"/>
          <p:nvPr/>
        </p:nvSpPr>
        <p:spPr>
          <a:xfrm rot="0">
            <a:off x="2150851" y="7406518"/>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Customizable UI/UX</a:t>
            </a:r>
          </a:p>
        </p:txBody>
      </p:sp>
      <p:sp>
        <p:nvSpPr>
          <p:cNvPr name="TextBox 14" id="14"/>
          <p:cNvSpPr txBox="true"/>
          <p:nvPr/>
        </p:nvSpPr>
        <p:spPr>
          <a:xfrm rot="0">
            <a:off x="9012617" y="3754031"/>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05</a:t>
            </a:r>
          </a:p>
        </p:txBody>
      </p:sp>
      <p:sp>
        <p:nvSpPr>
          <p:cNvPr name="TextBox 15" id="15"/>
          <p:cNvSpPr txBox="true"/>
          <p:nvPr/>
        </p:nvSpPr>
        <p:spPr>
          <a:xfrm rot="0">
            <a:off x="9012617" y="4979514"/>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05</a:t>
            </a:r>
          </a:p>
        </p:txBody>
      </p:sp>
      <p:sp>
        <p:nvSpPr>
          <p:cNvPr name="TextBox 16" id="16"/>
          <p:cNvSpPr txBox="true"/>
          <p:nvPr/>
        </p:nvSpPr>
        <p:spPr>
          <a:xfrm rot="0">
            <a:off x="9012617" y="6202421"/>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07</a:t>
            </a:r>
          </a:p>
        </p:txBody>
      </p:sp>
      <p:sp>
        <p:nvSpPr>
          <p:cNvPr name="TextBox 17" id="17"/>
          <p:cNvSpPr txBox="true"/>
          <p:nvPr/>
        </p:nvSpPr>
        <p:spPr>
          <a:xfrm rot="0">
            <a:off x="9974995" y="3904959"/>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Governance Tokens</a:t>
            </a:r>
          </a:p>
        </p:txBody>
      </p:sp>
      <p:sp>
        <p:nvSpPr>
          <p:cNvPr name="TextBox 18" id="18"/>
          <p:cNvSpPr txBox="true"/>
          <p:nvPr/>
        </p:nvSpPr>
        <p:spPr>
          <a:xfrm rot="0">
            <a:off x="10134768" y="5064859"/>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Advanced Analytics</a:t>
            </a:r>
          </a:p>
        </p:txBody>
      </p:sp>
      <p:sp>
        <p:nvSpPr>
          <p:cNvPr name="TextBox 19" id="19"/>
          <p:cNvSpPr txBox="true"/>
          <p:nvPr/>
        </p:nvSpPr>
        <p:spPr>
          <a:xfrm rot="0">
            <a:off x="10134768" y="6322438"/>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High Security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15128164" y="-2586935"/>
            <a:ext cx="5956513" cy="5956513"/>
          </a:xfrm>
          <a:custGeom>
            <a:avLst/>
            <a:gdLst/>
            <a:ahLst/>
            <a:cxnLst/>
            <a:rect r="r" b="b" t="t" l="l"/>
            <a:pathLst>
              <a:path h="5956513" w="5956513">
                <a:moveTo>
                  <a:pt x="0" y="0"/>
                </a:moveTo>
                <a:lnTo>
                  <a:pt x="5956513" y="0"/>
                </a:lnTo>
                <a:lnTo>
                  <a:pt x="5956513" y="5956513"/>
                </a:lnTo>
                <a:lnTo>
                  <a:pt x="0" y="59565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187481" y="8388782"/>
            <a:ext cx="5956513" cy="5956513"/>
          </a:xfrm>
          <a:custGeom>
            <a:avLst/>
            <a:gdLst/>
            <a:ahLst/>
            <a:cxnLst/>
            <a:rect r="r" b="b" t="t" l="l"/>
            <a:pathLst>
              <a:path h="5956513" w="5956513">
                <a:moveTo>
                  <a:pt x="0" y="0"/>
                </a:moveTo>
                <a:lnTo>
                  <a:pt x="5956513" y="0"/>
                </a:lnTo>
                <a:lnTo>
                  <a:pt x="5956513" y="5956513"/>
                </a:lnTo>
                <a:lnTo>
                  <a:pt x="0" y="59565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0689371" y="2688371"/>
            <a:ext cx="6569929" cy="6569929"/>
          </a:xfrm>
          <a:custGeom>
            <a:avLst/>
            <a:gdLst/>
            <a:ahLst/>
            <a:cxnLst/>
            <a:rect r="r" b="b" t="t" l="l"/>
            <a:pathLst>
              <a:path h="6569929" w="6569929">
                <a:moveTo>
                  <a:pt x="0" y="0"/>
                </a:moveTo>
                <a:lnTo>
                  <a:pt x="6569929" y="0"/>
                </a:lnTo>
                <a:lnTo>
                  <a:pt x="6569929" y="6569929"/>
                </a:lnTo>
                <a:lnTo>
                  <a:pt x="0" y="6569929"/>
                </a:lnTo>
                <a:lnTo>
                  <a:pt x="0" y="0"/>
                </a:lnTo>
                <a:close/>
              </a:path>
            </a:pathLst>
          </a:custGeom>
          <a:blipFill>
            <a:blip r:embed="rId4"/>
            <a:stretch>
              <a:fillRect l="0" t="0" r="0" b="0"/>
            </a:stretch>
          </a:blipFill>
        </p:spPr>
      </p:sp>
      <p:sp>
        <p:nvSpPr>
          <p:cNvPr name="TextBox 5" id="5"/>
          <p:cNvSpPr txBox="true"/>
          <p:nvPr/>
        </p:nvSpPr>
        <p:spPr>
          <a:xfrm rot="0">
            <a:off x="1852435" y="3478532"/>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01</a:t>
            </a:r>
          </a:p>
        </p:txBody>
      </p:sp>
      <p:sp>
        <p:nvSpPr>
          <p:cNvPr name="TextBox 6" id="6"/>
          <p:cNvSpPr txBox="true"/>
          <p:nvPr/>
        </p:nvSpPr>
        <p:spPr>
          <a:xfrm rot="0">
            <a:off x="1852435" y="4704015"/>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02</a:t>
            </a:r>
          </a:p>
        </p:txBody>
      </p:sp>
      <p:sp>
        <p:nvSpPr>
          <p:cNvPr name="TextBox 7" id="7"/>
          <p:cNvSpPr txBox="true"/>
          <p:nvPr/>
        </p:nvSpPr>
        <p:spPr>
          <a:xfrm rot="0">
            <a:off x="1852435" y="5926922"/>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03</a:t>
            </a:r>
          </a:p>
        </p:txBody>
      </p:sp>
      <p:sp>
        <p:nvSpPr>
          <p:cNvPr name="TextBox 8" id="8"/>
          <p:cNvSpPr txBox="true"/>
          <p:nvPr/>
        </p:nvSpPr>
        <p:spPr>
          <a:xfrm rot="0">
            <a:off x="1852435" y="7152404"/>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04</a:t>
            </a:r>
          </a:p>
        </p:txBody>
      </p:sp>
      <p:sp>
        <p:nvSpPr>
          <p:cNvPr name="TextBox 9" id="9"/>
          <p:cNvSpPr txBox="true"/>
          <p:nvPr/>
        </p:nvSpPr>
        <p:spPr>
          <a:xfrm rot="0">
            <a:off x="2814814" y="3629460"/>
            <a:ext cx="7021539"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Setting Up a Decentralized Exchange</a:t>
            </a:r>
          </a:p>
        </p:txBody>
      </p:sp>
      <p:sp>
        <p:nvSpPr>
          <p:cNvPr name="TextBox 10" id="10"/>
          <p:cNvSpPr txBox="true"/>
          <p:nvPr/>
        </p:nvSpPr>
        <p:spPr>
          <a:xfrm rot="0">
            <a:off x="8649116" y="3865959"/>
            <a:ext cx="47625" cy="1679210"/>
          </a:xfrm>
          <a:prstGeom prst="rect">
            <a:avLst/>
          </a:prstGeom>
        </p:spPr>
        <p:txBody>
          <a:bodyPr anchor="t" rtlCol="false" tIns="0" lIns="0" bIns="0" rIns="0">
            <a:spAutoFit/>
          </a:bodyPr>
          <a:lstStyle/>
          <a:p>
            <a:pPr algn="ctr">
              <a:lnSpc>
                <a:spcPts val="13744"/>
              </a:lnSpc>
            </a:pPr>
          </a:p>
        </p:txBody>
      </p:sp>
      <p:sp>
        <p:nvSpPr>
          <p:cNvPr name="TextBox 11" id="11"/>
          <p:cNvSpPr txBox="true"/>
          <p:nvPr/>
        </p:nvSpPr>
        <p:spPr>
          <a:xfrm rot="0">
            <a:off x="1028700" y="1287258"/>
            <a:ext cx="14386882" cy="887095"/>
          </a:xfrm>
          <a:prstGeom prst="rect">
            <a:avLst/>
          </a:prstGeom>
        </p:spPr>
        <p:txBody>
          <a:bodyPr anchor="t" rtlCol="false" tIns="0" lIns="0" bIns="0" rIns="0">
            <a:spAutoFit/>
          </a:bodyPr>
          <a:lstStyle/>
          <a:p>
            <a:pPr algn="l">
              <a:lnSpc>
                <a:spcPts val="7279"/>
              </a:lnSpc>
            </a:pPr>
            <a:r>
              <a:rPr lang="en-US" sz="5199" b="true">
                <a:solidFill>
                  <a:srgbClr val="4BD1FB"/>
                </a:solidFill>
                <a:latin typeface="Canva Sans Bold"/>
                <a:ea typeface="Canva Sans Bold"/>
                <a:cs typeface="Canva Sans Bold"/>
                <a:sym typeface="Canva Sans Bold"/>
              </a:rPr>
              <a:t>Use Cases of a Uniswap Clone Script</a:t>
            </a:r>
          </a:p>
        </p:txBody>
      </p:sp>
      <p:sp>
        <p:nvSpPr>
          <p:cNvPr name="TextBox 12" id="12"/>
          <p:cNvSpPr txBox="true"/>
          <p:nvPr/>
        </p:nvSpPr>
        <p:spPr>
          <a:xfrm rot="0">
            <a:off x="2974587" y="4789360"/>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 Integrating DeFi Protocol </a:t>
            </a:r>
          </a:p>
        </p:txBody>
      </p:sp>
      <p:sp>
        <p:nvSpPr>
          <p:cNvPr name="TextBox 13" id="13"/>
          <p:cNvSpPr txBox="true"/>
          <p:nvPr/>
        </p:nvSpPr>
        <p:spPr>
          <a:xfrm rot="0">
            <a:off x="2974587" y="6046939"/>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Multi-Chain Trading Platforms</a:t>
            </a:r>
          </a:p>
        </p:txBody>
      </p:sp>
      <p:sp>
        <p:nvSpPr>
          <p:cNvPr name="TextBox 14" id="14"/>
          <p:cNvSpPr txBox="true"/>
          <p:nvPr/>
        </p:nvSpPr>
        <p:spPr>
          <a:xfrm rot="0">
            <a:off x="2974587" y="7272421"/>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Community-Based Platforms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15128164" y="-2586935"/>
            <a:ext cx="5956513" cy="5956513"/>
          </a:xfrm>
          <a:custGeom>
            <a:avLst/>
            <a:gdLst/>
            <a:ahLst/>
            <a:cxnLst/>
            <a:rect r="r" b="b" t="t" l="l"/>
            <a:pathLst>
              <a:path h="5956513" w="5956513">
                <a:moveTo>
                  <a:pt x="0" y="0"/>
                </a:moveTo>
                <a:lnTo>
                  <a:pt x="5956513" y="0"/>
                </a:lnTo>
                <a:lnTo>
                  <a:pt x="5956513" y="5956513"/>
                </a:lnTo>
                <a:lnTo>
                  <a:pt x="0" y="59565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187481" y="8388782"/>
            <a:ext cx="5956513" cy="5956513"/>
          </a:xfrm>
          <a:custGeom>
            <a:avLst/>
            <a:gdLst/>
            <a:ahLst/>
            <a:cxnLst/>
            <a:rect r="r" b="b" t="t" l="l"/>
            <a:pathLst>
              <a:path h="5956513" w="5956513">
                <a:moveTo>
                  <a:pt x="0" y="0"/>
                </a:moveTo>
                <a:lnTo>
                  <a:pt x="5956513" y="0"/>
                </a:lnTo>
                <a:lnTo>
                  <a:pt x="5956513" y="5956513"/>
                </a:lnTo>
                <a:lnTo>
                  <a:pt x="0" y="59565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144000" y="1724441"/>
            <a:ext cx="8562559" cy="8562559"/>
          </a:xfrm>
          <a:custGeom>
            <a:avLst/>
            <a:gdLst/>
            <a:ahLst/>
            <a:cxnLst/>
            <a:rect r="r" b="b" t="t" l="l"/>
            <a:pathLst>
              <a:path h="8562559" w="8562559">
                <a:moveTo>
                  <a:pt x="0" y="0"/>
                </a:moveTo>
                <a:lnTo>
                  <a:pt x="8562559" y="0"/>
                </a:lnTo>
                <a:lnTo>
                  <a:pt x="8562559" y="8562559"/>
                </a:lnTo>
                <a:lnTo>
                  <a:pt x="0" y="8562559"/>
                </a:lnTo>
                <a:lnTo>
                  <a:pt x="0" y="0"/>
                </a:lnTo>
                <a:close/>
              </a:path>
            </a:pathLst>
          </a:custGeom>
          <a:blipFill>
            <a:blip r:embed="rId4"/>
            <a:stretch>
              <a:fillRect l="0" t="0" r="0" b="0"/>
            </a:stretch>
          </a:blipFill>
        </p:spPr>
      </p:sp>
      <p:sp>
        <p:nvSpPr>
          <p:cNvPr name="TextBox 5" id="5"/>
          <p:cNvSpPr txBox="true"/>
          <p:nvPr/>
        </p:nvSpPr>
        <p:spPr>
          <a:xfrm rot="0">
            <a:off x="1852435" y="3478532"/>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01</a:t>
            </a:r>
          </a:p>
        </p:txBody>
      </p:sp>
      <p:sp>
        <p:nvSpPr>
          <p:cNvPr name="TextBox 6" id="6"/>
          <p:cNvSpPr txBox="true"/>
          <p:nvPr/>
        </p:nvSpPr>
        <p:spPr>
          <a:xfrm rot="0">
            <a:off x="1852435" y="4704015"/>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02</a:t>
            </a:r>
          </a:p>
        </p:txBody>
      </p:sp>
      <p:sp>
        <p:nvSpPr>
          <p:cNvPr name="TextBox 7" id="7"/>
          <p:cNvSpPr txBox="true"/>
          <p:nvPr/>
        </p:nvSpPr>
        <p:spPr>
          <a:xfrm rot="0">
            <a:off x="1852435" y="5926922"/>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03</a:t>
            </a:r>
          </a:p>
        </p:txBody>
      </p:sp>
      <p:sp>
        <p:nvSpPr>
          <p:cNvPr name="TextBox 8" id="8"/>
          <p:cNvSpPr txBox="true"/>
          <p:nvPr/>
        </p:nvSpPr>
        <p:spPr>
          <a:xfrm rot="0">
            <a:off x="1852435" y="7152404"/>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04</a:t>
            </a:r>
          </a:p>
        </p:txBody>
      </p:sp>
      <p:sp>
        <p:nvSpPr>
          <p:cNvPr name="TextBox 9" id="9"/>
          <p:cNvSpPr txBox="true"/>
          <p:nvPr/>
        </p:nvSpPr>
        <p:spPr>
          <a:xfrm rot="0">
            <a:off x="2814814" y="3629460"/>
            <a:ext cx="7749491"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Proficient in Blockchain Development</a:t>
            </a:r>
          </a:p>
        </p:txBody>
      </p:sp>
      <p:sp>
        <p:nvSpPr>
          <p:cNvPr name="TextBox 10" id="10"/>
          <p:cNvSpPr txBox="true"/>
          <p:nvPr/>
        </p:nvSpPr>
        <p:spPr>
          <a:xfrm rot="0">
            <a:off x="8649116" y="3865959"/>
            <a:ext cx="47625" cy="1679210"/>
          </a:xfrm>
          <a:prstGeom prst="rect">
            <a:avLst/>
          </a:prstGeom>
        </p:spPr>
        <p:txBody>
          <a:bodyPr anchor="t" rtlCol="false" tIns="0" lIns="0" bIns="0" rIns="0">
            <a:spAutoFit/>
          </a:bodyPr>
          <a:lstStyle/>
          <a:p>
            <a:pPr algn="ctr">
              <a:lnSpc>
                <a:spcPts val="13744"/>
              </a:lnSpc>
            </a:pPr>
          </a:p>
        </p:txBody>
      </p:sp>
      <p:sp>
        <p:nvSpPr>
          <p:cNvPr name="TextBox 11" id="11"/>
          <p:cNvSpPr txBox="true"/>
          <p:nvPr/>
        </p:nvSpPr>
        <p:spPr>
          <a:xfrm rot="0">
            <a:off x="1028700" y="1067437"/>
            <a:ext cx="14386882" cy="1811020"/>
          </a:xfrm>
          <a:prstGeom prst="rect">
            <a:avLst/>
          </a:prstGeom>
        </p:spPr>
        <p:txBody>
          <a:bodyPr anchor="t" rtlCol="false" tIns="0" lIns="0" bIns="0" rIns="0">
            <a:spAutoFit/>
          </a:bodyPr>
          <a:lstStyle/>
          <a:p>
            <a:pPr algn="l">
              <a:lnSpc>
                <a:spcPts val="7279"/>
              </a:lnSpc>
            </a:pPr>
            <a:r>
              <a:rPr lang="en-US" sz="5199" b="true">
                <a:solidFill>
                  <a:srgbClr val="4BD1FB"/>
                </a:solidFill>
                <a:latin typeface="Canva Sans Bold"/>
                <a:ea typeface="Canva Sans Bold"/>
                <a:cs typeface="Canva Sans Bold"/>
                <a:sym typeface="Canva Sans Bold"/>
              </a:rPr>
              <a:t>Why Choose BlockchainX for Your Uniswap Clone Script?</a:t>
            </a:r>
          </a:p>
        </p:txBody>
      </p:sp>
      <p:sp>
        <p:nvSpPr>
          <p:cNvPr name="TextBox 12" id="12"/>
          <p:cNvSpPr txBox="true"/>
          <p:nvPr/>
        </p:nvSpPr>
        <p:spPr>
          <a:xfrm rot="0">
            <a:off x="2974587" y="4789360"/>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Customized Solutions</a:t>
            </a:r>
          </a:p>
        </p:txBody>
      </p:sp>
      <p:sp>
        <p:nvSpPr>
          <p:cNvPr name="TextBox 13" id="13"/>
          <p:cNvSpPr txBox="true"/>
          <p:nvPr/>
        </p:nvSpPr>
        <p:spPr>
          <a:xfrm rot="0">
            <a:off x="2974587" y="6046939"/>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Top-notch Technology</a:t>
            </a:r>
          </a:p>
        </p:txBody>
      </p:sp>
      <p:sp>
        <p:nvSpPr>
          <p:cNvPr name="TextBox 14" id="14"/>
          <p:cNvSpPr txBox="true"/>
          <p:nvPr/>
        </p:nvSpPr>
        <p:spPr>
          <a:xfrm rot="0">
            <a:off x="2974587" y="7272421"/>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Full Support</a:t>
            </a:r>
          </a:p>
        </p:txBody>
      </p:sp>
      <p:sp>
        <p:nvSpPr>
          <p:cNvPr name="TextBox 15" id="15"/>
          <p:cNvSpPr txBox="true"/>
          <p:nvPr/>
        </p:nvSpPr>
        <p:spPr>
          <a:xfrm rot="0">
            <a:off x="1852435" y="8166853"/>
            <a:ext cx="962378" cy="783031"/>
          </a:xfrm>
          <a:prstGeom prst="rect">
            <a:avLst/>
          </a:prstGeom>
        </p:spPr>
        <p:txBody>
          <a:bodyPr anchor="t" rtlCol="false" tIns="0" lIns="0" bIns="0" rIns="0">
            <a:spAutoFit/>
          </a:bodyPr>
          <a:lstStyle/>
          <a:p>
            <a:pPr algn="ctr" marL="0" indent="0" lvl="0">
              <a:lnSpc>
                <a:spcPts val="6417"/>
              </a:lnSpc>
              <a:spcBef>
                <a:spcPct val="0"/>
              </a:spcBef>
            </a:pPr>
            <a:r>
              <a:rPr lang="en-US" b="true" sz="4650">
                <a:solidFill>
                  <a:srgbClr val="4BD1FB"/>
                </a:solidFill>
                <a:latin typeface="DM Sans Bold"/>
                <a:ea typeface="DM Sans Bold"/>
                <a:cs typeface="DM Sans Bold"/>
                <a:sym typeface="DM Sans Bold"/>
              </a:rPr>
              <a:t>05</a:t>
            </a:r>
          </a:p>
        </p:txBody>
      </p:sp>
      <p:sp>
        <p:nvSpPr>
          <p:cNvPr name="TextBox 16" id="16"/>
          <p:cNvSpPr txBox="true"/>
          <p:nvPr/>
        </p:nvSpPr>
        <p:spPr>
          <a:xfrm rot="0">
            <a:off x="2974587" y="8286870"/>
            <a:ext cx="6376545" cy="552522"/>
          </a:xfrm>
          <a:prstGeom prst="rect">
            <a:avLst/>
          </a:prstGeom>
        </p:spPr>
        <p:txBody>
          <a:bodyPr anchor="t" rtlCol="false" tIns="0" lIns="0" bIns="0" rIns="0">
            <a:spAutoFit/>
          </a:bodyPr>
          <a:lstStyle/>
          <a:p>
            <a:pPr algn="l">
              <a:lnSpc>
                <a:spcPts val="4417"/>
              </a:lnSpc>
              <a:spcBef>
                <a:spcPct val="0"/>
              </a:spcBef>
            </a:pPr>
            <a:r>
              <a:rPr lang="en-US" sz="3201">
                <a:solidFill>
                  <a:srgbClr val="FFFFFF"/>
                </a:solidFill>
                <a:latin typeface="DM Sans"/>
                <a:ea typeface="DM Sans"/>
                <a:cs typeface="DM Sans"/>
                <a:sym typeface="DM Sans"/>
              </a:rPr>
              <a:t>Cost-Effective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8263496" y="604778"/>
            <a:ext cx="9077445" cy="9077445"/>
          </a:xfrm>
          <a:custGeom>
            <a:avLst/>
            <a:gdLst/>
            <a:ahLst/>
            <a:cxnLst/>
            <a:rect r="r" b="b" t="t" l="l"/>
            <a:pathLst>
              <a:path h="9077445" w="9077445">
                <a:moveTo>
                  <a:pt x="0" y="0"/>
                </a:moveTo>
                <a:lnTo>
                  <a:pt x="9077444" y="0"/>
                </a:lnTo>
                <a:lnTo>
                  <a:pt x="9077444" y="9077444"/>
                </a:lnTo>
                <a:lnTo>
                  <a:pt x="0" y="90774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1398674"/>
            <a:ext cx="16230600" cy="762000"/>
          </a:xfrm>
          <a:prstGeom prst="rect">
            <a:avLst/>
          </a:prstGeom>
        </p:spPr>
        <p:txBody>
          <a:bodyPr anchor="t" rtlCol="false" tIns="0" lIns="0" bIns="0" rIns="0">
            <a:spAutoFit/>
          </a:bodyPr>
          <a:lstStyle/>
          <a:p>
            <a:pPr algn="l" marL="0" indent="0" lvl="0">
              <a:lnSpc>
                <a:spcPts val="5999"/>
              </a:lnSpc>
              <a:spcBef>
                <a:spcPct val="0"/>
              </a:spcBef>
            </a:pPr>
            <a:r>
              <a:rPr lang="en-US" b="true" sz="4999">
                <a:solidFill>
                  <a:srgbClr val="56AEFF"/>
                </a:solidFill>
                <a:latin typeface="Now Bold"/>
                <a:ea typeface="Now Bold"/>
                <a:cs typeface="Now Bold"/>
                <a:sym typeface="Now Bold"/>
              </a:rPr>
              <a:t>CONCLUSION</a:t>
            </a:r>
          </a:p>
        </p:txBody>
      </p:sp>
      <p:sp>
        <p:nvSpPr>
          <p:cNvPr name="TextBox 4" id="4"/>
          <p:cNvSpPr txBox="true"/>
          <p:nvPr/>
        </p:nvSpPr>
        <p:spPr>
          <a:xfrm rot="0">
            <a:off x="1028700" y="2745004"/>
            <a:ext cx="16230600" cy="6609079"/>
          </a:xfrm>
          <a:prstGeom prst="rect">
            <a:avLst/>
          </a:prstGeom>
        </p:spPr>
        <p:txBody>
          <a:bodyPr anchor="t" rtlCol="false" tIns="0" lIns="0" bIns="0" rIns="0">
            <a:spAutoFit/>
          </a:bodyPr>
          <a:lstStyle/>
          <a:p>
            <a:pPr algn="l">
              <a:lnSpc>
                <a:spcPts val="5320"/>
              </a:lnSpc>
            </a:pPr>
            <a:r>
              <a:rPr lang="en-US" sz="2800">
                <a:solidFill>
                  <a:srgbClr val="FFFFFF"/>
                </a:solidFill>
                <a:latin typeface="Canva Sans"/>
                <a:ea typeface="Canva Sans"/>
                <a:cs typeface="Canva Sans"/>
                <a:sym typeface="Canva Sans"/>
              </a:rPr>
              <a:t>For businesses looking to penetrate the DeFi market with extremely low efforts and maximum impact, a Uniswap clone script is second to none. A cost-efficient, quickly adopted, and highly customizable architecture makes it the best choice for budding innovations and established businesses. </a:t>
            </a:r>
          </a:p>
          <a:p>
            <a:pPr algn="l">
              <a:lnSpc>
                <a:spcPts val="5320"/>
              </a:lnSpc>
            </a:pPr>
          </a:p>
          <a:p>
            <a:pPr algn="l">
              <a:lnSpc>
                <a:spcPts val="5320"/>
              </a:lnSpc>
            </a:pPr>
            <a:r>
              <a:rPr lang="en-US" sz="2800">
                <a:solidFill>
                  <a:srgbClr val="FFFFFF"/>
                </a:solidFill>
                <a:latin typeface="Canva Sans"/>
                <a:ea typeface="Canva Sans"/>
                <a:cs typeface="Canva Sans"/>
                <a:sym typeface="Canva Sans"/>
              </a:rPr>
              <a:t>In the evolving competitive market of decentralized exchanges, BlockchainX has brought very advanced technology and experience to ensure that your DEX remains on top by creating for users a seamless, secure, and feature-rich experience. Thus, businesses that leverage </a:t>
            </a:r>
            <a:r>
              <a:rPr lang="en-US" sz="2800" u="sng">
                <a:solidFill>
                  <a:srgbClr val="FF5757"/>
                </a:solidFill>
                <a:latin typeface="Canva Sans"/>
                <a:ea typeface="Canva Sans"/>
                <a:cs typeface="Canva Sans"/>
                <a:sym typeface="Canva Sans"/>
                <a:hlinkClick r:id="rId4" tooltip="https://www.blockchainx.tech"/>
              </a:rPr>
              <a:t>BlockchainX</a:t>
            </a:r>
            <a:r>
              <a:rPr lang="en-US" sz="2800">
                <a:solidFill>
                  <a:srgbClr val="FFFFFF"/>
                </a:solidFill>
                <a:latin typeface="Canva Sans"/>
                <a:ea typeface="Canva Sans"/>
                <a:cs typeface="Canva Sans"/>
                <a:sym typeface="Canva Sans"/>
              </a:rPr>
              <a:t> Uniswap clone script can explore a whole new area of generating revenues, forging strong communities, and driving decentralized finance into the future.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16683520" y="1590911"/>
            <a:ext cx="2651835" cy="2651835"/>
          </a:xfrm>
          <a:custGeom>
            <a:avLst/>
            <a:gdLst/>
            <a:ahLst/>
            <a:cxnLst/>
            <a:rect r="r" b="b" t="t" l="l"/>
            <a:pathLst>
              <a:path h="2651835" w="2651835">
                <a:moveTo>
                  <a:pt x="0" y="0"/>
                </a:moveTo>
                <a:lnTo>
                  <a:pt x="2651835" y="0"/>
                </a:lnTo>
                <a:lnTo>
                  <a:pt x="2651835" y="2651835"/>
                </a:lnTo>
                <a:lnTo>
                  <a:pt x="0" y="2651835"/>
                </a:lnTo>
                <a:lnTo>
                  <a:pt x="0" y="0"/>
                </a:lnTo>
                <a:close/>
              </a:path>
            </a:pathLst>
          </a:custGeom>
          <a:blipFill>
            <a:blip r:embed="rId2">
              <a:alphaModFix amt="20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687199" y="-313801"/>
            <a:ext cx="10600801" cy="10600801"/>
            <a:chOff x="0" y="0"/>
            <a:chExt cx="3331210" cy="3331210"/>
          </a:xfrm>
        </p:grpSpPr>
        <p:sp>
          <p:nvSpPr>
            <p:cNvPr name="Freeform 4" id="4"/>
            <p:cNvSpPr/>
            <p:nvPr/>
          </p:nvSpPr>
          <p:spPr>
            <a:xfrm flipH="false" flipV="false" rot="0">
              <a:off x="0" y="0"/>
              <a:ext cx="3331210" cy="3331210"/>
            </a:xfrm>
            <a:custGeom>
              <a:avLst/>
              <a:gdLst/>
              <a:ahLst/>
              <a:cxnLst/>
              <a:rect r="r" b="b" t="t" l="l"/>
              <a:pathLst>
                <a:path h="3331210" w="3331210">
                  <a:moveTo>
                    <a:pt x="3331210" y="3331210"/>
                  </a:moveTo>
                  <a:lnTo>
                    <a:pt x="0" y="3331210"/>
                  </a:lnTo>
                  <a:cubicBezTo>
                    <a:pt x="0" y="1490980"/>
                    <a:pt x="1490980" y="0"/>
                    <a:pt x="3331210" y="0"/>
                  </a:cubicBezTo>
                  <a:lnTo>
                    <a:pt x="3331210" y="3331210"/>
                  </a:lnTo>
                  <a:close/>
                </a:path>
              </a:pathLst>
            </a:custGeom>
            <a:blipFill>
              <a:blip r:embed="rId4"/>
              <a:stretch>
                <a:fillRect l="0" t="0" r="0" b="0"/>
              </a:stretch>
            </a:blipFill>
          </p:spPr>
        </p:sp>
      </p:grpSp>
      <p:sp>
        <p:nvSpPr>
          <p:cNvPr name="Freeform 5" id="5"/>
          <p:cNvSpPr/>
          <p:nvPr/>
        </p:nvSpPr>
        <p:spPr>
          <a:xfrm flipH="false" flipV="false" rot="0">
            <a:off x="2264153" y="6653048"/>
            <a:ext cx="673858" cy="673858"/>
          </a:xfrm>
          <a:custGeom>
            <a:avLst/>
            <a:gdLst/>
            <a:ahLst/>
            <a:cxnLst/>
            <a:rect r="r" b="b" t="t" l="l"/>
            <a:pathLst>
              <a:path h="673858" w="673858">
                <a:moveTo>
                  <a:pt x="0" y="0"/>
                </a:moveTo>
                <a:lnTo>
                  <a:pt x="673858" y="0"/>
                </a:lnTo>
                <a:lnTo>
                  <a:pt x="673858" y="673858"/>
                </a:lnTo>
                <a:lnTo>
                  <a:pt x="0" y="6738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2255514" y="7632127"/>
            <a:ext cx="682497" cy="682497"/>
          </a:xfrm>
          <a:custGeom>
            <a:avLst/>
            <a:gdLst/>
            <a:ahLst/>
            <a:cxnLst/>
            <a:rect r="r" b="b" t="t" l="l"/>
            <a:pathLst>
              <a:path h="682497" w="682497">
                <a:moveTo>
                  <a:pt x="0" y="0"/>
                </a:moveTo>
                <a:lnTo>
                  <a:pt x="682497" y="0"/>
                </a:lnTo>
                <a:lnTo>
                  <a:pt x="682497" y="682497"/>
                </a:lnTo>
                <a:lnTo>
                  <a:pt x="0" y="68249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789475" y="-570381"/>
            <a:ext cx="2651835" cy="2651835"/>
          </a:xfrm>
          <a:custGeom>
            <a:avLst/>
            <a:gdLst/>
            <a:ahLst/>
            <a:cxnLst/>
            <a:rect r="r" b="b" t="t" l="l"/>
            <a:pathLst>
              <a:path h="2651835" w="2651835">
                <a:moveTo>
                  <a:pt x="0" y="0"/>
                </a:moveTo>
                <a:lnTo>
                  <a:pt x="2651836" y="0"/>
                </a:lnTo>
                <a:lnTo>
                  <a:pt x="2651836" y="2651835"/>
                </a:lnTo>
                <a:lnTo>
                  <a:pt x="0" y="2651835"/>
                </a:lnTo>
                <a:lnTo>
                  <a:pt x="0" y="0"/>
                </a:lnTo>
                <a:close/>
              </a:path>
            </a:pathLst>
          </a:custGeom>
          <a:blipFill>
            <a:blip r:embed="rId2">
              <a:alphaModFix amt="20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2288675" y="8619424"/>
            <a:ext cx="616173" cy="616173"/>
          </a:xfrm>
          <a:custGeom>
            <a:avLst/>
            <a:gdLst/>
            <a:ahLst/>
            <a:cxnLst/>
            <a:rect r="r" b="b" t="t" l="l"/>
            <a:pathLst>
              <a:path h="616173" w="616173">
                <a:moveTo>
                  <a:pt x="0" y="0"/>
                </a:moveTo>
                <a:lnTo>
                  <a:pt x="616174" y="0"/>
                </a:lnTo>
                <a:lnTo>
                  <a:pt x="616174" y="616174"/>
                </a:lnTo>
                <a:lnTo>
                  <a:pt x="0" y="61617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9" id="9"/>
          <p:cNvSpPr txBox="true"/>
          <p:nvPr/>
        </p:nvSpPr>
        <p:spPr>
          <a:xfrm rot="0">
            <a:off x="2255514" y="5730689"/>
            <a:ext cx="9364819" cy="617560"/>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Connect with us.</a:t>
            </a:r>
          </a:p>
        </p:txBody>
      </p:sp>
      <p:sp>
        <p:nvSpPr>
          <p:cNvPr name="TextBox 10" id="10"/>
          <p:cNvSpPr txBox="true"/>
          <p:nvPr/>
        </p:nvSpPr>
        <p:spPr>
          <a:xfrm rot="0">
            <a:off x="2264153" y="3527571"/>
            <a:ext cx="10434893" cy="1287477"/>
          </a:xfrm>
          <a:prstGeom prst="rect">
            <a:avLst/>
          </a:prstGeom>
        </p:spPr>
        <p:txBody>
          <a:bodyPr anchor="t" rtlCol="false" tIns="0" lIns="0" bIns="0" rIns="0">
            <a:spAutoFit/>
          </a:bodyPr>
          <a:lstStyle/>
          <a:p>
            <a:pPr algn="l" marL="0" indent="0" lvl="0">
              <a:lnSpc>
                <a:spcPts val="10543"/>
              </a:lnSpc>
            </a:pPr>
            <a:r>
              <a:rPr lang="en-US" b="true" sz="7530" spc="459">
                <a:solidFill>
                  <a:srgbClr val="FFFFFF"/>
                </a:solidFill>
                <a:latin typeface="Now Bold"/>
                <a:ea typeface="Now Bold"/>
                <a:cs typeface="Now Bold"/>
                <a:sym typeface="Now Bold"/>
              </a:rPr>
              <a:t>Thank You</a:t>
            </a:r>
          </a:p>
        </p:txBody>
      </p:sp>
      <p:sp>
        <p:nvSpPr>
          <p:cNvPr name="TextBox 11" id="11"/>
          <p:cNvSpPr txBox="true"/>
          <p:nvPr/>
        </p:nvSpPr>
        <p:spPr>
          <a:xfrm rot="0">
            <a:off x="3101701" y="7755632"/>
            <a:ext cx="5437025" cy="435488"/>
          </a:xfrm>
          <a:prstGeom prst="rect">
            <a:avLst/>
          </a:prstGeom>
        </p:spPr>
        <p:txBody>
          <a:bodyPr anchor="t" rtlCol="false" tIns="0" lIns="0" bIns="0" rIns="0">
            <a:spAutoFit/>
          </a:bodyPr>
          <a:lstStyle/>
          <a:p>
            <a:pPr algn="l" marL="0" indent="0" lvl="0">
              <a:lnSpc>
                <a:spcPts val="3449"/>
              </a:lnSpc>
              <a:spcBef>
                <a:spcPct val="0"/>
              </a:spcBef>
            </a:pPr>
            <a:r>
              <a:rPr lang="en-US" sz="2874" spc="143">
                <a:solidFill>
                  <a:srgbClr val="FFFBFB"/>
                </a:solidFill>
                <a:latin typeface="DM Sans"/>
                <a:ea typeface="DM Sans"/>
                <a:cs typeface="DM Sans"/>
                <a:sym typeface="DM Sans"/>
              </a:rPr>
              <a:t>contact@blockchainx.tech</a:t>
            </a:r>
          </a:p>
        </p:txBody>
      </p:sp>
      <p:sp>
        <p:nvSpPr>
          <p:cNvPr name="TextBox 12" id="12"/>
          <p:cNvSpPr txBox="true"/>
          <p:nvPr/>
        </p:nvSpPr>
        <p:spPr>
          <a:xfrm rot="0">
            <a:off x="3101701" y="6804122"/>
            <a:ext cx="3081187" cy="435488"/>
          </a:xfrm>
          <a:prstGeom prst="rect">
            <a:avLst/>
          </a:prstGeom>
        </p:spPr>
        <p:txBody>
          <a:bodyPr anchor="t" rtlCol="false" tIns="0" lIns="0" bIns="0" rIns="0">
            <a:spAutoFit/>
          </a:bodyPr>
          <a:lstStyle/>
          <a:p>
            <a:pPr algn="l" marL="0" indent="0" lvl="0">
              <a:lnSpc>
                <a:spcPts val="3449"/>
              </a:lnSpc>
              <a:spcBef>
                <a:spcPct val="0"/>
              </a:spcBef>
            </a:pPr>
            <a:r>
              <a:rPr lang="en-US" sz="2874" spc="143">
                <a:solidFill>
                  <a:srgbClr val="FFFBFB"/>
                </a:solidFill>
                <a:latin typeface="DM Sans"/>
                <a:ea typeface="DM Sans"/>
                <a:cs typeface="DM Sans"/>
                <a:sym typeface="DM Sans"/>
              </a:rPr>
              <a:t>7708889555</a:t>
            </a:r>
          </a:p>
        </p:txBody>
      </p:sp>
      <p:sp>
        <p:nvSpPr>
          <p:cNvPr name="TextBox 13" id="13"/>
          <p:cNvSpPr txBox="true"/>
          <p:nvPr/>
        </p:nvSpPr>
        <p:spPr>
          <a:xfrm rot="0">
            <a:off x="3101701" y="8648320"/>
            <a:ext cx="6244146" cy="723900"/>
          </a:xfrm>
          <a:prstGeom prst="rect">
            <a:avLst/>
          </a:prstGeom>
        </p:spPr>
        <p:txBody>
          <a:bodyPr anchor="t" rtlCol="false" tIns="0" lIns="0" bIns="0" rIns="0">
            <a:spAutoFit/>
          </a:bodyPr>
          <a:lstStyle/>
          <a:p>
            <a:pPr algn="l" marL="0" indent="0" lvl="0">
              <a:lnSpc>
                <a:spcPts val="2855"/>
              </a:lnSpc>
              <a:spcBef>
                <a:spcPct val="0"/>
              </a:spcBef>
            </a:pPr>
            <a:r>
              <a:rPr lang="en-US" sz="2379" spc="118" u="sng">
                <a:solidFill>
                  <a:srgbClr val="FFFBFB"/>
                </a:solidFill>
                <a:latin typeface="DM Sans"/>
                <a:ea typeface="DM Sans"/>
                <a:cs typeface="DM Sans"/>
                <a:sym typeface="DM Sans"/>
                <a:hlinkClick r:id="rId11" tooltip="https://www.blockchainx.tech/uniswap-clone-script/"/>
              </a:rPr>
              <a:t>https://www.blockchainx.tech/uniswap-clone-script/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DAGccchet9I</dc:identifier>
  <dcterms:modified xsi:type="dcterms:W3CDTF">2011-08-01T06:04:30Z</dcterms:modified>
  <cp:revision>1</cp:revision>
  <dc:title>Business Benefits of Uniswap Clone Script</dc:title>
</cp:coreProperties>
</file>