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Poppins Bold" charset="1" panose="00000800000000000000"/>
      <p:regular r:id="rId10"/>
    </p:embeddedFont>
    <p:embeddedFont>
      <p:font typeface="Poppins" charset="1" panose="00000500000000000000"/>
      <p:regular r:id="rId11"/>
    </p:embeddedFont>
    <p:embeddedFont>
      <p:font typeface="Canva Sans" charset="1" panose="020B0503030501040103"/>
      <p:regular r:id="rId12"/>
    </p:embeddedFont>
    <p:embeddedFont>
      <p:font typeface="The Seasons Bold Italics" charset="1" panose="00000000000000000000"/>
      <p:regular r:id="rId13"/>
    </p:embeddedFont>
    <p:embeddedFont>
      <p:font typeface="The Seasons Bold" charset="1" panose="00000000000000000000"/>
      <p:regular r:id="rId14"/>
    </p:embeddedFont>
    <p:embeddedFont>
      <p:font typeface="The Seasons Italics" charset="1" panose="0000000000000000000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https://www.imperial.wedding/matrimonial-services-in-gurgaon" TargetMode="External" Type="http://schemas.openxmlformats.org/officeDocument/2006/relationships/hyperlink"/><Relationship Id="rId5" Target="https://www.imperial.wedding/matrimonial-services-in-gurgaon" TargetMode="External" Type="http://schemas.openxmlformats.org/officeDocument/2006/relationships/hyperlink"/><Relationship Id="rId6" Target="https://www.imperial.wedding/matrimonial-services-in-gurgaon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www.imperial.wedding/matrimonial-services-in-gurgaon" TargetMode="External" Type="http://schemas.openxmlformats.org/officeDocument/2006/relationships/hyperlink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1.png" Type="http://schemas.openxmlformats.org/officeDocument/2006/relationships/image"/><Relationship Id="rId8" Target="https://www.imperial.wedding/matrimonial-services-in-gurgaon" TargetMode="External" Type="http://schemas.openxmlformats.org/officeDocument/2006/relationships/hyperlink"/><Relationship Id="rId9" Target="https://www.imperial.wedding/matrimonial-services-in-gurgaon" TargetMode="External" Type="http://schemas.openxmlformats.org/officeDocument/2006/relationships/hyperlink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https://www.imperial.wedding/matrimonial-services-in-gurgaon" TargetMode="External" Type="http://schemas.openxmlformats.org/officeDocument/2006/relationships/hyperlink"/><Relationship Id="rId6" Target="https://www.imperial.wedding/matrimonial-services-in-gurgaon" TargetMode="External" Type="http://schemas.openxmlformats.org/officeDocument/2006/relationships/hyperlink"/><Relationship Id="rId7" Target="https://www.imperial.wedding/matrimonial-services-in-gurgaon" TargetMode="External" Type="http://schemas.openxmlformats.org/officeDocument/2006/relationships/hyperlink"/><Relationship Id="rId8" Target="https://www.imperial.wedding/matrimonial-services-in-gurgaon" TargetMode="External" Type="http://schemas.openxmlformats.org/officeDocument/2006/relationships/hyperlink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tel:011-40505815" TargetMode="External" Type="http://schemas.openxmlformats.org/officeDocument/2006/relationships/hyperlink"/><Relationship Id="rId11" Target="tel:9773525525" TargetMode="External" Type="http://schemas.openxmlformats.org/officeDocument/2006/relationships/hyperlink"/><Relationship Id="rId12" Target="mailto:info@imperial.wedding" TargetMode="External" Type="http://schemas.openxmlformats.org/officeDocument/2006/relationships/hyperlink"/><Relationship Id="rId13" Target="../media/image1.pn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Relationship Id="rId6" Target="../media/image10.png" Type="http://schemas.openxmlformats.org/officeDocument/2006/relationships/image"/><Relationship Id="rId7" Target="../media/image11.svg" Type="http://schemas.openxmlformats.org/officeDocument/2006/relationships/image"/><Relationship Id="rId8" Target="../media/image12.png" Type="http://schemas.openxmlformats.org/officeDocument/2006/relationships/image"/><Relationship Id="rId9" Target="../media/image1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A40076">
                <a:alpha val="100000"/>
              </a:srgbClr>
            </a:gs>
            <a:gs pos="100000">
              <a:srgbClr val="B71058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07818" y="0"/>
            <a:ext cx="4362224" cy="3050678"/>
          </a:xfrm>
          <a:custGeom>
            <a:avLst/>
            <a:gdLst/>
            <a:ahLst/>
            <a:cxnLst/>
            <a:rect r="r" b="b" t="t" l="l"/>
            <a:pathLst>
              <a:path h="3050678" w="4362224">
                <a:moveTo>
                  <a:pt x="0" y="0"/>
                </a:moveTo>
                <a:lnTo>
                  <a:pt x="4362225" y="0"/>
                </a:lnTo>
                <a:lnTo>
                  <a:pt x="4362225" y="3050678"/>
                </a:lnTo>
                <a:lnTo>
                  <a:pt x="0" y="30506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068" r="0" b="-106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807293" y="1525339"/>
            <a:ext cx="9675495" cy="9675495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417962" y="3803818"/>
            <a:ext cx="11599475" cy="33972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939"/>
              </a:lnSpc>
            </a:pPr>
            <a:r>
              <a:rPr lang="en-US" sz="7099" b="true">
                <a:solidFill>
                  <a:srgbClr val="FFF500"/>
                </a:solidFill>
                <a:latin typeface="Poppins Bold"/>
                <a:ea typeface="Poppins Bold"/>
                <a:cs typeface="Poppins Bold"/>
                <a:sym typeface="Poppins Bold"/>
              </a:rPr>
              <a:t>IMPERIAL WEDDINGS </a:t>
            </a:r>
          </a:p>
          <a:p>
            <a:pPr algn="l">
              <a:lnSpc>
                <a:spcPts val="8259"/>
              </a:lnSpc>
            </a:pPr>
            <a:r>
              <a:rPr lang="en-US" sz="5899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TRUSTED MATRIMONIAL SERVICES IN GURGAON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97477" y="7620171"/>
            <a:ext cx="7088425" cy="6099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06"/>
              </a:lnSpc>
            </a:pPr>
            <a:r>
              <a:rPr lang="en-US" sz="336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Presented by Imperial Wedding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351014" y="593027"/>
            <a:ext cx="2907102" cy="400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126"/>
              </a:lnSpc>
              <a:spcBef>
                <a:spcPct val="0"/>
              </a:spcBef>
            </a:pPr>
            <a:r>
              <a:rPr lang="en-US" sz="2233" spc="-44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Contact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443912" y="590750"/>
            <a:ext cx="2907102" cy="400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126"/>
              </a:lnSpc>
              <a:spcBef>
                <a:spcPct val="0"/>
              </a:spcBef>
            </a:pPr>
            <a:r>
              <a:rPr lang="en-US" sz="2233" spc="-44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About Us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536809" y="593027"/>
            <a:ext cx="2907102" cy="400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126"/>
              </a:lnSpc>
              <a:spcBef>
                <a:spcPct val="0"/>
              </a:spcBef>
            </a:pPr>
            <a:r>
              <a:rPr lang="en-US" sz="2233" spc="-44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Service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629707" y="593027"/>
            <a:ext cx="2907102" cy="400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126"/>
              </a:lnSpc>
              <a:spcBef>
                <a:spcPct val="0"/>
              </a:spcBef>
            </a:pPr>
            <a:r>
              <a:rPr lang="en-US" sz="2233" spc="-44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Home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17962" y="8706352"/>
            <a:ext cx="9742776" cy="1189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  <a:hlinkClick r:id="rId4" tooltip="https://www.imperial.wedding/matrimonial-services-in-gurgaon"/>
              </a:rPr>
              <a:t>Website:</a:t>
            </a:r>
            <a:r>
              <a:rPr lang="en-US" sz="2300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  <a:hlinkClick r:id="rId5" tooltip="https://www.imperial.wedding/matrimonial-services-in-gurgaon"/>
              </a:rPr>
              <a:t> </a:t>
            </a:r>
          </a:p>
          <a:p>
            <a:pPr algn="l">
              <a:lnSpc>
                <a:spcPts val="3220"/>
              </a:lnSpc>
            </a:pPr>
            <a:r>
              <a:rPr lang="en-US" sz="2300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  <a:hlinkClick r:id="rId6" tooltip="https://www.imperial.wedding/matrimonial-services-in-gurgaon"/>
              </a:rPr>
              <a:t>https://www.imperial.wedding/matrimonial-services-in-gurgaon</a:t>
            </a:r>
          </a:p>
          <a:p>
            <a:pPr algn="l">
              <a:lnSpc>
                <a:spcPts val="3220"/>
              </a:lnSpc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A40076">
                <a:alpha val="100000"/>
              </a:srgbClr>
            </a:gs>
            <a:gs pos="100000">
              <a:srgbClr val="B71058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945199" y="7665895"/>
            <a:ext cx="7697951" cy="7697951"/>
          </a:xfrm>
          <a:custGeom>
            <a:avLst/>
            <a:gdLst/>
            <a:ahLst/>
            <a:cxnLst/>
            <a:rect r="r" b="b" t="t" l="l"/>
            <a:pathLst>
              <a:path h="7697951" w="7697951">
                <a:moveTo>
                  <a:pt x="0" y="0"/>
                </a:moveTo>
                <a:lnTo>
                  <a:pt x="7697951" y="0"/>
                </a:lnTo>
                <a:lnTo>
                  <a:pt x="7697951" y="7697950"/>
                </a:lnTo>
                <a:lnTo>
                  <a:pt x="0" y="76979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879958" y="2678591"/>
            <a:ext cx="6878816" cy="4929818"/>
          </a:xfrm>
          <a:custGeom>
            <a:avLst/>
            <a:gdLst/>
            <a:ahLst/>
            <a:cxnLst/>
            <a:rect r="r" b="b" t="t" l="l"/>
            <a:pathLst>
              <a:path h="4929818" w="6878816">
                <a:moveTo>
                  <a:pt x="0" y="0"/>
                </a:moveTo>
                <a:lnTo>
                  <a:pt x="6878816" y="0"/>
                </a:lnTo>
                <a:lnTo>
                  <a:pt x="6878816" y="4929818"/>
                </a:lnTo>
                <a:lnTo>
                  <a:pt x="0" y="49298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9647002" y="2144254"/>
            <a:ext cx="7344728" cy="6124542"/>
            <a:chOff x="0" y="0"/>
            <a:chExt cx="9792971" cy="816605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5422856"/>
              <a:ext cx="2743200" cy="2743200"/>
            </a:xfrm>
            <a:custGeom>
              <a:avLst/>
              <a:gdLst/>
              <a:ahLst/>
              <a:cxnLst/>
              <a:rect r="r" b="b" t="t" l="l"/>
              <a:pathLst>
                <a:path h="2743200" w="2743200">
                  <a:moveTo>
                    <a:pt x="0" y="0"/>
                  </a:moveTo>
                  <a:lnTo>
                    <a:pt x="2743200" y="0"/>
                  </a:lnTo>
                  <a:lnTo>
                    <a:pt x="2743200" y="2743200"/>
                  </a:lnTo>
                  <a:lnTo>
                    <a:pt x="0" y="2743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true" rot="0">
              <a:off x="0" y="0"/>
              <a:ext cx="2743200" cy="2743200"/>
            </a:xfrm>
            <a:custGeom>
              <a:avLst/>
              <a:gdLst/>
              <a:ahLst/>
              <a:cxnLst/>
              <a:rect r="r" b="b" t="t" l="l"/>
              <a:pathLst>
                <a:path h="2743200" w="2743200">
                  <a:moveTo>
                    <a:pt x="0" y="2743200"/>
                  </a:moveTo>
                  <a:lnTo>
                    <a:pt x="2743200" y="2743200"/>
                  </a:lnTo>
                  <a:lnTo>
                    <a:pt x="2743200" y="0"/>
                  </a:lnTo>
                  <a:lnTo>
                    <a:pt x="0" y="0"/>
                  </a:lnTo>
                  <a:lnTo>
                    <a:pt x="0" y="274320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true" flipV="true" rot="0">
              <a:off x="7049771" y="0"/>
              <a:ext cx="2743200" cy="2743200"/>
            </a:xfrm>
            <a:custGeom>
              <a:avLst/>
              <a:gdLst/>
              <a:ahLst/>
              <a:cxnLst/>
              <a:rect r="r" b="b" t="t" l="l"/>
              <a:pathLst>
                <a:path h="2743200" w="2743200">
                  <a:moveTo>
                    <a:pt x="2743200" y="2743200"/>
                  </a:moveTo>
                  <a:lnTo>
                    <a:pt x="0" y="2743200"/>
                  </a:lnTo>
                  <a:lnTo>
                    <a:pt x="0" y="0"/>
                  </a:lnTo>
                  <a:lnTo>
                    <a:pt x="2743200" y="0"/>
                  </a:lnTo>
                  <a:lnTo>
                    <a:pt x="2743200" y="274320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true" flipV="false" rot="0">
              <a:off x="7049771" y="5422856"/>
              <a:ext cx="2743200" cy="2743200"/>
            </a:xfrm>
            <a:custGeom>
              <a:avLst/>
              <a:gdLst/>
              <a:ahLst/>
              <a:cxnLst/>
              <a:rect r="r" b="b" t="t" l="l"/>
              <a:pathLst>
                <a:path h="2743200" w="2743200">
                  <a:moveTo>
                    <a:pt x="2743200" y="0"/>
                  </a:moveTo>
                  <a:lnTo>
                    <a:pt x="0" y="0"/>
                  </a:lnTo>
                  <a:lnTo>
                    <a:pt x="0" y="2743200"/>
                  </a:lnTo>
                  <a:lnTo>
                    <a:pt x="2743200" y="2743200"/>
                  </a:lnTo>
                  <a:lnTo>
                    <a:pt x="274320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0" y="37472"/>
            <a:ext cx="2204304" cy="1479247"/>
          </a:xfrm>
          <a:custGeom>
            <a:avLst/>
            <a:gdLst/>
            <a:ahLst/>
            <a:cxnLst/>
            <a:rect r="r" b="b" t="t" l="l"/>
            <a:pathLst>
              <a:path h="1479247" w="2204304">
                <a:moveTo>
                  <a:pt x="0" y="0"/>
                </a:moveTo>
                <a:lnTo>
                  <a:pt x="2204304" y="0"/>
                </a:lnTo>
                <a:lnTo>
                  <a:pt x="2204304" y="1479246"/>
                </a:lnTo>
                <a:lnTo>
                  <a:pt x="0" y="14792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3219" r="0" b="-3219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4632282" y="602331"/>
            <a:ext cx="2625833" cy="358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823"/>
              </a:lnSpc>
              <a:spcBef>
                <a:spcPct val="0"/>
              </a:spcBef>
            </a:pPr>
            <a:r>
              <a:rPr lang="en-US" sz="2017" spc="-4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Contact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006449" y="600275"/>
            <a:ext cx="2625833" cy="358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823"/>
              </a:lnSpc>
              <a:spcBef>
                <a:spcPct val="0"/>
              </a:spcBef>
            </a:pPr>
            <a:r>
              <a:rPr lang="en-US" sz="2017" spc="-4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About Us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380616" y="602331"/>
            <a:ext cx="2625833" cy="358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823"/>
              </a:lnSpc>
              <a:spcBef>
                <a:spcPct val="0"/>
              </a:spcBef>
            </a:pPr>
            <a:r>
              <a:rPr lang="en-US" sz="2017" spc="-4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Service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754782" y="602331"/>
            <a:ext cx="2625833" cy="358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823"/>
              </a:lnSpc>
              <a:spcBef>
                <a:spcPct val="0"/>
              </a:spcBef>
            </a:pPr>
            <a:r>
              <a:rPr lang="en-US" sz="2017" spc="-4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Home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18277" y="8839835"/>
            <a:ext cx="9742776" cy="1189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  <a:hlinkClick r:id="rId8" tooltip="https://www.imperial.wedding/matrimonial-services-in-gurgaon"/>
              </a:rPr>
              <a:t>Website:</a:t>
            </a:r>
            <a:r>
              <a:rPr lang="en-US" sz="2300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  <a:hlinkClick r:id="rId9" tooltip="https://www.imperial.wedding/matrimonial-services-in-gurgaon"/>
              </a:rPr>
              <a:t> </a:t>
            </a:r>
          </a:p>
          <a:p>
            <a:pPr algn="l">
              <a:lnSpc>
                <a:spcPts val="3220"/>
              </a:lnSpc>
            </a:pPr>
            <a:r>
              <a:rPr lang="en-US" sz="2300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  <a:hlinkClick r:id="rId10" tooltip="https://www.imperial.wedding/matrimonial-services-in-gurgaon"/>
              </a:rPr>
              <a:t>https://www.imperial.wedding/matrimonial-services-in-gurgaon</a:t>
            </a:r>
          </a:p>
          <a:p>
            <a:pPr algn="l">
              <a:lnSpc>
                <a:spcPts val="3220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511634" y="1971482"/>
            <a:ext cx="3742040" cy="1187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62"/>
              </a:lnSpc>
              <a:spcBef>
                <a:spcPct val="0"/>
              </a:spcBef>
            </a:pPr>
            <a:r>
              <a:rPr lang="en-US" b="true" sz="6116" i="true" spc="-122">
                <a:solidFill>
                  <a:srgbClr val="FFF500"/>
                </a:solidFill>
                <a:latin typeface="The Seasons Bold Italics"/>
                <a:ea typeface="The Seasons Bold Italics"/>
                <a:cs typeface="The Seasons Bold Italics"/>
                <a:sym typeface="The Seasons Bold Italics"/>
              </a:rPr>
              <a:t>About us:-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11634" y="2978177"/>
            <a:ext cx="8414891" cy="900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36"/>
              </a:lnSpc>
              <a:spcBef>
                <a:spcPct val="0"/>
              </a:spcBef>
            </a:pPr>
            <a:r>
              <a:rPr lang="en-US" b="true" sz="4669" spc="-93">
                <a:solidFill>
                  <a:srgbClr val="FFFFFF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Why Choose Imperial Weddings?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11634" y="4156089"/>
            <a:ext cx="9135368" cy="43778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97885" indent="-298943" lvl="1">
              <a:lnSpc>
                <a:spcPts val="3876"/>
              </a:lnSpc>
              <a:buFont typeface="Arial"/>
              <a:buChar char="•"/>
            </a:pPr>
            <a:r>
              <a:rPr lang="en-US" b="true" sz="2769" spc="-5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Tailored matchmaking services for personalized connections.</a:t>
            </a:r>
          </a:p>
          <a:p>
            <a:pPr algn="l" marL="597885" indent="-298943" lvl="1">
              <a:lnSpc>
                <a:spcPts val="3876"/>
              </a:lnSpc>
              <a:buFont typeface="Arial"/>
              <a:buChar char="•"/>
            </a:pPr>
            <a:r>
              <a:rPr lang="en-US" b="true" sz="2769" spc="-5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Expert team with years of experience in matrimonial services.</a:t>
            </a:r>
          </a:p>
          <a:p>
            <a:pPr algn="l" marL="597885" indent="-298943" lvl="1">
              <a:lnSpc>
                <a:spcPts val="3876"/>
              </a:lnSpc>
              <a:buFont typeface="Arial"/>
              <a:buChar char="•"/>
            </a:pPr>
            <a:r>
              <a:rPr lang="en-US" b="true" sz="2769" spc="-5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Focused on finding compatible matches based on your preferences.</a:t>
            </a:r>
          </a:p>
          <a:p>
            <a:pPr algn="l" marL="597885" indent="-298943" lvl="1">
              <a:lnSpc>
                <a:spcPts val="3876"/>
              </a:lnSpc>
              <a:buFont typeface="Arial"/>
              <a:buChar char="•"/>
            </a:pPr>
            <a:r>
              <a:rPr lang="en-US" b="true" sz="2769" spc="-5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Trusted by hundreds of happy couples in Gurgaon.</a:t>
            </a:r>
          </a:p>
          <a:p>
            <a:pPr algn="l">
              <a:lnSpc>
                <a:spcPts val="3876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A40076">
                <a:alpha val="100000"/>
              </a:srgbClr>
            </a:gs>
            <a:gs pos="100000">
              <a:srgbClr val="B71058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78269" y="-4863877"/>
            <a:ext cx="19044537" cy="5334742"/>
            <a:chOff x="0" y="0"/>
            <a:chExt cx="25392716" cy="7112989"/>
          </a:xfrm>
        </p:grpSpPr>
        <p:sp>
          <p:nvSpPr>
            <p:cNvPr name="Freeform 3" id="3"/>
            <p:cNvSpPr/>
            <p:nvPr/>
          </p:nvSpPr>
          <p:spPr>
            <a:xfrm flipH="false" flipV="true" rot="0">
              <a:off x="0" y="0"/>
              <a:ext cx="7112989" cy="7112989"/>
            </a:xfrm>
            <a:custGeom>
              <a:avLst/>
              <a:gdLst/>
              <a:ahLst/>
              <a:cxnLst/>
              <a:rect r="r" b="b" t="t" l="l"/>
              <a:pathLst>
                <a:path h="7112989" w="7112989">
                  <a:moveTo>
                    <a:pt x="0" y="7112989"/>
                  </a:moveTo>
                  <a:lnTo>
                    <a:pt x="7112989" y="7112989"/>
                  </a:lnTo>
                  <a:lnTo>
                    <a:pt x="7112989" y="0"/>
                  </a:lnTo>
                  <a:lnTo>
                    <a:pt x="0" y="0"/>
                  </a:lnTo>
                  <a:lnTo>
                    <a:pt x="0" y="7112989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true" flipV="true" rot="0">
              <a:off x="18279727" y="0"/>
              <a:ext cx="7112989" cy="7112989"/>
            </a:xfrm>
            <a:custGeom>
              <a:avLst/>
              <a:gdLst/>
              <a:ahLst/>
              <a:cxnLst/>
              <a:rect r="r" b="b" t="t" l="l"/>
              <a:pathLst>
                <a:path h="7112989" w="7112989">
                  <a:moveTo>
                    <a:pt x="7112989" y="7112989"/>
                  </a:moveTo>
                  <a:lnTo>
                    <a:pt x="0" y="7112989"/>
                  </a:lnTo>
                  <a:lnTo>
                    <a:pt x="0" y="0"/>
                  </a:lnTo>
                  <a:lnTo>
                    <a:pt x="7112989" y="0"/>
                  </a:lnTo>
                  <a:lnTo>
                    <a:pt x="7112989" y="7112989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0" y="37472"/>
            <a:ext cx="2204304" cy="1479247"/>
          </a:xfrm>
          <a:custGeom>
            <a:avLst/>
            <a:gdLst/>
            <a:ahLst/>
            <a:cxnLst/>
            <a:rect r="r" b="b" t="t" l="l"/>
            <a:pathLst>
              <a:path h="1479247" w="2204304">
                <a:moveTo>
                  <a:pt x="0" y="0"/>
                </a:moveTo>
                <a:lnTo>
                  <a:pt x="2204304" y="0"/>
                </a:lnTo>
                <a:lnTo>
                  <a:pt x="2204304" y="1479246"/>
                </a:lnTo>
                <a:lnTo>
                  <a:pt x="0" y="14792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219" r="0" b="-3219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4286180" y="593077"/>
            <a:ext cx="2971936" cy="408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196"/>
              </a:lnSpc>
              <a:spcBef>
                <a:spcPct val="0"/>
              </a:spcBef>
            </a:pPr>
            <a:r>
              <a:rPr lang="en-US" sz="2282" spc="-4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Contact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314244" y="590750"/>
            <a:ext cx="2971936" cy="408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196"/>
              </a:lnSpc>
              <a:spcBef>
                <a:spcPct val="0"/>
              </a:spcBef>
            </a:pPr>
            <a:r>
              <a:rPr lang="en-US" sz="2282" spc="-4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About Us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342308" y="593077"/>
            <a:ext cx="2971936" cy="408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196"/>
              </a:lnSpc>
              <a:spcBef>
                <a:spcPct val="0"/>
              </a:spcBef>
            </a:pPr>
            <a:r>
              <a:rPr lang="en-US" sz="2282" spc="-4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Service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370372" y="593077"/>
            <a:ext cx="2971936" cy="408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196"/>
              </a:lnSpc>
              <a:spcBef>
                <a:spcPct val="0"/>
              </a:spcBef>
            </a:pPr>
            <a:r>
              <a:rPr lang="en-US" sz="2282" spc="-4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Home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649880" y="2077351"/>
            <a:ext cx="16988240" cy="6810109"/>
            <a:chOff x="0" y="0"/>
            <a:chExt cx="22650986" cy="9080146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0" y="-85725"/>
              <a:ext cx="22650986" cy="126351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641"/>
                </a:lnSpc>
              </a:pP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1837675"/>
              <a:ext cx="22650986" cy="72424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5272"/>
                </a:lnSpc>
              </a:pPr>
              <a:r>
                <a:rPr lang="en-US" sz="3766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Imperial Weddings provides the best </a:t>
              </a:r>
              <a:r>
                <a:rPr lang="en-US" sz="3766" u="sng">
                  <a:solidFill>
                    <a:srgbClr val="1155CC"/>
                  </a:solidFill>
                  <a:latin typeface="Poppins"/>
                  <a:ea typeface="Poppins"/>
                  <a:cs typeface="Poppins"/>
                  <a:sym typeface="Poppins"/>
                  <a:hlinkClick r:id="rId5" tooltip="https://www.imperial.wedding/matrimonial-services-in-gurgaon"/>
                </a:rPr>
                <a:t>matrimonial services in Gurgaon</a:t>
              </a:r>
              <a:r>
                <a:rPr lang="en-US" sz="3766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, guaranteeing a smooth search for your soulmate. As a reputable name in the industry, Imperial Weddings stands out for its professional expertise, individualized matchmaking, and profound understanding of individual preferences. Our committed team puts a lot of effort into bringing like-minded people together and creating enduring relationships.</a:t>
              </a:r>
            </a:p>
            <a:p>
              <a:pPr algn="just">
                <a:lnSpc>
                  <a:spcPts val="6252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2820312" y="1335743"/>
            <a:ext cx="12647376" cy="26513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6"/>
              </a:lnSpc>
            </a:pPr>
          </a:p>
          <a:p>
            <a:pPr algn="ctr">
              <a:lnSpc>
                <a:spcPts val="8400"/>
              </a:lnSpc>
            </a:pPr>
            <a:r>
              <a:rPr lang="en-US" b="true" sz="5000" spc="185">
                <a:solidFill>
                  <a:srgbClr val="FFF500"/>
                </a:solidFill>
                <a:latin typeface="Poppins Bold"/>
                <a:ea typeface="Poppins Bold"/>
                <a:cs typeface="Poppins Bold"/>
                <a:sym typeface="Poppins Bold"/>
              </a:rPr>
              <a:t>Matrimonial Services in Gurgaon</a:t>
            </a:r>
          </a:p>
          <a:p>
            <a:pPr algn="ctr">
              <a:lnSpc>
                <a:spcPts val="8400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918277" y="8830310"/>
            <a:ext cx="11881935" cy="1362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  <a:hlinkClick r:id="rId6" tooltip="https://www.imperial.wedding/matrimonial-services-in-gurgaon"/>
              </a:rPr>
              <a:t>Website:</a:t>
            </a:r>
            <a:r>
              <a:rPr lang="en-US" sz="2600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  <a:hlinkClick r:id="rId7" tooltip="https://www.imperial.wedding/matrimonial-services-in-gurgaon"/>
              </a:rPr>
              <a:t> </a:t>
            </a:r>
          </a:p>
          <a:p>
            <a:pPr algn="l">
              <a:lnSpc>
                <a:spcPts val="3640"/>
              </a:lnSpc>
            </a:pPr>
            <a:r>
              <a:rPr lang="en-US" sz="2600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  <a:hlinkClick r:id="rId8" tooltip="https://www.imperial.wedding/matrimonial-services-in-gurgaon"/>
              </a:rPr>
              <a:t>https://www.imperial.wedding/matrimonial-services-in-gurgaon</a:t>
            </a:r>
          </a:p>
          <a:p>
            <a:pPr algn="l">
              <a:lnSpc>
                <a:spcPts val="3640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A40076">
                <a:alpha val="100000"/>
              </a:srgbClr>
            </a:gs>
            <a:gs pos="100000">
              <a:srgbClr val="B71058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493827" y="7523146"/>
            <a:ext cx="7697951" cy="7697951"/>
          </a:xfrm>
          <a:custGeom>
            <a:avLst/>
            <a:gdLst/>
            <a:ahLst/>
            <a:cxnLst/>
            <a:rect r="r" b="b" t="t" l="l"/>
            <a:pathLst>
              <a:path h="7697951" w="7697951">
                <a:moveTo>
                  <a:pt x="0" y="0"/>
                </a:moveTo>
                <a:lnTo>
                  <a:pt x="7697951" y="0"/>
                </a:lnTo>
                <a:lnTo>
                  <a:pt x="7697951" y="7697951"/>
                </a:lnTo>
                <a:lnTo>
                  <a:pt x="0" y="76979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4204972" y="593141"/>
            <a:ext cx="3053144" cy="417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283"/>
              </a:lnSpc>
              <a:spcBef>
                <a:spcPct val="0"/>
              </a:spcBef>
            </a:pPr>
            <a:r>
              <a:rPr lang="en-US" sz="2345" spc="-46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Contact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1151827" y="590750"/>
            <a:ext cx="3053144" cy="417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283"/>
              </a:lnSpc>
              <a:spcBef>
                <a:spcPct val="0"/>
              </a:spcBef>
            </a:pPr>
            <a:r>
              <a:rPr lang="en-US" sz="2345" spc="-46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About Us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098683" y="593141"/>
            <a:ext cx="3053144" cy="417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283"/>
              </a:lnSpc>
              <a:spcBef>
                <a:spcPct val="0"/>
              </a:spcBef>
            </a:pPr>
            <a:r>
              <a:rPr lang="en-US" sz="2345" spc="-46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Service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045539" y="593141"/>
            <a:ext cx="3053144" cy="417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283"/>
              </a:lnSpc>
              <a:spcBef>
                <a:spcPct val="0"/>
              </a:spcBef>
            </a:pPr>
            <a:r>
              <a:rPr lang="en-US" sz="2345" spc="-46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Home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4144183" y="7501968"/>
            <a:ext cx="7697951" cy="7697951"/>
          </a:xfrm>
          <a:custGeom>
            <a:avLst/>
            <a:gdLst/>
            <a:ahLst/>
            <a:cxnLst/>
            <a:rect r="r" b="b" t="t" l="l"/>
            <a:pathLst>
              <a:path h="7697951" w="7697951">
                <a:moveTo>
                  <a:pt x="0" y="0"/>
                </a:moveTo>
                <a:lnTo>
                  <a:pt x="7697950" y="0"/>
                </a:lnTo>
                <a:lnTo>
                  <a:pt x="7697950" y="7697951"/>
                </a:lnTo>
                <a:lnTo>
                  <a:pt x="0" y="76979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801382" y="3117347"/>
            <a:ext cx="13218932" cy="13563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11"/>
              </a:lnSpc>
            </a:pPr>
            <a:r>
              <a:rPr lang="en-US" sz="7992" i="true" spc="263">
                <a:solidFill>
                  <a:srgbClr val="FFFF66"/>
                </a:solidFill>
                <a:latin typeface="The Seasons Italics"/>
                <a:ea typeface="The Seasons Italics"/>
                <a:cs typeface="The Seasons Italics"/>
                <a:sym typeface="The Seasons Italics"/>
              </a:rPr>
              <a:t>Thank you For Watching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572111" y="4757478"/>
            <a:ext cx="4830669" cy="667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1"/>
              </a:lnSpc>
              <a:spcBef>
                <a:spcPct val="0"/>
              </a:spcBef>
            </a:pPr>
            <a:r>
              <a:rPr lang="en-US" sz="372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contact us :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2801382" y="6229488"/>
            <a:ext cx="385335" cy="385335"/>
          </a:xfrm>
          <a:custGeom>
            <a:avLst/>
            <a:gdLst/>
            <a:ahLst/>
            <a:cxnLst/>
            <a:rect r="r" b="b" t="t" l="l"/>
            <a:pathLst>
              <a:path h="385335" w="385335">
                <a:moveTo>
                  <a:pt x="0" y="0"/>
                </a:moveTo>
                <a:lnTo>
                  <a:pt x="385335" y="0"/>
                </a:lnTo>
                <a:lnTo>
                  <a:pt x="385335" y="385335"/>
                </a:lnTo>
                <a:lnTo>
                  <a:pt x="0" y="3853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656886" y="6229488"/>
            <a:ext cx="233765" cy="362171"/>
          </a:xfrm>
          <a:custGeom>
            <a:avLst/>
            <a:gdLst/>
            <a:ahLst/>
            <a:cxnLst/>
            <a:rect r="r" b="b" t="t" l="l"/>
            <a:pathLst>
              <a:path h="362171" w="233765">
                <a:moveTo>
                  <a:pt x="0" y="0"/>
                </a:moveTo>
                <a:lnTo>
                  <a:pt x="233765" y="0"/>
                </a:lnTo>
                <a:lnTo>
                  <a:pt x="233765" y="362171"/>
                </a:lnTo>
                <a:lnTo>
                  <a:pt x="0" y="3621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277413" y="6254378"/>
            <a:ext cx="387943" cy="276895"/>
          </a:xfrm>
          <a:custGeom>
            <a:avLst/>
            <a:gdLst/>
            <a:ahLst/>
            <a:cxnLst/>
            <a:rect r="r" b="b" t="t" l="l"/>
            <a:pathLst>
              <a:path h="276895" w="387943">
                <a:moveTo>
                  <a:pt x="0" y="0"/>
                </a:moveTo>
                <a:lnTo>
                  <a:pt x="387944" y="0"/>
                </a:lnTo>
                <a:lnTo>
                  <a:pt x="387944" y="276895"/>
                </a:lnTo>
                <a:lnTo>
                  <a:pt x="0" y="2768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584913" y="6086613"/>
            <a:ext cx="2819977" cy="16337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12"/>
              </a:lnSpc>
            </a:pPr>
            <a:r>
              <a:rPr lang="en-US" sz="2891" u="sng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  <a:hlinkClick r:id="rId10" tooltip="tel:011-40505815"/>
              </a:rPr>
              <a:t>011-40505815</a:t>
            </a:r>
            <a:r>
              <a:rPr lang="en-US" sz="289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 </a:t>
            </a:r>
            <a:r>
              <a:rPr lang="en-US" sz="2891" u="sng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  <a:hlinkClick r:id="rId11" tooltip="tel:9773525525"/>
              </a:rPr>
              <a:t>9773525525</a:t>
            </a:r>
          </a:p>
          <a:p>
            <a:pPr algn="l">
              <a:lnSpc>
                <a:spcPts val="3347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7062754" y="6162813"/>
            <a:ext cx="4255252" cy="16467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47"/>
              </a:lnSpc>
            </a:pPr>
            <a:r>
              <a:rPr lang="en-US" sz="239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117, 1st Floor, NDM-1</a:t>
            </a:r>
          </a:p>
          <a:p>
            <a:pPr algn="l">
              <a:lnSpc>
                <a:spcPts val="3347"/>
              </a:lnSpc>
            </a:pPr>
            <a:r>
              <a:rPr lang="en-US" sz="239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Netaji Subhash Place</a:t>
            </a:r>
          </a:p>
          <a:p>
            <a:pPr algn="l">
              <a:lnSpc>
                <a:spcPts val="3347"/>
              </a:lnSpc>
            </a:pPr>
            <a:r>
              <a:rPr lang="en-US" sz="239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Pitampura, Delhi-110034</a:t>
            </a:r>
          </a:p>
          <a:p>
            <a:pPr algn="l">
              <a:lnSpc>
                <a:spcPts val="3067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1862921" y="6162813"/>
            <a:ext cx="3868623" cy="879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87"/>
              </a:lnSpc>
            </a:pPr>
            <a:r>
              <a:rPr lang="en-US" sz="2491" u="sng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  <a:hlinkClick r:id="rId12" tooltip="mailto:info@imperial.wedding"/>
              </a:rPr>
              <a:t>info@imperial.wedding</a:t>
            </a:r>
          </a:p>
          <a:p>
            <a:pPr algn="l">
              <a:lnSpc>
                <a:spcPts val="3487"/>
              </a:lnSpc>
            </a:pP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0" y="37472"/>
            <a:ext cx="2204304" cy="1479247"/>
          </a:xfrm>
          <a:custGeom>
            <a:avLst/>
            <a:gdLst/>
            <a:ahLst/>
            <a:cxnLst/>
            <a:rect r="r" b="b" t="t" l="l"/>
            <a:pathLst>
              <a:path h="1479247" w="2204304">
                <a:moveTo>
                  <a:pt x="0" y="0"/>
                </a:moveTo>
                <a:lnTo>
                  <a:pt x="2204304" y="0"/>
                </a:lnTo>
                <a:lnTo>
                  <a:pt x="2204304" y="1479246"/>
                </a:lnTo>
                <a:lnTo>
                  <a:pt x="0" y="147924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-3219" r="0" b="-3219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143026" y="1788308"/>
            <a:ext cx="16964458" cy="1064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Website: https://www.imperial.wedding/matrimonial-services-in-gurgaon</a:t>
            </a:r>
          </a:p>
          <a:p>
            <a:pPr algn="ctr">
              <a:lnSpc>
                <a:spcPts val="434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DAGbfuVK3rg</dc:identifier>
  <dcterms:modified xsi:type="dcterms:W3CDTF">2011-08-01T06:04:30Z</dcterms:modified>
  <cp:revision>1</cp:revision>
  <dc:title>Matrimonial Services in Gurgaon</dc:title>
</cp:coreProperties>
</file>