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Open Sauce Bold" charset="1" panose="000008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https://www.blockchainx.tech/bitcoin-staking-protocol-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https://www.blockchainx.tech/bitcoin-staking-protocol-development/"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Freeform 2" id="2"/>
          <p:cNvSpPr/>
          <p:nvPr/>
        </p:nvSpPr>
        <p:spPr>
          <a:xfrm flipH="false" flipV="false" rot="0">
            <a:off x="15047759" y="3749017"/>
            <a:ext cx="3240241" cy="6504134"/>
          </a:xfrm>
          <a:custGeom>
            <a:avLst/>
            <a:gdLst/>
            <a:ahLst/>
            <a:cxnLst/>
            <a:rect r="r" b="b" t="t" l="l"/>
            <a:pathLst>
              <a:path h="6504134" w="3240241">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637510" y="-1448305"/>
            <a:ext cx="19925510" cy="13183610"/>
            <a:chOff x="0" y="0"/>
            <a:chExt cx="5247871" cy="3472227"/>
          </a:xfrm>
        </p:grpSpPr>
        <p:sp>
          <p:nvSpPr>
            <p:cNvPr name="Freeform 4" id="4"/>
            <p:cNvSpPr/>
            <p:nvPr/>
          </p:nvSpPr>
          <p:spPr>
            <a:xfrm flipH="false" flipV="false" rot="0">
              <a:off x="0" y="0"/>
              <a:ext cx="5247871" cy="3472226"/>
            </a:xfrm>
            <a:custGeom>
              <a:avLst/>
              <a:gdLst/>
              <a:ahLst/>
              <a:cxnLst/>
              <a:rect r="r" b="b" t="t" l="l"/>
              <a:pathLst>
                <a:path h="3472226" w="5247871">
                  <a:moveTo>
                    <a:pt x="0" y="0"/>
                  </a:moveTo>
                  <a:lnTo>
                    <a:pt x="5247871" y="0"/>
                  </a:lnTo>
                  <a:lnTo>
                    <a:pt x="5247871" y="3472226"/>
                  </a:lnTo>
                  <a:lnTo>
                    <a:pt x="0" y="3472226"/>
                  </a:lnTo>
                  <a:close/>
                </a:path>
              </a:pathLst>
            </a:custGeom>
            <a:solidFill>
              <a:srgbClr val="B3E917"/>
            </a:solidFill>
          </p:spPr>
        </p:sp>
        <p:sp>
          <p:nvSpPr>
            <p:cNvPr name="TextBox 5" id="5"/>
            <p:cNvSpPr txBox="true"/>
            <p:nvPr/>
          </p:nvSpPr>
          <p:spPr>
            <a:xfrm>
              <a:off x="0" y="-19050"/>
              <a:ext cx="5247871" cy="3491277"/>
            </a:xfrm>
            <a:prstGeom prst="rect">
              <a:avLst/>
            </a:prstGeom>
          </p:spPr>
          <p:txBody>
            <a:bodyPr anchor="ctr" rtlCol="false" tIns="50800" lIns="50800" bIns="50800" rIns="50800"/>
            <a:lstStyle/>
            <a:p>
              <a:pPr algn="ctr">
                <a:lnSpc>
                  <a:spcPts val="2859"/>
                </a:lnSpc>
              </a:pPr>
            </a:p>
          </p:txBody>
        </p:sp>
      </p:grpSp>
      <p:sp>
        <p:nvSpPr>
          <p:cNvPr name="Freeform 6" id="6"/>
          <p:cNvSpPr/>
          <p:nvPr/>
        </p:nvSpPr>
        <p:spPr>
          <a:xfrm flipH="false" flipV="false" rot="0">
            <a:off x="6821852" y="383525"/>
            <a:ext cx="4305105" cy="1368665"/>
          </a:xfrm>
          <a:custGeom>
            <a:avLst/>
            <a:gdLst/>
            <a:ahLst/>
            <a:cxnLst/>
            <a:rect r="r" b="b" t="t" l="l"/>
            <a:pathLst>
              <a:path h="1368665" w="4305105">
                <a:moveTo>
                  <a:pt x="0" y="0"/>
                </a:moveTo>
                <a:lnTo>
                  <a:pt x="4305105" y="0"/>
                </a:lnTo>
                <a:lnTo>
                  <a:pt x="4305105" y="1368664"/>
                </a:lnTo>
                <a:lnTo>
                  <a:pt x="0" y="1368664"/>
                </a:lnTo>
                <a:lnTo>
                  <a:pt x="0" y="0"/>
                </a:lnTo>
                <a:close/>
              </a:path>
            </a:pathLst>
          </a:custGeom>
          <a:blipFill>
            <a:blip r:embed="rId4"/>
            <a:stretch>
              <a:fillRect l="0" t="0" r="0" b="0"/>
            </a:stretch>
          </a:blipFill>
        </p:spPr>
      </p:sp>
      <p:sp>
        <p:nvSpPr>
          <p:cNvPr name="Freeform 7" id="7"/>
          <p:cNvSpPr/>
          <p:nvPr/>
        </p:nvSpPr>
        <p:spPr>
          <a:xfrm flipH="false" flipV="false" rot="0">
            <a:off x="-339192" y="-208115"/>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5400000">
            <a:off x="15736057" y="0"/>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5400000">
            <a:off x="0" y="7756804"/>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10800000">
            <a:off x="15736057" y="7756804"/>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6821852" y="1028700"/>
            <a:ext cx="13698185" cy="7756804"/>
          </a:xfrm>
          <a:custGeom>
            <a:avLst/>
            <a:gdLst/>
            <a:ahLst/>
            <a:cxnLst/>
            <a:rect r="r" b="b" t="t" l="l"/>
            <a:pathLst>
              <a:path h="7756804" w="13698185">
                <a:moveTo>
                  <a:pt x="0" y="0"/>
                </a:moveTo>
                <a:lnTo>
                  <a:pt x="13698185" y="0"/>
                </a:lnTo>
                <a:lnTo>
                  <a:pt x="13698185" y="7756804"/>
                </a:lnTo>
                <a:lnTo>
                  <a:pt x="0" y="7756804"/>
                </a:lnTo>
                <a:lnTo>
                  <a:pt x="0" y="0"/>
                </a:lnTo>
                <a:close/>
              </a:path>
            </a:pathLst>
          </a:custGeom>
          <a:blipFill>
            <a:blip r:embed="rId7"/>
            <a:stretch>
              <a:fillRect l="0" t="0" r="0" b="0"/>
            </a:stretch>
          </a:blipFill>
        </p:spPr>
      </p:sp>
      <p:sp>
        <p:nvSpPr>
          <p:cNvPr name="TextBox 12" id="12"/>
          <p:cNvSpPr txBox="true"/>
          <p:nvPr/>
        </p:nvSpPr>
        <p:spPr>
          <a:xfrm rot="0">
            <a:off x="1275972" y="2519516"/>
            <a:ext cx="8748204" cy="4928251"/>
          </a:xfrm>
          <a:prstGeom prst="rect">
            <a:avLst/>
          </a:prstGeom>
        </p:spPr>
        <p:txBody>
          <a:bodyPr anchor="t" rtlCol="false" tIns="0" lIns="0" bIns="0" rIns="0">
            <a:spAutoFit/>
          </a:bodyPr>
          <a:lstStyle/>
          <a:p>
            <a:pPr algn="ctr">
              <a:lnSpc>
                <a:spcPts val="9799"/>
              </a:lnSpc>
            </a:pPr>
            <a:r>
              <a:rPr lang="en-US" b="true" sz="6999" spc="-139">
                <a:solidFill>
                  <a:srgbClr val="372F6A"/>
                </a:solidFill>
                <a:latin typeface="Open Sauce Bold"/>
                <a:ea typeface="Open Sauce Bold"/>
                <a:cs typeface="Open Sauce Bold"/>
                <a:sym typeface="Open Sauce Bold"/>
              </a:rPr>
              <a:t>The Role of Staking Protocols in Driving Bitcoin Adoption Among Institutions</a:t>
            </a:r>
          </a:p>
        </p:txBody>
      </p:sp>
      <p:sp>
        <p:nvSpPr>
          <p:cNvPr name="TextBox 13" id="13"/>
          <p:cNvSpPr txBox="true"/>
          <p:nvPr/>
        </p:nvSpPr>
        <p:spPr>
          <a:xfrm rot="0">
            <a:off x="2743200" y="8737879"/>
            <a:ext cx="6832368" cy="498675"/>
          </a:xfrm>
          <a:prstGeom prst="rect">
            <a:avLst/>
          </a:prstGeom>
        </p:spPr>
        <p:txBody>
          <a:bodyPr anchor="t" rtlCol="false" tIns="0" lIns="0" bIns="0" rIns="0">
            <a:spAutoFit/>
          </a:bodyPr>
          <a:lstStyle/>
          <a:p>
            <a:pPr algn="ctr">
              <a:lnSpc>
                <a:spcPts val="4195"/>
              </a:lnSpc>
            </a:pPr>
            <a:r>
              <a:rPr lang="en-US" b="true" sz="3018" spc="241">
                <a:solidFill>
                  <a:srgbClr val="F02929"/>
                </a:solidFill>
                <a:latin typeface="Open Sauce Bold"/>
                <a:ea typeface="Open Sauce Bold"/>
                <a:cs typeface="Open Sauce Bold"/>
                <a:sym typeface="Open Sauce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35D6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2778327" y="7417124"/>
            <a:ext cx="12710840" cy="1184047"/>
          </a:xfrm>
          <a:custGeom>
            <a:avLst/>
            <a:gdLst/>
            <a:ahLst/>
            <a:cxnLst/>
            <a:rect r="r" b="b" t="t" l="l"/>
            <a:pathLst>
              <a:path h="1184047" w="12710840">
                <a:moveTo>
                  <a:pt x="0" y="0"/>
                </a:moveTo>
                <a:lnTo>
                  <a:pt x="12710840" y="0"/>
                </a:lnTo>
                <a:lnTo>
                  <a:pt x="12710840" y="1184046"/>
                </a:lnTo>
                <a:lnTo>
                  <a:pt x="0" y="1184046"/>
                </a:lnTo>
                <a:lnTo>
                  <a:pt x="0" y="0"/>
                </a:lnTo>
                <a:close/>
              </a:path>
            </a:pathLst>
          </a:custGeom>
          <a:blipFill>
            <a:blip r:embed="rId2">
              <a:alphaModFix amt="72000"/>
            </a:blip>
            <a:stretch>
              <a:fillRect l="0" t="0" r="0" b="-208633"/>
            </a:stretch>
          </a:blipFill>
        </p:spPr>
      </p:sp>
      <p:grpSp>
        <p:nvGrpSpPr>
          <p:cNvPr name="Group 3" id="3"/>
          <p:cNvGrpSpPr/>
          <p:nvPr/>
        </p:nvGrpSpPr>
        <p:grpSpPr>
          <a:xfrm rot="0">
            <a:off x="825366" y="778903"/>
            <a:ext cx="16706025" cy="8753330"/>
            <a:chOff x="0" y="0"/>
            <a:chExt cx="4399941" cy="2305404"/>
          </a:xfrm>
        </p:grpSpPr>
        <p:sp>
          <p:nvSpPr>
            <p:cNvPr name="Freeform 4" id="4"/>
            <p:cNvSpPr/>
            <p:nvPr/>
          </p:nvSpPr>
          <p:spPr>
            <a:xfrm flipH="false" flipV="false" rot="0">
              <a:off x="0" y="0"/>
              <a:ext cx="4399941" cy="2305404"/>
            </a:xfrm>
            <a:custGeom>
              <a:avLst/>
              <a:gdLst/>
              <a:ahLst/>
              <a:cxnLst/>
              <a:rect r="r" b="b" t="t" l="l"/>
              <a:pathLst>
                <a:path h="2305404" w="4399941">
                  <a:moveTo>
                    <a:pt x="11586" y="0"/>
                  </a:moveTo>
                  <a:lnTo>
                    <a:pt x="4388355" y="0"/>
                  </a:lnTo>
                  <a:cubicBezTo>
                    <a:pt x="4391428" y="0"/>
                    <a:pt x="4394375" y="1221"/>
                    <a:pt x="4396548" y="3393"/>
                  </a:cubicBezTo>
                  <a:cubicBezTo>
                    <a:pt x="4398720" y="5566"/>
                    <a:pt x="4399941" y="8513"/>
                    <a:pt x="4399941" y="11586"/>
                  </a:cubicBezTo>
                  <a:lnTo>
                    <a:pt x="4399941" y="2293818"/>
                  </a:lnTo>
                  <a:cubicBezTo>
                    <a:pt x="4399941" y="2300217"/>
                    <a:pt x="4394754" y="2305404"/>
                    <a:pt x="4388355" y="2305404"/>
                  </a:cubicBezTo>
                  <a:lnTo>
                    <a:pt x="11586" y="2305404"/>
                  </a:lnTo>
                  <a:cubicBezTo>
                    <a:pt x="5187" y="2305404"/>
                    <a:pt x="0" y="2300217"/>
                    <a:pt x="0" y="2293818"/>
                  </a:cubicBezTo>
                  <a:lnTo>
                    <a:pt x="0" y="11586"/>
                  </a:lnTo>
                  <a:cubicBezTo>
                    <a:pt x="0" y="5187"/>
                    <a:pt x="5187" y="0"/>
                    <a:pt x="11586" y="0"/>
                  </a:cubicBezTo>
                  <a:close/>
                </a:path>
              </a:pathLst>
            </a:custGeom>
            <a:solidFill>
              <a:srgbClr val="FFFFFF"/>
            </a:solidFill>
            <a:ln cap="rnd">
              <a:noFill/>
              <a:prstDash val="solid"/>
              <a:round/>
            </a:ln>
          </p:spPr>
        </p:sp>
        <p:sp>
          <p:nvSpPr>
            <p:cNvPr name="TextBox 5" id="5"/>
            <p:cNvSpPr txBox="true"/>
            <p:nvPr/>
          </p:nvSpPr>
          <p:spPr>
            <a:xfrm>
              <a:off x="0" y="-19050"/>
              <a:ext cx="4399941" cy="2324454"/>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1645899" y="1023750"/>
            <a:ext cx="14996202" cy="8101165"/>
          </a:xfrm>
          <a:prstGeom prst="rect">
            <a:avLst/>
          </a:prstGeom>
        </p:spPr>
        <p:txBody>
          <a:bodyPr anchor="t" rtlCol="false" tIns="0" lIns="0" bIns="0" rIns="0">
            <a:spAutoFit/>
          </a:bodyPr>
          <a:lstStyle/>
          <a:p>
            <a:pPr algn="ctr">
              <a:lnSpc>
                <a:spcPts val="4645"/>
              </a:lnSpc>
            </a:pPr>
            <a:r>
              <a:rPr lang="en-US" b="true" sz="2903">
                <a:solidFill>
                  <a:srgbClr val="C80B0B"/>
                </a:solidFill>
                <a:latin typeface="Open Sauce Bold"/>
                <a:ea typeface="Open Sauce Bold"/>
                <a:cs typeface="Open Sauce Bold"/>
                <a:sym typeface="Open Sauce Bold"/>
              </a:rPr>
              <a:t>Over the past few years, cryptocurrencies have returned to the drawing board as the world takes note of the rising </a:t>
            </a:r>
            <a:r>
              <a:rPr lang="en-US" b="true" sz="2903" u="sng">
                <a:solidFill>
                  <a:srgbClr val="004AAD"/>
                </a:solidFill>
                <a:latin typeface="Open Sauce Bold"/>
                <a:ea typeface="Open Sauce Bold"/>
                <a:cs typeface="Open Sauce Bold"/>
                <a:sym typeface="Open Sauce Bold"/>
                <a:hlinkClick r:id="rId3" tooltip="https://www.blockchainx.tech/bitcoin-staking-protocol-development/"/>
              </a:rPr>
              <a:t>Bitcoin staking protocol development</a:t>
            </a:r>
            <a:r>
              <a:rPr lang="en-US" b="true" sz="2903">
                <a:solidFill>
                  <a:srgbClr val="C80B0B"/>
                </a:solidFill>
                <a:latin typeface="Open Sauce Bold"/>
                <a:ea typeface="Open Sauce Bold"/>
                <a:cs typeface="Open Sauce Bold"/>
                <a:sym typeface="Open Sauce Bold"/>
              </a:rPr>
              <a:t>, which alters the institutions' interactions with digital assets. These staking protocols have unknowingly become the game-changer, as they contain facilities that allow investors to gain economically while possessing Bitcoin, hence sparking institutional investors' actions on a global scale. Additionally, with such protocols, an investor can avail his or her gains without the need to sell what they have, thus fostering trust in Bitcoin as a medium- to long-term investment. This form of "mining profit" does not need the holding of bitcoins like Forex trading, although the speculation that all the types of income derived from Bitcoin fall into "coins" already terminates as companies recognize the need to diversify their coffers, and with the Bone Doge, traditional-financial-blended cryptocurrency direct supply via staking has claimed a seat in such new and necessary financial bridges.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35D6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2778327" y="7417124"/>
            <a:ext cx="12710840" cy="1184047"/>
          </a:xfrm>
          <a:custGeom>
            <a:avLst/>
            <a:gdLst/>
            <a:ahLst/>
            <a:cxnLst/>
            <a:rect r="r" b="b" t="t" l="l"/>
            <a:pathLst>
              <a:path h="1184047" w="12710840">
                <a:moveTo>
                  <a:pt x="0" y="0"/>
                </a:moveTo>
                <a:lnTo>
                  <a:pt x="12710840" y="0"/>
                </a:lnTo>
                <a:lnTo>
                  <a:pt x="12710840" y="1184046"/>
                </a:lnTo>
                <a:lnTo>
                  <a:pt x="0" y="1184046"/>
                </a:lnTo>
                <a:lnTo>
                  <a:pt x="0" y="0"/>
                </a:lnTo>
                <a:close/>
              </a:path>
            </a:pathLst>
          </a:custGeom>
          <a:blipFill>
            <a:blip r:embed="rId2">
              <a:alphaModFix amt="72000"/>
            </a:blip>
            <a:stretch>
              <a:fillRect l="0" t="0" r="0" b="-208633"/>
            </a:stretch>
          </a:blipFill>
        </p:spPr>
      </p:sp>
      <p:grpSp>
        <p:nvGrpSpPr>
          <p:cNvPr name="Group 3" id="3"/>
          <p:cNvGrpSpPr/>
          <p:nvPr/>
        </p:nvGrpSpPr>
        <p:grpSpPr>
          <a:xfrm rot="0">
            <a:off x="1949801" y="1947962"/>
            <a:ext cx="14025751" cy="7124270"/>
            <a:chOff x="0" y="0"/>
            <a:chExt cx="3694025" cy="1876351"/>
          </a:xfrm>
        </p:grpSpPr>
        <p:sp>
          <p:nvSpPr>
            <p:cNvPr name="Freeform 4" id="4"/>
            <p:cNvSpPr/>
            <p:nvPr/>
          </p:nvSpPr>
          <p:spPr>
            <a:xfrm flipH="false" flipV="false" rot="0">
              <a:off x="0" y="0"/>
              <a:ext cx="3694025" cy="1876351"/>
            </a:xfrm>
            <a:custGeom>
              <a:avLst/>
              <a:gdLst/>
              <a:ahLst/>
              <a:cxnLst/>
              <a:rect r="r" b="b" t="t" l="l"/>
              <a:pathLst>
                <a:path h="1876351" w="3694025">
                  <a:moveTo>
                    <a:pt x="13799" y="0"/>
                  </a:moveTo>
                  <a:lnTo>
                    <a:pt x="3680225" y="0"/>
                  </a:lnTo>
                  <a:cubicBezTo>
                    <a:pt x="3683885" y="0"/>
                    <a:pt x="3687395" y="1454"/>
                    <a:pt x="3689983" y="4042"/>
                  </a:cubicBezTo>
                  <a:cubicBezTo>
                    <a:pt x="3692571" y="6630"/>
                    <a:pt x="3694025" y="10140"/>
                    <a:pt x="3694025" y="13799"/>
                  </a:cubicBezTo>
                  <a:lnTo>
                    <a:pt x="3694025" y="1862551"/>
                  </a:lnTo>
                  <a:cubicBezTo>
                    <a:pt x="3694025" y="1870173"/>
                    <a:pt x="3687847" y="1876351"/>
                    <a:pt x="3680225" y="1876351"/>
                  </a:cubicBezTo>
                  <a:lnTo>
                    <a:pt x="13799" y="1876351"/>
                  </a:lnTo>
                  <a:cubicBezTo>
                    <a:pt x="10140" y="1876351"/>
                    <a:pt x="6630" y="1874897"/>
                    <a:pt x="4042" y="1872309"/>
                  </a:cubicBezTo>
                  <a:cubicBezTo>
                    <a:pt x="1454" y="1869721"/>
                    <a:pt x="0" y="1866211"/>
                    <a:pt x="0" y="1862551"/>
                  </a:cubicBezTo>
                  <a:lnTo>
                    <a:pt x="0" y="13799"/>
                  </a:lnTo>
                  <a:cubicBezTo>
                    <a:pt x="0" y="6178"/>
                    <a:pt x="6178" y="0"/>
                    <a:pt x="13799" y="0"/>
                  </a:cubicBezTo>
                  <a:close/>
                </a:path>
              </a:pathLst>
            </a:custGeom>
            <a:solidFill>
              <a:srgbClr val="D9D9D9"/>
            </a:solidFill>
            <a:ln cap="rnd">
              <a:noFill/>
              <a:prstDash val="solid"/>
              <a:round/>
            </a:ln>
          </p:spPr>
        </p:sp>
        <p:sp>
          <p:nvSpPr>
            <p:cNvPr name="TextBox 5" id="5"/>
            <p:cNvSpPr txBox="true"/>
            <p:nvPr/>
          </p:nvSpPr>
          <p:spPr>
            <a:xfrm>
              <a:off x="0" y="-19050"/>
              <a:ext cx="3694025" cy="1895401"/>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2778327" y="1973779"/>
            <a:ext cx="12262303" cy="6948811"/>
          </a:xfrm>
          <a:prstGeom prst="rect">
            <a:avLst/>
          </a:prstGeom>
        </p:spPr>
        <p:txBody>
          <a:bodyPr anchor="t" rtlCol="false" tIns="0" lIns="0" bIns="0" rIns="0">
            <a:spAutoFit/>
          </a:bodyPr>
          <a:lstStyle/>
          <a:p>
            <a:pPr algn="ctr">
              <a:lnSpc>
                <a:spcPts val="4639"/>
              </a:lnSpc>
            </a:pPr>
            <a:r>
              <a:rPr lang="en-US" b="true" sz="2899">
                <a:solidFill>
                  <a:srgbClr val="934713"/>
                </a:solidFill>
                <a:latin typeface="Open Sauce Bold"/>
                <a:ea typeface="Open Sauce Bold"/>
                <a:cs typeface="Open Sauce Bold"/>
                <a:sym typeface="Open Sauce Bold"/>
              </a:rPr>
              <a:t>While Bitcoin typically uses PoW (Proof of Work), it does not allow native staking opportunities because staking activities could be made possible in innovative ways within the ecosystem. For example, staking within a network could be triggered through PoS (Proof of Stake), e.g., layer-2 protocols, sidechains, and tokens like Wrapped Bitcoin (WBTC). As such staked Bitcoins would be able to earn rewards even without direct staking, aside from tremendous advantages in blockchain scalability and interoperability. These innovative protocols have led to the increase in possibilities for Bitcoin use, strengthening its potential as an adaptable asset for an institutional investor combining growth along with improved liquidity.</a:t>
            </a:r>
          </a:p>
        </p:txBody>
      </p:sp>
      <p:grpSp>
        <p:nvGrpSpPr>
          <p:cNvPr name="Group 7" id="7"/>
          <p:cNvGrpSpPr/>
          <p:nvPr/>
        </p:nvGrpSpPr>
        <p:grpSpPr>
          <a:xfrm rot="0">
            <a:off x="16113923" y="9258300"/>
            <a:ext cx="327444" cy="32744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0" id="10"/>
          <p:cNvGrpSpPr/>
          <p:nvPr/>
        </p:nvGrpSpPr>
        <p:grpSpPr>
          <a:xfrm rot="0">
            <a:off x="15648108" y="9258300"/>
            <a:ext cx="327444" cy="3274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3" id="13"/>
          <p:cNvGrpSpPr/>
          <p:nvPr/>
        </p:nvGrpSpPr>
        <p:grpSpPr>
          <a:xfrm rot="0">
            <a:off x="15161723" y="9258300"/>
            <a:ext cx="327444" cy="327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5" id="15"/>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16" id="16"/>
          <p:cNvSpPr txBox="true"/>
          <p:nvPr/>
        </p:nvSpPr>
        <p:spPr>
          <a:xfrm rot="0">
            <a:off x="3237117" y="633931"/>
            <a:ext cx="11793260" cy="741913"/>
          </a:xfrm>
          <a:prstGeom prst="rect">
            <a:avLst/>
          </a:prstGeom>
        </p:spPr>
        <p:txBody>
          <a:bodyPr anchor="t" rtlCol="false" tIns="0" lIns="0" bIns="0" rIns="0">
            <a:spAutoFit/>
          </a:bodyPr>
          <a:lstStyle/>
          <a:p>
            <a:pPr algn="ctr">
              <a:lnSpc>
                <a:spcPts val="5956"/>
              </a:lnSpc>
              <a:spcBef>
                <a:spcPct val="0"/>
              </a:spcBef>
            </a:pPr>
            <a:r>
              <a:rPr lang="en-US" b="true" sz="4581">
                <a:solidFill>
                  <a:srgbClr val="B3E917"/>
                </a:solidFill>
                <a:latin typeface="Open Sauce Bold"/>
                <a:ea typeface="Open Sauce Bold"/>
                <a:cs typeface="Open Sauce Bold"/>
                <a:sym typeface="Open Sauce Bold"/>
              </a:rPr>
              <a:t>Understanding Bitcoin Staking Protocols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35D6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2778327" y="7417124"/>
            <a:ext cx="12710840" cy="1184047"/>
          </a:xfrm>
          <a:custGeom>
            <a:avLst/>
            <a:gdLst/>
            <a:ahLst/>
            <a:cxnLst/>
            <a:rect r="r" b="b" t="t" l="l"/>
            <a:pathLst>
              <a:path h="1184047" w="12710840">
                <a:moveTo>
                  <a:pt x="0" y="0"/>
                </a:moveTo>
                <a:lnTo>
                  <a:pt x="12710840" y="0"/>
                </a:lnTo>
                <a:lnTo>
                  <a:pt x="12710840" y="1184046"/>
                </a:lnTo>
                <a:lnTo>
                  <a:pt x="0" y="1184046"/>
                </a:lnTo>
                <a:lnTo>
                  <a:pt x="0" y="0"/>
                </a:lnTo>
                <a:close/>
              </a:path>
            </a:pathLst>
          </a:custGeom>
          <a:blipFill>
            <a:blip r:embed="rId2">
              <a:alphaModFix amt="72000"/>
            </a:blip>
            <a:stretch>
              <a:fillRect l="0" t="0" r="0" b="-208633"/>
            </a:stretch>
          </a:blipFill>
        </p:spPr>
      </p:sp>
      <p:grpSp>
        <p:nvGrpSpPr>
          <p:cNvPr name="Group 3" id="3"/>
          <p:cNvGrpSpPr/>
          <p:nvPr/>
        </p:nvGrpSpPr>
        <p:grpSpPr>
          <a:xfrm rot="0">
            <a:off x="1028700" y="1857127"/>
            <a:ext cx="16445636" cy="7215105"/>
            <a:chOff x="0" y="0"/>
            <a:chExt cx="4331361" cy="1900275"/>
          </a:xfrm>
        </p:grpSpPr>
        <p:sp>
          <p:nvSpPr>
            <p:cNvPr name="Freeform 4" id="4"/>
            <p:cNvSpPr/>
            <p:nvPr/>
          </p:nvSpPr>
          <p:spPr>
            <a:xfrm flipH="false" flipV="false" rot="0">
              <a:off x="0" y="0"/>
              <a:ext cx="4331361" cy="1900275"/>
            </a:xfrm>
            <a:custGeom>
              <a:avLst/>
              <a:gdLst/>
              <a:ahLst/>
              <a:cxnLst/>
              <a:rect r="r" b="b" t="t" l="l"/>
              <a:pathLst>
                <a:path h="1900275" w="4331361">
                  <a:moveTo>
                    <a:pt x="11769" y="0"/>
                  </a:moveTo>
                  <a:lnTo>
                    <a:pt x="4319592" y="0"/>
                  </a:lnTo>
                  <a:cubicBezTo>
                    <a:pt x="4326092" y="0"/>
                    <a:pt x="4331361" y="5269"/>
                    <a:pt x="4331361" y="11769"/>
                  </a:cubicBezTo>
                  <a:lnTo>
                    <a:pt x="4331361" y="1888506"/>
                  </a:lnTo>
                  <a:cubicBezTo>
                    <a:pt x="4331361" y="1895006"/>
                    <a:pt x="4326092" y="1900275"/>
                    <a:pt x="4319592" y="1900275"/>
                  </a:cubicBezTo>
                  <a:lnTo>
                    <a:pt x="11769" y="1900275"/>
                  </a:lnTo>
                  <a:cubicBezTo>
                    <a:pt x="5269" y="1900275"/>
                    <a:pt x="0" y="1895006"/>
                    <a:pt x="0" y="1888506"/>
                  </a:cubicBezTo>
                  <a:lnTo>
                    <a:pt x="0" y="11769"/>
                  </a:lnTo>
                  <a:cubicBezTo>
                    <a:pt x="0" y="5269"/>
                    <a:pt x="5269" y="0"/>
                    <a:pt x="11769" y="0"/>
                  </a:cubicBezTo>
                  <a:close/>
                </a:path>
              </a:pathLst>
            </a:custGeom>
            <a:solidFill>
              <a:srgbClr val="D9D9D9"/>
            </a:solidFill>
            <a:ln cap="rnd">
              <a:noFill/>
              <a:prstDash val="solid"/>
              <a:round/>
            </a:ln>
          </p:spPr>
        </p:sp>
        <p:sp>
          <p:nvSpPr>
            <p:cNvPr name="TextBox 5" id="5"/>
            <p:cNvSpPr txBox="true"/>
            <p:nvPr/>
          </p:nvSpPr>
          <p:spPr>
            <a:xfrm>
              <a:off x="0" y="-19050"/>
              <a:ext cx="4331361" cy="1919325"/>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1897366" y="2024209"/>
            <a:ext cx="14632788" cy="6795215"/>
          </a:xfrm>
          <a:prstGeom prst="rect">
            <a:avLst/>
          </a:prstGeom>
        </p:spPr>
        <p:txBody>
          <a:bodyPr anchor="t" rtlCol="false" tIns="0" lIns="0" bIns="0" rIns="0">
            <a:spAutoFit/>
          </a:bodyPr>
          <a:lstStyle/>
          <a:p>
            <a:pPr algn="ctr">
              <a:lnSpc>
                <a:spcPts val="3633"/>
              </a:lnSpc>
            </a:pPr>
            <a:r>
              <a:rPr lang="en-US" b="true" sz="2270">
                <a:solidFill>
                  <a:srgbClr val="934713"/>
                </a:solidFill>
                <a:latin typeface="Open Sauce Bold"/>
                <a:ea typeface="Open Sauce Bold"/>
                <a:cs typeface="Open Sauce Bold"/>
                <a:sym typeface="Open Sauce Bold"/>
              </a:rPr>
              <a:t>For various reasons, staking protocols have become popular with investors. One of the primary advantages is that it gives passive income opportunities to institutions. In this way, they can aim for gradual and reliable returns by staking their Bitcoin and making interests through different staking mechanisms. In addition, it also stands as a profitable alternative to traditional financial instruments, primarily in a low-yield environment. Last but not least, it has been noticed that staking is energy-efficient. Fourth, it is very natural for stake holdings to be made more secure and stable for institutions and other contributors by cutting across the security and decentralization of the blockchain network. The alignment between ESG priorities and staking has therefore turned out to be a relatively crucial matter in the interest of institutional investors. Very many institutions prioritize textile ESG-especially environmental, social, and governance-considerations. Protocols based on very energy-efficient solutions solve environmental issues, and sustainable processes can be used for developing staking programs for ESG-minded institutions. Lastly, staking is made for diversification and risk-mitigating reasons for institutions itself. This allows for the spread of the risk profile through various platforms, while commissions are earned even during slow markets or downturns. This is especially important in volatile markets like cryptocurrency. </a:t>
            </a:r>
          </a:p>
        </p:txBody>
      </p:sp>
      <p:grpSp>
        <p:nvGrpSpPr>
          <p:cNvPr name="Group 7" id="7"/>
          <p:cNvGrpSpPr/>
          <p:nvPr/>
        </p:nvGrpSpPr>
        <p:grpSpPr>
          <a:xfrm rot="0">
            <a:off x="16113923" y="9258300"/>
            <a:ext cx="327444" cy="32744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0" id="10"/>
          <p:cNvGrpSpPr/>
          <p:nvPr/>
        </p:nvGrpSpPr>
        <p:grpSpPr>
          <a:xfrm rot="0">
            <a:off x="15648108" y="9258300"/>
            <a:ext cx="327444" cy="3274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3" id="13"/>
          <p:cNvGrpSpPr/>
          <p:nvPr/>
        </p:nvGrpSpPr>
        <p:grpSpPr>
          <a:xfrm rot="0">
            <a:off x="15161723" y="9258300"/>
            <a:ext cx="327444" cy="327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5" id="15"/>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16" id="16"/>
          <p:cNvSpPr txBox="true"/>
          <p:nvPr/>
        </p:nvSpPr>
        <p:spPr>
          <a:xfrm rot="0">
            <a:off x="1897366" y="633931"/>
            <a:ext cx="14472762" cy="741913"/>
          </a:xfrm>
          <a:prstGeom prst="rect">
            <a:avLst/>
          </a:prstGeom>
        </p:spPr>
        <p:txBody>
          <a:bodyPr anchor="t" rtlCol="false" tIns="0" lIns="0" bIns="0" rIns="0">
            <a:spAutoFit/>
          </a:bodyPr>
          <a:lstStyle/>
          <a:p>
            <a:pPr algn="ctr">
              <a:lnSpc>
                <a:spcPts val="5956"/>
              </a:lnSpc>
              <a:spcBef>
                <a:spcPct val="0"/>
              </a:spcBef>
            </a:pPr>
            <a:r>
              <a:rPr lang="en-US" b="true" sz="4581">
                <a:solidFill>
                  <a:srgbClr val="B3E917"/>
                </a:solidFill>
                <a:latin typeface="Open Sauce Bold"/>
                <a:ea typeface="Open Sauce Bold"/>
                <a:cs typeface="Open Sauce Bold"/>
                <a:sym typeface="Open Sauce Bold"/>
              </a:rPr>
              <a:t>Why Institutions Are Embracing Staking Protocols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35D6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2778327" y="7417124"/>
            <a:ext cx="12710840" cy="1184047"/>
          </a:xfrm>
          <a:custGeom>
            <a:avLst/>
            <a:gdLst/>
            <a:ahLst/>
            <a:cxnLst/>
            <a:rect r="r" b="b" t="t" l="l"/>
            <a:pathLst>
              <a:path h="1184047" w="12710840">
                <a:moveTo>
                  <a:pt x="0" y="0"/>
                </a:moveTo>
                <a:lnTo>
                  <a:pt x="12710840" y="0"/>
                </a:lnTo>
                <a:lnTo>
                  <a:pt x="12710840" y="1184046"/>
                </a:lnTo>
                <a:lnTo>
                  <a:pt x="0" y="1184046"/>
                </a:lnTo>
                <a:lnTo>
                  <a:pt x="0" y="0"/>
                </a:lnTo>
                <a:close/>
              </a:path>
            </a:pathLst>
          </a:custGeom>
          <a:blipFill>
            <a:blip r:embed="rId2">
              <a:alphaModFix amt="72000"/>
            </a:blip>
            <a:stretch>
              <a:fillRect l="0" t="0" r="0" b="-208633"/>
            </a:stretch>
          </a:blipFill>
        </p:spPr>
      </p:sp>
      <p:grpSp>
        <p:nvGrpSpPr>
          <p:cNvPr name="Group 3" id="3"/>
          <p:cNvGrpSpPr/>
          <p:nvPr/>
        </p:nvGrpSpPr>
        <p:grpSpPr>
          <a:xfrm rot="0">
            <a:off x="1028700" y="1857127"/>
            <a:ext cx="16445636" cy="7215105"/>
            <a:chOff x="0" y="0"/>
            <a:chExt cx="4331361" cy="1900275"/>
          </a:xfrm>
        </p:grpSpPr>
        <p:sp>
          <p:nvSpPr>
            <p:cNvPr name="Freeform 4" id="4"/>
            <p:cNvSpPr/>
            <p:nvPr/>
          </p:nvSpPr>
          <p:spPr>
            <a:xfrm flipH="false" flipV="false" rot="0">
              <a:off x="0" y="0"/>
              <a:ext cx="4331361" cy="1900275"/>
            </a:xfrm>
            <a:custGeom>
              <a:avLst/>
              <a:gdLst/>
              <a:ahLst/>
              <a:cxnLst/>
              <a:rect r="r" b="b" t="t" l="l"/>
              <a:pathLst>
                <a:path h="1900275" w="4331361">
                  <a:moveTo>
                    <a:pt x="11769" y="0"/>
                  </a:moveTo>
                  <a:lnTo>
                    <a:pt x="4319592" y="0"/>
                  </a:lnTo>
                  <a:cubicBezTo>
                    <a:pt x="4326092" y="0"/>
                    <a:pt x="4331361" y="5269"/>
                    <a:pt x="4331361" y="11769"/>
                  </a:cubicBezTo>
                  <a:lnTo>
                    <a:pt x="4331361" y="1888506"/>
                  </a:lnTo>
                  <a:cubicBezTo>
                    <a:pt x="4331361" y="1895006"/>
                    <a:pt x="4326092" y="1900275"/>
                    <a:pt x="4319592" y="1900275"/>
                  </a:cubicBezTo>
                  <a:lnTo>
                    <a:pt x="11769" y="1900275"/>
                  </a:lnTo>
                  <a:cubicBezTo>
                    <a:pt x="5269" y="1900275"/>
                    <a:pt x="0" y="1895006"/>
                    <a:pt x="0" y="1888506"/>
                  </a:cubicBezTo>
                  <a:lnTo>
                    <a:pt x="0" y="11769"/>
                  </a:lnTo>
                  <a:cubicBezTo>
                    <a:pt x="0" y="5269"/>
                    <a:pt x="5269" y="0"/>
                    <a:pt x="11769" y="0"/>
                  </a:cubicBezTo>
                  <a:close/>
                </a:path>
              </a:pathLst>
            </a:custGeom>
            <a:solidFill>
              <a:srgbClr val="D9D9D9"/>
            </a:solidFill>
            <a:ln cap="rnd">
              <a:noFill/>
              <a:prstDash val="solid"/>
              <a:round/>
            </a:ln>
          </p:spPr>
        </p:sp>
        <p:sp>
          <p:nvSpPr>
            <p:cNvPr name="TextBox 5" id="5"/>
            <p:cNvSpPr txBox="true"/>
            <p:nvPr/>
          </p:nvSpPr>
          <p:spPr>
            <a:xfrm>
              <a:off x="0" y="-19050"/>
              <a:ext cx="4331361" cy="1919325"/>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1718158" y="1901714"/>
            <a:ext cx="15066719" cy="7030681"/>
          </a:xfrm>
          <a:prstGeom prst="rect">
            <a:avLst/>
          </a:prstGeom>
        </p:spPr>
        <p:txBody>
          <a:bodyPr anchor="t" rtlCol="false" tIns="0" lIns="0" bIns="0" rIns="0">
            <a:spAutoFit/>
          </a:bodyPr>
          <a:lstStyle/>
          <a:p>
            <a:pPr algn="ctr">
              <a:lnSpc>
                <a:spcPts val="4028"/>
              </a:lnSpc>
            </a:pPr>
            <a:r>
              <a:rPr lang="en-US" b="true" sz="2518">
                <a:solidFill>
                  <a:srgbClr val="934713"/>
                </a:solidFill>
                <a:latin typeface="Open Sauce Bold"/>
                <a:ea typeface="Open Sauce Bold"/>
                <a:cs typeface="Open Sauce Bold"/>
                <a:sym typeface="Open Sauce Bold"/>
              </a:rPr>
              <a:t>Bitcoin's staking protocols have great benefits and hurdles to their adoption by institutions. One of the biggest among these hurdles is the regulatory uncertainty that persists, leaving many jurisdictions yet to clarify about the regulations required to comply with income and compliance requirements accompanying staking procedures. How does one 'protect' the private key? That is a risk factor, and so too is not being able to cash out your value. In addition, scalability and network congestion have also resulted in delays, particularly when traffic is at the peak hours. The developers of the staking agreement are thus continually searching for the most advanced solutions to the problem, including cutting-edge technology. The platforms are now factoring various choke points, securing more interoperable interface devices, building processes that would give them either transparent financial information, or ways to head off legal exposure. Furthermore, they are looking at ways to improve the user experience by making procedures for staking far more understandable and user-friendly. Thus, by their joint efforts, they will open greater access to the use by institutional financial centers.</a:t>
            </a:r>
          </a:p>
        </p:txBody>
      </p:sp>
      <p:grpSp>
        <p:nvGrpSpPr>
          <p:cNvPr name="Group 7" id="7"/>
          <p:cNvGrpSpPr/>
          <p:nvPr/>
        </p:nvGrpSpPr>
        <p:grpSpPr>
          <a:xfrm rot="0">
            <a:off x="16113923" y="9258300"/>
            <a:ext cx="327444" cy="32744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0" id="10"/>
          <p:cNvGrpSpPr/>
          <p:nvPr/>
        </p:nvGrpSpPr>
        <p:grpSpPr>
          <a:xfrm rot="0">
            <a:off x="15648108" y="9258300"/>
            <a:ext cx="327444" cy="3274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3" id="13"/>
          <p:cNvGrpSpPr/>
          <p:nvPr/>
        </p:nvGrpSpPr>
        <p:grpSpPr>
          <a:xfrm rot="0">
            <a:off x="15161723" y="9258300"/>
            <a:ext cx="327444" cy="327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5" id="15"/>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16" id="16"/>
          <p:cNvSpPr txBox="true"/>
          <p:nvPr/>
        </p:nvSpPr>
        <p:spPr>
          <a:xfrm rot="0">
            <a:off x="5077451" y="388935"/>
            <a:ext cx="8112592" cy="805238"/>
          </a:xfrm>
          <a:prstGeom prst="rect">
            <a:avLst/>
          </a:prstGeom>
        </p:spPr>
        <p:txBody>
          <a:bodyPr anchor="t" rtlCol="false" tIns="0" lIns="0" bIns="0" rIns="0">
            <a:spAutoFit/>
          </a:bodyPr>
          <a:lstStyle/>
          <a:p>
            <a:pPr algn="ctr">
              <a:lnSpc>
                <a:spcPts val="6499"/>
              </a:lnSpc>
              <a:spcBef>
                <a:spcPct val="0"/>
              </a:spcBef>
            </a:pPr>
            <a:r>
              <a:rPr lang="en-US" b="true" sz="4999">
                <a:solidFill>
                  <a:srgbClr val="B3E917"/>
                </a:solidFill>
                <a:latin typeface="Open Sauce Bold"/>
                <a:ea typeface="Open Sauce Bold"/>
                <a:cs typeface="Open Sauce Bold"/>
                <a:sym typeface="Open Sauce Bold"/>
              </a:rPr>
              <a:t>Challenges and Solutions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35D6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2778327" y="7417124"/>
            <a:ext cx="12710840" cy="1184047"/>
          </a:xfrm>
          <a:custGeom>
            <a:avLst/>
            <a:gdLst/>
            <a:ahLst/>
            <a:cxnLst/>
            <a:rect r="r" b="b" t="t" l="l"/>
            <a:pathLst>
              <a:path h="1184047" w="12710840">
                <a:moveTo>
                  <a:pt x="0" y="0"/>
                </a:moveTo>
                <a:lnTo>
                  <a:pt x="12710840" y="0"/>
                </a:lnTo>
                <a:lnTo>
                  <a:pt x="12710840" y="1184046"/>
                </a:lnTo>
                <a:lnTo>
                  <a:pt x="0" y="1184046"/>
                </a:lnTo>
                <a:lnTo>
                  <a:pt x="0" y="0"/>
                </a:lnTo>
                <a:close/>
              </a:path>
            </a:pathLst>
          </a:custGeom>
          <a:blipFill>
            <a:blip r:embed="rId2">
              <a:alphaModFix amt="72000"/>
            </a:blip>
            <a:stretch>
              <a:fillRect l="0" t="0" r="0" b="-208633"/>
            </a:stretch>
          </a:blipFill>
        </p:spPr>
      </p:sp>
      <p:grpSp>
        <p:nvGrpSpPr>
          <p:cNvPr name="Group 3" id="3"/>
          <p:cNvGrpSpPr/>
          <p:nvPr/>
        </p:nvGrpSpPr>
        <p:grpSpPr>
          <a:xfrm rot="0">
            <a:off x="1028700" y="1857127"/>
            <a:ext cx="16445636" cy="7215105"/>
            <a:chOff x="0" y="0"/>
            <a:chExt cx="4331361" cy="1900275"/>
          </a:xfrm>
        </p:grpSpPr>
        <p:sp>
          <p:nvSpPr>
            <p:cNvPr name="Freeform 4" id="4"/>
            <p:cNvSpPr/>
            <p:nvPr/>
          </p:nvSpPr>
          <p:spPr>
            <a:xfrm flipH="false" flipV="false" rot="0">
              <a:off x="0" y="0"/>
              <a:ext cx="4331361" cy="1900275"/>
            </a:xfrm>
            <a:custGeom>
              <a:avLst/>
              <a:gdLst/>
              <a:ahLst/>
              <a:cxnLst/>
              <a:rect r="r" b="b" t="t" l="l"/>
              <a:pathLst>
                <a:path h="1900275" w="4331361">
                  <a:moveTo>
                    <a:pt x="11769" y="0"/>
                  </a:moveTo>
                  <a:lnTo>
                    <a:pt x="4319592" y="0"/>
                  </a:lnTo>
                  <a:cubicBezTo>
                    <a:pt x="4326092" y="0"/>
                    <a:pt x="4331361" y="5269"/>
                    <a:pt x="4331361" y="11769"/>
                  </a:cubicBezTo>
                  <a:lnTo>
                    <a:pt x="4331361" y="1888506"/>
                  </a:lnTo>
                  <a:cubicBezTo>
                    <a:pt x="4331361" y="1895006"/>
                    <a:pt x="4326092" y="1900275"/>
                    <a:pt x="4319592" y="1900275"/>
                  </a:cubicBezTo>
                  <a:lnTo>
                    <a:pt x="11769" y="1900275"/>
                  </a:lnTo>
                  <a:cubicBezTo>
                    <a:pt x="5269" y="1900275"/>
                    <a:pt x="0" y="1895006"/>
                    <a:pt x="0" y="1888506"/>
                  </a:cubicBezTo>
                  <a:lnTo>
                    <a:pt x="0" y="11769"/>
                  </a:lnTo>
                  <a:cubicBezTo>
                    <a:pt x="0" y="5269"/>
                    <a:pt x="5269" y="0"/>
                    <a:pt x="11769" y="0"/>
                  </a:cubicBezTo>
                  <a:close/>
                </a:path>
              </a:pathLst>
            </a:custGeom>
            <a:solidFill>
              <a:srgbClr val="D9D9D9"/>
            </a:solidFill>
            <a:ln cap="rnd">
              <a:noFill/>
              <a:prstDash val="solid"/>
              <a:round/>
            </a:ln>
          </p:spPr>
        </p:sp>
        <p:sp>
          <p:nvSpPr>
            <p:cNvPr name="TextBox 5" id="5"/>
            <p:cNvSpPr txBox="true"/>
            <p:nvPr/>
          </p:nvSpPr>
          <p:spPr>
            <a:xfrm>
              <a:off x="0" y="-19050"/>
              <a:ext cx="4331361" cy="1919325"/>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1695541" y="2334477"/>
            <a:ext cx="14896917" cy="6155629"/>
          </a:xfrm>
          <a:prstGeom prst="rect">
            <a:avLst/>
          </a:prstGeom>
        </p:spPr>
        <p:txBody>
          <a:bodyPr anchor="t" rtlCol="false" tIns="0" lIns="0" bIns="0" rIns="0">
            <a:spAutoFit/>
          </a:bodyPr>
          <a:lstStyle/>
          <a:p>
            <a:pPr algn="ctr">
              <a:lnSpc>
                <a:spcPts val="4496"/>
              </a:lnSpc>
            </a:pPr>
            <a:r>
              <a:rPr lang="en-US" b="true" sz="2810">
                <a:solidFill>
                  <a:srgbClr val="934713"/>
                </a:solidFill>
                <a:latin typeface="Open Sauce Bold"/>
                <a:ea typeface="Open Sauce Bold"/>
                <a:cs typeface="Open Sauce Bold"/>
                <a:sym typeface="Open Sauce Bold"/>
              </a:rPr>
              <a:t>As Bitcoin develops ideas for staking, this promises much for future acceptability of blockchain by institutions. A lot more emerging institutions coming to value staking technologies will pick up the pace of stronger and more efficient staking platforms. For sure, future developments will definitely grapple with multi-chain interoperability, cross-border staking solutions, and be much more integrated with DeFi (Decentralized Finance) systems, making staking worthwhile for the institutional investor. Embracing innovations such as this will position institutions well to harvest the benefits engendered by the transformation that blockchain is introducing. The protocol will evolve in direct proportion to the maturity of Bitcoin as a digital asset, as those institutions, which are not staking yet, take into account the activity of angels and participate in institutional adoption.</a:t>
            </a:r>
          </a:p>
        </p:txBody>
      </p:sp>
      <p:grpSp>
        <p:nvGrpSpPr>
          <p:cNvPr name="Group 7" id="7"/>
          <p:cNvGrpSpPr/>
          <p:nvPr/>
        </p:nvGrpSpPr>
        <p:grpSpPr>
          <a:xfrm rot="0">
            <a:off x="16113923" y="9258300"/>
            <a:ext cx="327444" cy="32744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0" id="10"/>
          <p:cNvGrpSpPr/>
          <p:nvPr/>
        </p:nvGrpSpPr>
        <p:grpSpPr>
          <a:xfrm rot="0">
            <a:off x="15648108" y="9258300"/>
            <a:ext cx="327444" cy="3274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3" id="13"/>
          <p:cNvGrpSpPr/>
          <p:nvPr/>
        </p:nvGrpSpPr>
        <p:grpSpPr>
          <a:xfrm rot="0">
            <a:off x="15161723" y="9258300"/>
            <a:ext cx="327444" cy="327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5" id="15"/>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16" id="16"/>
          <p:cNvSpPr txBox="true"/>
          <p:nvPr/>
        </p:nvSpPr>
        <p:spPr>
          <a:xfrm rot="0">
            <a:off x="2605738" y="602269"/>
            <a:ext cx="13076524" cy="805238"/>
          </a:xfrm>
          <a:prstGeom prst="rect">
            <a:avLst/>
          </a:prstGeom>
        </p:spPr>
        <p:txBody>
          <a:bodyPr anchor="t" rtlCol="false" tIns="0" lIns="0" bIns="0" rIns="0">
            <a:spAutoFit/>
          </a:bodyPr>
          <a:lstStyle/>
          <a:p>
            <a:pPr algn="ctr">
              <a:lnSpc>
                <a:spcPts val="6499"/>
              </a:lnSpc>
              <a:spcBef>
                <a:spcPct val="0"/>
              </a:spcBef>
            </a:pPr>
            <a:r>
              <a:rPr lang="en-US" b="true" sz="4999">
                <a:solidFill>
                  <a:srgbClr val="B3E917"/>
                </a:solidFill>
                <a:latin typeface="Open Sauce Bold"/>
                <a:ea typeface="Open Sauce Bold"/>
                <a:cs typeface="Open Sauce Bold"/>
                <a:sym typeface="Open Sauce Bold"/>
              </a:rPr>
              <a:t>The Future of Institutional Bitcoin Staking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35D6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2778327" y="7417124"/>
            <a:ext cx="12710840" cy="1184047"/>
          </a:xfrm>
          <a:custGeom>
            <a:avLst/>
            <a:gdLst/>
            <a:ahLst/>
            <a:cxnLst/>
            <a:rect r="r" b="b" t="t" l="l"/>
            <a:pathLst>
              <a:path h="1184047" w="12710840">
                <a:moveTo>
                  <a:pt x="0" y="0"/>
                </a:moveTo>
                <a:lnTo>
                  <a:pt x="12710840" y="0"/>
                </a:lnTo>
                <a:lnTo>
                  <a:pt x="12710840" y="1184046"/>
                </a:lnTo>
                <a:lnTo>
                  <a:pt x="0" y="1184046"/>
                </a:lnTo>
                <a:lnTo>
                  <a:pt x="0" y="0"/>
                </a:lnTo>
                <a:close/>
              </a:path>
            </a:pathLst>
          </a:custGeom>
          <a:blipFill>
            <a:blip r:embed="rId2">
              <a:alphaModFix amt="72000"/>
            </a:blip>
            <a:stretch>
              <a:fillRect l="0" t="0" r="0" b="-208633"/>
            </a:stretch>
          </a:blipFill>
        </p:spPr>
      </p:sp>
      <p:grpSp>
        <p:nvGrpSpPr>
          <p:cNvPr name="Group 3" id="3"/>
          <p:cNvGrpSpPr/>
          <p:nvPr/>
        </p:nvGrpSpPr>
        <p:grpSpPr>
          <a:xfrm rot="0">
            <a:off x="1028700" y="1857127"/>
            <a:ext cx="16445636" cy="7215105"/>
            <a:chOff x="0" y="0"/>
            <a:chExt cx="4331361" cy="1900275"/>
          </a:xfrm>
        </p:grpSpPr>
        <p:sp>
          <p:nvSpPr>
            <p:cNvPr name="Freeform 4" id="4"/>
            <p:cNvSpPr/>
            <p:nvPr/>
          </p:nvSpPr>
          <p:spPr>
            <a:xfrm flipH="false" flipV="false" rot="0">
              <a:off x="0" y="0"/>
              <a:ext cx="4331361" cy="1900275"/>
            </a:xfrm>
            <a:custGeom>
              <a:avLst/>
              <a:gdLst/>
              <a:ahLst/>
              <a:cxnLst/>
              <a:rect r="r" b="b" t="t" l="l"/>
              <a:pathLst>
                <a:path h="1900275" w="4331361">
                  <a:moveTo>
                    <a:pt x="11769" y="0"/>
                  </a:moveTo>
                  <a:lnTo>
                    <a:pt x="4319592" y="0"/>
                  </a:lnTo>
                  <a:cubicBezTo>
                    <a:pt x="4326092" y="0"/>
                    <a:pt x="4331361" y="5269"/>
                    <a:pt x="4331361" y="11769"/>
                  </a:cubicBezTo>
                  <a:lnTo>
                    <a:pt x="4331361" y="1888506"/>
                  </a:lnTo>
                  <a:cubicBezTo>
                    <a:pt x="4331361" y="1895006"/>
                    <a:pt x="4326092" y="1900275"/>
                    <a:pt x="4319592" y="1900275"/>
                  </a:cubicBezTo>
                  <a:lnTo>
                    <a:pt x="11769" y="1900275"/>
                  </a:lnTo>
                  <a:cubicBezTo>
                    <a:pt x="5269" y="1900275"/>
                    <a:pt x="0" y="1895006"/>
                    <a:pt x="0" y="1888506"/>
                  </a:cubicBezTo>
                  <a:lnTo>
                    <a:pt x="0" y="11769"/>
                  </a:lnTo>
                  <a:cubicBezTo>
                    <a:pt x="0" y="5269"/>
                    <a:pt x="5269" y="0"/>
                    <a:pt x="11769" y="0"/>
                  </a:cubicBezTo>
                  <a:close/>
                </a:path>
              </a:pathLst>
            </a:custGeom>
            <a:solidFill>
              <a:srgbClr val="D9D9D9"/>
            </a:solidFill>
            <a:ln cap="rnd">
              <a:noFill/>
              <a:prstDash val="solid"/>
              <a:round/>
            </a:ln>
          </p:spPr>
        </p:sp>
        <p:sp>
          <p:nvSpPr>
            <p:cNvPr name="TextBox 5" id="5"/>
            <p:cNvSpPr txBox="true"/>
            <p:nvPr/>
          </p:nvSpPr>
          <p:spPr>
            <a:xfrm>
              <a:off x="0" y="-19050"/>
              <a:ext cx="4331361" cy="1919325"/>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6" id="6"/>
          <p:cNvSpPr txBox="true"/>
          <p:nvPr/>
        </p:nvSpPr>
        <p:spPr>
          <a:xfrm rot="0">
            <a:off x="1695541" y="2052949"/>
            <a:ext cx="14896917" cy="6705717"/>
          </a:xfrm>
          <a:prstGeom prst="rect">
            <a:avLst/>
          </a:prstGeom>
        </p:spPr>
        <p:txBody>
          <a:bodyPr anchor="t" rtlCol="false" tIns="0" lIns="0" bIns="0" rIns="0">
            <a:spAutoFit/>
          </a:bodyPr>
          <a:lstStyle/>
          <a:p>
            <a:pPr algn="ctr">
              <a:lnSpc>
                <a:spcPts val="4496"/>
              </a:lnSpc>
            </a:pPr>
            <a:r>
              <a:rPr lang="en-US" b="true" sz="2810">
                <a:solidFill>
                  <a:srgbClr val="C80B0B"/>
                </a:solidFill>
                <a:latin typeface="Open Sauce Bold"/>
                <a:ea typeface="Open Sauce Bold"/>
                <a:cs typeface="Open Sauce Bold"/>
                <a:sym typeface="Open Sauce Bold"/>
              </a:rPr>
              <a:t>Bitcoin staking protocol development platforms are transforming the financial landscape by making it easy for institutions to incorporate Bitcoin into their investment strategies. The platforms offer sustainable financial incentives and encourage greater engagement with the Bitcoin ecosystem. As technological innovation addresses current challenges and regulatory clarity improves, adoption of staking protocols among institutions will likely speed up. This increasing dependence on a</a:t>
            </a:r>
            <a:r>
              <a:rPr lang="en-US" b="true" sz="2810" u="sng">
                <a:solidFill>
                  <a:srgbClr val="004AAD"/>
                </a:solidFill>
                <a:latin typeface="Open Sauce Bold"/>
                <a:ea typeface="Open Sauce Bold"/>
                <a:cs typeface="Open Sauce Bold"/>
                <a:sym typeface="Open Sauce Bold"/>
                <a:hlinkClick r:id="rId3" tooltip="https://www.blockchainx.tech/bitcoin-staking-protocol-development/"/>
              </a:rPr>
              <a:t> Bitcoin staking protocol development platform</a:t>
            </a:r>
            <a:r>
              <a:rPr lang="en-US" b="true" sz="2810">
                <a:solidFill>
                  <a:srgbClr val="004AAD"/>
                </a:solidFill>
                <a:latin typeface="Open Sauce Bold"/>
                <a:ea typeface="Open Sauce Bold"/>
                <a:cs typeface="Open Sauce Bold"/>
                <a:sym typeface="Open Sauce Bold"/>
              </a:rPr>
              <a:t> </a:t>
            </a:r>
            <a:r>
              <a:rPr lang="en-US" b="true" sz="2810">
                <a:solidFill>
                  <a:srgbClr val="C80B0B"/>
                </a:solidFill>
                <a:latin typeface="Open Sauce Bold"/>
                <a:ea typeface="Open Sauce Bold"/>
                <a:cs typeface="Open Sauce Bold"/>
                <a:sym typeface="Open Sauce Bold"/>
              </a:rPr>
              <a:t>will increase the scalability and security of staking initiatives, making these platforms key players in Bitcoin's broader integration into global financial markets. This symbiotic relationship between institutions and staking platforms will play a pivotal role in defining Bitcoin's future as a trusted and valuable asset in the global financial system.</a:t>
            </a:r>
          </a:p>
        </p:txBody>
      </p:sp>
      <p:grpSp>
        <p:nvGrpSpPr>
          <p:cNvPr name="Group 7" id="7"/>
          <p:cNvGrpSpPr/>
          <p:nvPr/>
        </p:nvGrpSpPr>
        <p:grpSpPr>
          <a:xfrm rot="0">
            <a:off x="16113923" y="9258300"/>
            <a:ext cx="327444" cy="32744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0" id="10"/>
          <p:cNvGrpSpPr/>
          <p:nvPr/>
        </p:nvGrpSpPr>
        <p:grpSpPr>
          <a:xfrm rot="0">
            <a:off x="15648108" y="9258300"/>
            <a:ext cx="327444" cy="3274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3" id="13"/>
          <p:cNvGrpSpPr/>
          <p:nvPr/>
        </p:nvGrpSpPr>
        <p:grpSpPr>
          <a:xfrm rot="0">
            <a:off x="15161723" y="9258300"/>
            <a:ext cx="327444" cy="327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B404"/>
            </a:solidFill>
            <a:ln cap="sq">
              <a:noFill/>
              <a:prstDash val="solid"/>
              <a:miter/>
            </a:ln>
          </p:spPr>
        </p:sp>
        <p:sp>
          <p:nvSpPr>
            <p:cNvPr name="TextBox 15" id="15"/>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16" id="16"/>
          <p:cNvSpPr txBox="true"/>
          <p:nvPr/>
        </p:nvSpPr>
        <p:spPr>
          <a:xfrm rot="0">
            <a:off x="6459705" y="232909"/>
            <a:ext cx="5348083" cy="1197307"/>
          </a:xfrm>
          <a:prstGeom prst="rect">
            <a:avLst/>
          </a:prstGeom>
        </p:spPr>
        <p:txBody>
          <a:bodyPr anchor="t" rtlCol="false" tIns="0" lIns="0" bIns="0" rIns="0">
            <a:spAutoFit/>
          </a:bodyPr>
          <a:lstStyle/>
          <a:p>
            <a:pPr algn="ctr">
              <a:lnSpc>
                <a:spcPts val="9699"/>
              </a:lnSpc>
              <a:spcBef>
                <a:spcPct val="0"/>
              </a:spcBef>
            </a:pPr>
            <a:r>
              <a:rPr lang="en-US" b="true" sz="7461">
                <a:solidFill>
                  <a:srgbClr val="B3E917"/>
                </a:solidFill>
                <a:latin typeface="Open Sauce Bold"/>
                <a:ea typeface="Open Sauce Bold"/>
                <a:cs typeface="Open Sauce Bold"/>
                <a:sym typeface="Open Sauce Bold"/>
              </a:rPr>
              <a:t>Conclusion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B3E917"/>
        </a:solidFill>
      </p:bgPr>
    </p:bg>
    <p:spTree>
      <p:nvGrpSpPr>
        <p:cNvPr id="1" name=""/>
        <p:cNvGrpSpPr/>
        <p:nvPr/>
      </p:nvGrpSpPr>
      <p:grpSpPr>
        <a:xfrm>
          <a:off x="0" y="0"/>
          <a:ext cx="0" cy="0"/>
          <a:chOff x="0" y="0"/>
          <a:chExt cx="0" cy="0"/>
        </a:xfrm>
      </p:grpSpPr>
      <p:grpSp>
        <p:nvGrpSpPr>
          <p:cNvPr name="Group 2" id="2"/>
          <p:cNvGrpSpPr/>
          <p:nvPr/>
        </p:nvGrpSpPr>
        <p:grpSpPr>
          <a:xfrm rot="0">
            <a:off x="3715119" y="2647476"/>
            <a:ext cx="11004582" cy="5764356"/>
            <a:chOff x="0" y="0"/>
            <a:chExt cx="3447163" cy="1805673"/>
          </a:xfrm>
        </p:grpSpPr>
        <p:sp>
          <p:nvSpPr>
            <p:cNvPr name="Freeform 3" id="3"/>
            <p:cNvSpPr/>
            <p:nvPr/>
          </p:nvSpPr>
          <p:spPr>
            <a:xfrm flipH="false" flipV="false" rot="0">
              <a:off x="0" y="0"/>
              <a:ext cx="3447163" cy="1805673"/>
            </a:xfrm>
            <a:custGeom>
              <a:avLst/>
              <a:gdLst/>
              <a:ahLst/>
              <a:cxnLst/>
              <a:rect r="r" b="b" t="t" l="l"/>
              <a:pathLst>
                <a:path h="1805673" w="3447163">
                  <a:moveTo>
                    <a:pt x="31658" y="0"/>
                  </a:moveTo>
                  <a:lnTo>
                    <a:pt x="3415505" y="0"/>
                  </a:lnTo>
                  <a:cubicBezTo>
                    <a:pt x="3432989" y="0"/>
                    <a:pt x="3447163" y="14174"/>
                    <a:pt x="3447163" y="31658"/>
                  </a:cubicBezTo>
                  <a:lnTo>
                    <a:pt x="3447163" y="1774014"/>
                  </a:lnTo>
                  <a:cubicBezTo>
                    <a:pt x="3447163" y="1782411"/>
                    <a:pt x="3443828" y="1790463"/>
                    <a:pt x="3437891" y="1796400"/>
                  </a:cubicBezTo>
                  <a:cubicBezTo>
                    <a:pt x="3431954" y="1802337"/>
                    <a:pt x="3423901" y="1805673"/>
                    <a:pt x="3415505" y="1805673"/>
                  </a:cubicBezTo>
                  <a:lnTo>
                    <a:pt x="31658" y="1805673"/>
                  </a:lnTo>
                  <a:cubicBezTo>
                    <a:pt x="14174" y="1805673"/>
                    <a:pt x="0" y="1791499"/>
                    <a:pt x="0" y="1774014"/>
                  </a:cubicBezTo>
                  <a:lnTo>
                    <a:pt x="0" y="31658"/>
                  </a:lnTo>
                  <a:cubicBezTo>
                    <a:pt x="0" y="14174"/>
                    <a:pt x="14174" y="0"/>
                    <a:pt x="31658" y="0"/>
                  </a:cubicBezTo>
                  <a:close/>
                </a:path>
              </a:pathLst>
            </a:custGeom>
            <a:solidFill>
              <a:srgbClr val="D9D9D9"/>
            </a:solidFill>
            <a:ln cap="rnd">
              <a:noFill/>
              <a:prstDash val="solid"/>
              <a:round/>
            </a:ln>
          </p:spPr>
        </p:sp>
        <p:sp>
          <p:nvSpPr>
            <p:cNvPr name="TextBox 4" id="4"/>
            <p:cNvSpPr txBox="true"/>
            <p:nvPr/>
          </p:nvSpPr>
          <p:spPr>
            <a:xfrm>
              <a:off x="0" y="-38100"/>
              <a:ext cx="3447163" cy="1843773"/>
            </a:xfrm>
            <a:prstGeom prst="rect">
              <a:avLst/>
            </a:prstGeom>
          </p:spPr>
          <p:txBody>
            <a:bodyPr anchor="ctr" rtlCol="false" tIns="50800" lIns="50800" bIns="50800" rIns="50800"/>
            <a:lstStyle/>
            <a:p>
              <a:pPr algn="ctr" marL="0" indent="0" lvl="0">
                <a:lnSpc>
                  <a:spcPts val="3035"/>
                </a:lnSpc>
                <a:spcBef>
                  <a:spcPct val="0"/>
                </a:spcBef>
              </a:pPr>
            </a:p>
          </p:txBody>
        </p:sp>
      </p:grpSp>
      <p:sp>
        <p:nvSpPr>
          <p:cNvPr name="Freeform 5" id="5"/>
          <p:cNvSpPr/>
          <p:nvPr/>
        </p:nvSpPr>
        <p:spPr>
          <a:xfrm flipH="false" flipV="false" rot="0">
            <a:off x="4899887" y="5529654"/>
            <a:ext cx="560505" cy="560505"/>
          </a:xfrm>
          <a:custGeom>
            <a:avLst/>
            <a:gdLst/>
            <a:ahLst/>
            <a:cxnLst/>
            <a:rect r="r" b="b" t="t" l="l"/>
            <a:pathLst>
              <a:path h="560505" w="560505">
                <a:moveTo>
                  <a:pt x="0" y="0"/>
                </a:moveTo>
                <a:lnTo>
                  <a:pt x="560506" y="0"/>
                </a:lnTo>
                <a:lnTo>
                  <a:pt x="560506" y="560505"/>
                </a:lnTo>
                <a:lnTo>
                  <a:pt x="0" y="5605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6" id="6"/>
          <p:cNvSpPr/>
          <p:nvPr/>
        </p:nvSpPr>
        <p:spPr>
          <a:xfrm flipH="false" flipV="false" rot="0">
            <a:off x="4977947" y="6699759"/>
            <a:ext cx="482446" cy="482663"/>
          </a:xfrm>
          <a:custGeom>
            <a:avLst/>
            <a:gdLst/>
            <a:ahLst/>
            <a:cxnLst/>
            <a:rect r="r" b="b" t="t" l="l"/>
            <a:pathLst>
              <a:path h="482663" w="482446">
                <a:moveTo>
                  <a:pt x="0" y="0"/>
                </a:moveTo>
                <a:lnTo>
                  <a:pt x="482446" y="0"/>
                </a:lnTo>
                <a:lnTo>
                  <a:pt x="482446" y="482663"/>
                </a:lnTo>
                <a:lnTo>
                  <a:pt x="0" y="4826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4899887" y="4438699"/>
            <a:ext cx="482210" cy="482210"/>
          </a:xfrm>
          <a:custGeom>
            <a:avLst/>
            <a:gdLst/>
            <a:ahLst/>
            <a:cxnLst/>
            <a:rect r="r" b="b" t="t" l="l"/>
            <a:pathLst>
              <a:path h="482210" w="482210">
                <a:moveTo>
                  <a:pt x="0" y="0"/>
                </a:moveTo>
                <a:lnTo>
                  <a:pt x="482210" y="0"/>
                </a:lnTo>
                <a:lnTo>
                  <a:pt x="482210" y="482210"/>
                </a:lnTo>
                <a:lnTo>
                  <a:pt x="0" y="4822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4452812" y="4549827"/>
            <a:ext cx="62559" cy="2743723"/>
            <a:chOff x="0" y="0"/>
            <a:chExt cx="19597" cy="859466"/>
          </a:xfrm>
        </p:grpSpPr>
        <p:sp>
          <p:nvSpPr>
            <p:cNvPr name="Freeform 9" id="9"/>
            <p:cNvSpPr/>
            <p:nvPr/>
          </p:nvSpPr>
          <p:spPr>
            <a:xfrm flipH="false" flipV="false" rot="0">
              <a:off x="0" y="0"/>
              <a:ext cx="19597" cy="859466"/>
            </a:xfrm>
            <a:custGeom>
              <a:avLst/>
              <a:gdLst/>
              <a:ahLst/>
              <a:cxnLst/>
              <a:rect r="r" b="b" t="t" l="l"/>
              <a:pathLst>
                <a:path h="859466" w="19597">
                  <a:moveTo>
                    <a:pt x="0" y="0"/>
                  </a:moveTo>
                  <a:lnTo>
                    <a:pt x="19597" y="0"/>
                  </a:lnTo>
                  <a:lnTo>
                    <a:pt x="19597" y="859466"/>
                  </a:lnTo>
                  <a:lnTo>
                    <a:pt x="0" y="859466"/>
                  </a:lnTo>
                  <a:close/>
                </a:path>
              </a:pathLst>
            </a:custGeom>
            <a:solidFill>
              <a:srgbClr val="FFFFFF"/>
            </a:solidFill>
          </p:spPr>
        </p:sp>
        <p:sp>
          <p:nvSpPr>
            <p:cNvPr name="TextBox 10" id="10"/>
            <p:cNvSpPr txBox="true"/>
            <p:nvPr/>
          </p:nvSpPr>
          <p:spPr>
            <a:xfrm>
              <a:off x="0" y="-38100"/>
              <a:ext cx="19597" cy="897566"/>
            </a:xfrm>
            <a:prstGeom prst="rect">
              <a:avLst/>
            </a:prstGeom>
          </p:spPr>
          <p:txBody>
            <a:bodyPr anchor="ctr" rtlCol="false" tIns="50800" lIns="50800" bIns="50800" rIns="50800"/>
            <a:lstStyle/>
            <a:p>
              <a:pPr algn="ctr">
                <a:lnSpc>
                  <a:spcPts val="3035"/>
                </a:lnSpc>
              </a:pPr>
            </a:p>
          </p:txBody>
        </p:sp>
      </p:grpSp>
      <p:sp>
        <p:nvSpPr>
          <p:cNvPr name="Freeform 11" id="11"/>
          <p:cNvSpPr/>
          <p:nvPr/>
        </p:nvSpPr>
        <p:spPr>
          <a:xfrm flipH="false" flipV="false" rot="0">
            <a:off x="10765047" y="4166369"/>
            <a:ext cx="3510639" cy="3510639"/>
          </a:xfrm>
          <a:custGeom>
            <a:avLst/>
            <a:gdLst/>
            <a:ahLst/>
            <a:cxnLst/>
            <a:rect r="r" b="b" t="t" l="l"/>
            <a:pathLst>
              <a:path h="3510639" w="3510639">
                <a:moveTo>
                  <a:pt x="0" y="0"/>
                </a:moveTo>
                <a:lnTo>
                  <a:pt x="3510639" y="0"/>
                </a:lnTo>
                <a:lnTo>
                  <a:pt x="3510639" y="3510639"/>
                </a:lnTo>
                <a:lnTo>
                  <a:pt x="0" y="3510639"/>
                </a:lnTo>
                <a:lnTo>
                  <a:pt x="0" y="0"/>
                </a:lnTo>
                <a:close/>
              </a:path>
            </a:pathLst>
          </a:custGeom>
          <a:blipFill>
            <a:blip r:embed="rId8"/>
            <a:stretch>
              <a:fillRect l="0" t="0" r="0" b="0"/>
            </a:stretch>
          </a:blipFill>
        </p:spPr>
      </p:sp>
      <p:sp>
        <p:nvSpPr>
          <p:cNvPr name="TextBox 12" id="12"/>
          <p:cNvSpPr txBox="true"/>
          <p:nvPr/>
        </p:nvSpPr>
        <p:spPr>
          <a:xfrm rot="0">
            <a:off x="6115370" y="6661659"/>
            <a:ext cx="4496331" cy="348333"/>
          </a:xfrm>
          <a:prstGeom prst="rect">
            <a:avLst/>
          </a:prstGeom>
        </p:spPr>
        <p:txBody>
          <a:bodyPr anchor="t" rtlCol="false" tIns="0" lIns="0" bIns="0" rIns="0">
            <a:spAutoFit/>
          </a:bodyPr>
          <a:lstStyle/>
          <a:p>
            <a:pPr algn="l">
              <a:lnSpc>
                <a:spcPts val="2850"/>
              </a:lnSpc>
            </a:pPr>
            <a:r>
              <a:rPr lang="en-US" sz="2036" b="true">
                <a:solidFill>
                  <a:srgbClr val="106861"/>
                </a:solidFill>
                <a:latin typeface="Open Sauce Bold"/>
                <a:ea typeface="Open Sauce Bold"/>
                <a:cs typeface="Open Sauce Bold"/>
                <a:sym typeface="Open Sauce Bold"/>
              </a:rPr>
              <a:t>www.blockchainx.tech</a:t>
            </a:r>
          </a:p>
        </p:txBody>
      </p:sp>
      <p:sp>
        <p:nvSpPr>
          <p:cNvPr name="TextBox 13" id="13"/>
          <p:cNvSpPr txBox="true"/>
          <p:nvPr/>
        </p:nvSpPr>
        <p:spPr>
          <a:xfrm rot="0">
            <a:off x="6099310" y="5561549"/>
            <a:ext cx="4512391" cy="365859"/>
          </a:xfrm>
          <a:prstGeom prst="rect">
            <a:avLst/>
          </a:prstGeom>
        </p:spPr>
        <p:txBody>
          <a:bodyPr anchor="t" rtlCol="false" tIns="0" lIns="0" bIns="0" rIns="0">
            <a:spAutoFit/>
          </a:bodyPr>
          <a:lstStyle/>
          <a:p>
            <a:pPr algn="l">
              <a:lnSpc>
                <a:spcPts val="2934"/>
              </a:lnSpc>
            </a:pPr>
            <a:r>
              <a:rPr lang="en-US" sz="2096" b="true">
                <a:solidFill>
                  <a:srgbClr val="106861"/>
                </a:solidFill>
                <a:latin typeface="Open Sauce Bold"/>
                <a:ea typeface="Open Sauce Bold"/>
                <a:cs typeface="Open Sauce Bold"/>
                <a:sym typeface="Open Sauce Bold"/>
              </a:rPr>
              <a:t>contact@blockchainx.tech</a:t>
            </a:r>
          </a:p>
        </p:txBody>
      </p:sp>
      <p:sp>
        <p:nvSpPr>
          <p:cNvPr name="TextBox 14" id="14"/>
          <p:cNvSpPr txBox="true"/>
          <p:nvPr/>
        </p:nvSpPr>
        <p:spPr>
          <a:xfrm rot="0">
            <a:off x="6099310" y="4470065"/>
            <a:ext cx="2632202" cy="389085"/>
          </a:xfrm>
          <a:prstGeom prst="rect">
            <a:avLst/>
          </a:prstGeom>
        </p:spPr>
        <p:txBody>
          <a:bodyPr anchor="t" rtlCol="false" tIns="0" lIns="0" bIns="0" rIns="0">
            <a:spAutoFit/>
          </a:bodyPr>
          <a:lstStyle/>
          <a:p>
            <a:pPr algn="l">
              <a:lnSpc>
                <a:spcPts val="3229"/>
              </a:lnSpc>
            </a:pPr>
            <a:r>
              <a:rPr lang="en-US" sz="2306" b="true">
                <a:solidFill>
                  <a:srgbClr val="106861"/>
                </a:solidFill>
                <a:latin typeface="Open Sauce Bold"/>
                <a:ea typeface="Open Sauce Bold"/>
                <a:cs typeface="Open Sauce Bold"/>
                <a:sym typeface="Open Sauce Bold"/>
              </a:rPr>
              <a:t>+91 7708889555</a:t>
            </a:r>
          </a:p>
        </p:txBody>
      </p:sp>
      <p:sp>
        <p:nvSpPr>
          <p:cNvPr name="TextBox 15" id="15"/>
          <p:cNvSpPr txBox="true"/>
          <p:nvPr/>
        </p:nvSpPr>
        <p:spPr>
          <a:xfrm rot="0">
            <a:off x="6638680" y="2948548"/>
            <a:ext cx="5157459" cy="878005"/>
          </a:xfrm>
          <a:prstGeom prst="rect">
            <a:avLst/>
          </a:prstGeom>
        </p:spPr>
        <p:txBody>
          <a:bodyPr anchor="t" rtlCol="false" tIns="0" lIns="0" bIns="0" rIns="0">
            <a:spAutoFit/>
          </a:bodyPr>
          <a:lstStyle/>
          <a:p>
            <a:pPr algn="l" marL="0" indent="0" lvl="0">
              <a:lnSpc>
                <a:spcPts val="7256"/>
              </a:lnSpc>
              <a:spcBef>
                <a:spcPct val="0"/>
              </a:spcBef>
            </a:pPr>
            <a:r>
              <a:rPr lang="en-US" b="true" sz="5182" spc="487">
                <a:solidFill>
                  <a:srgbClr val="5E17EB"/>
                </a:solidFill>
                <a:latin typeface="Open Sauce Bold"/>
                <a:ea typeface="Open Sauce Bold"/>
                <a:cs typeface="Open Sauce Bold"/>
                <a:sym typeface="Open Sauce Bold"/>
              </a:rPr>
              <a:t>CONTACT US</a:t>
            </a:r>
          </a:p>
        </p:txBody>
      </p:sp>
      <p:sp>
        <p:nvSpPr>
          <p:cNvPr name="Freeform 16" id="16"/>
          <p:cNvSpPr/>
          <p:nvPr/>
        </p:nvSpPr>
        <p:spPr>
          <a:xfrm flipH="false" flipV="false" rot="0">
            <a:off x="-339192" y="-208115"/>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5400000">
            <a:off x="15736057" y="0"/>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5400000">
            <a:off x="0" y="7756804"/>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9" id="19"/>
          <p:cNvSpPr/>
          <p:nvPr/>
        </p:nvSpPr>
        <p:spPr>
          <a:xfrm flipH="false" flipV="false" rot="-10800000">
            <a:off x="15736057" y="7756804"/>
            <a:ext cx="2551943" cy="2551943"/>
          </a:xfrm>
          <a:custGeom>
            <a:avLst/>
            <a:gdLst/>
            <a:ahLst/>
            <a:cxnLst/>
            <a:rect r="r" b="b" t="t" l="l"/>
            <a:pathLst>
              <a:path h="2551943" w="2551943">
                <a:moveTo>
                  <a:pt x="0" y="0"/>
                </a:moveTo>
                <a:lnTo>
                  <a:pt x="2551943" y="0"/>
                </a:lnTo>
                <a:lnTo>
                  <a:pt x="2551943" y="2551943"/>
                </a:lnTo>
                <a:lnTo>
                  <a:pt x="0" y="255194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DAGcckK8fHU</dc:identifier>
  <dcterms:modified xsi:type="dcterms:W3CDTF">2011-08-01T06:04:30Z</dcterms:modified>
  <cp:revision>1</cp:revision>
  <dc:title>The Role of Staking Protocols in Driving Bitcoin Adoption Among Institutions</dc:title>
</cp:coreProperties>
</file>