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B04B8-C303-B7B9-E179-6F89B334B6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C09377-1C32-D0F6-26CE-373176BBF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434204-B823-31F4-4827-4E2B9FA82183}"/>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5" name="Footer Placeholder 4">
            <a:extLst>
              <a:ext uri="{FF2B5EF4-FFF2-40B4-BE49-F238E27FC236}">
                <a16:creationId xmlns:a16="http://schemas.microsoft.com/office/drawing/2014/main" id="{108C41DB-BEF4-88DF-9188-4856CDE09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AD8F30-8C39-037A-0FA8-47F12E359EC1}"/>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2763377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0C5FA-E2A3-6068-BDF9-64A833EE7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FA4EB8-96DC-4D60-806B-DEEC34A39D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E3A75A-5A80-3EA9-1DCB-35F04B09B7E3}"/>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5" name="Footer Placeholder 4">
            <a:extLst>
              <a:ext uri="{FF2B5EF4-FFF2-40B4-BE49-F238E27FC236}">
                <a16:creationId xmlns:a16="http://schemas.microsoft.com/office/drawing/2014/main" id="{ECBDBEFD-6FE8-681E-E0E5-B5D3C2FB5E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6C9360-E930-9B47-C28F-F73ED7B66D2C}"/>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2176298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7743-5875-06EC-FFF3-EBED3AD42A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15CF3F-7655-808C-1DBF-5D154A9358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F6204B-029D-C449-BD1E-E0EEF6E838FF}"/>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5" name="Footer Placeholder 4">
            <a:extLst>
              <a:ext uri="{FF2B5EF4-FFF2-40B4-BE49-F238E27FC236}">
                <a16:creationId xmlns:a16="http://schemas.microsoft.com/office/drawing/2014/main" id="{FB81FAF1-B126-BCB5-7172-2ED98292E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6DE1C-03EA-5430-64F4-22EB3803BAF4}"/>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30411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DBAE-AF68-8912-FD50-2C917C97D9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1F0426-451E-79C2-83BA-37F98B4F7D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D1F20A-C720-4B41-27BB-0122196CCB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AE7B52-9544-48B0-59C9-A148A636A54E}"/>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6" name="Footer Placeholder 5">
            <a:extLst>
              <a:ext uri="{FF2B5EF4-FFF2-40B4-BE49-F238E27FC236}">
                <a16:creationId xmlns:a16="http://schemas.microsoft.com/office/drawing/2014/main" id="{5C0276E5-F717-1784-48F8-D90EFD88D2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D12A42-AAD2-E892-C143-6A9148044C0C}"/>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4153658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5E13-2F86-76BB-009F-BAFBE45A3B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FD0514-8E3A-4DA6-1AE8-4D3BD7DEDB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BC19B9-8218-E6A0-FFC8-68C13D300A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211E34-22BF-DF00-17FE-9B63F776C1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3A65E8-FABE-2D22-AE10-BC65C8292A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BDAB93-A77D-E76E-483F-326E98B580EF}"/>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8" name="Footer Placeholder 7">
            <a:extLst>
              <a:ext uri="{FF2B5EF4-FFF2-40B4-BE49-F238E27FC236}">
                <a16:creationId xmlns:a16="http://schemas.microsoft.com/office/drawing/2014/main" id="{BF56F230-DEED-55B8-1AB9-D616ED3C9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E61AF6-AEB1-2815-4840-537A3029F077}"/>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318402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2E68-80DA-5A6D-B40B-7D71BFA4E5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8890DE-DF64-B9CC-E08D-C8923B4834EE}"/>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4" name="Footer Placeholder 3">
            <a:extLst>
              <a:ext uri="{FF2B5EF4-FFF2-40B4-BE49-F238E27FC236}">
                <a16:creationId xmlns:a16="http://schemas.microsoft.com/office/drawing/2014/main" id="{1AD51590-9588-B1A5-F89E-F3773D41F4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38CA3F-0A34-0E73-E7FD-FF470E8E482A}"/>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1997370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D16F4B-1089-3221-3B70-30C0FB3D7385}"/>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3" name="Footer Placeholder 2">
            <a:extLst>
              <a:ext uri="{FF2B5EF4-FFF2-40B4-BE49-F238E27FC236}">
                <a16:creationId xmlns:a16="http://schemas.microsoft.com/office/drawing/2014/main" id="{0A79C65D-5285-5AF2-5596-5E9C20D638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573F5C-035C-EA34-C9C6-204C19DEC655}"/>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343024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82129-8D43-8051-F76E-594AE4615D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4DB238-BF9E-633B-1576-D7CDE1C22F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434BB0-32A3-38B4-577B-62854D373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F88263-531B-A6FB-5F74-6C2AF15911B6}"/>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6" name="Footer Placeholder 5">
            <a:extLst>
              <a:ext uri="{FF2B5EF4-FFF2-40B4-BE49-F238E27FC236}">
                <a16:creationId xmlns:a16="http://schemas.microsoft.com/office/drawing/2014/main" id="{022760E0-F26C-35B1-02D9-F08C715DF1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E7361-AC06-8A15-21B3-D22A4727E1A0}"/>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696308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4C0BB-12F5-1920-B05D-3CC7C7B0CF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3D9081-50CC-6B0A-516B-948D044860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D1AF07-A428-206D-8179-21D718701B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DEAAF7-A9CD-9854-98BC-64D68EEA2329}"/>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6" name="Footer Placeholder 5">
            <a:extLst>
              <a:ext uri="{FF2B5EF4-FFF2-40B4-BE49-F238E27FC236}">
                <a16:creationId xmlns:a16="http://schemas.microsoft.com/office/drawing/2014/main" id="{E7FA1648-D7C8-AA6F-FB99-E6B4911BF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B6BD62-861B-F498-4C21-FF788655FE3A}"/>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1766139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8EBD-B8AC-AF7F-6D07-50C9EF3C2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890452-00C7-C102-4073-6B7389D65C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664561-227B-1F99-23E9-20E48CC18E44}"/>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5" name="Footer Placeholder 4">
            <a:extLst>
              <a:ext uri="{FF2B5EF4-FFF2-40B4-BE49-F238E27FC236}">
                <a16:creationId xmlns:a16="http://schemas.microsoft.com/office/drawing/2014/main" id="{CC7B7799-FFB0-BEEA-23FF-263264A9B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24D7D1-BE9A-353B-9FB9-A1646BBA6E45}"/>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1032115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5782FF-4E5D-B099-A75C-75A3231495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FBBC7C-A3EB-789A-1B0E-3E52ED715A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8A60CC-E124-3178-1234-93C9D42F69C1}"/>
              </a:ext>
            </a:extLst>
          </p:cNvPr>
          <p:cNvSpPr>
            <a:spLocks noGrp="1"/>
          </p:cNvSpPr>
          <p:nvPr>
            <p:ph type="dt" sz="half" idx="10"/>
          </p:nvPr>
        </p:nvSpPr>
        <p:spPr/>
        <p:txBody>
          <a:bodyPr/>
          <a:lstStyle/>
          <a:p>
            <a:fld id="{3F26ACF8-8228-4B36-8358-4493E58EFE3D}" type="datetimeFigureOut">
              <a:rPr lang="en-US" smtClean="0"/>
              <a:t>1/17/2025</a:t>
            </a:fld>
            <a:endParaRPr lang="en-US"/>
          </a:p>
        </p:txBody>
      </p:sp>
      <p:sp>
        <p:nvSpPr>
          <p:cNvPr id="5" name="Footer Placeholder 4">
            <a:extLst>
              <a:ext uri="{FF2B5EF4-FFF2-40B4-BE49-F238E27FC236}">
                <a16:creationId xmlns:a16="http://schemas.microsoft.com/office/drawing/2014/main" id="{0DCDDF99-76FD-AABD-31A6-1B5FA8B41B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CECB7-0276-0D4F-2732-BE38D2807AA4}"/>
              </a:ext>
            </a:extLst>
          </p:cNvPr>
          <p:cNvSpPr>
            <a:spLocks noGrp="1"/>
          </p:cNvSpPr>
          <p:nvPr>
            <p:ph type="sldNum" sz="quarter" idx="12"/>
          </p:nvPr>
        </p:nvSpPr>
        <p:spPr/>
        <p:txBody>
          <a:bodyPr/>
          <a:lstStyle/>
          <a:p>
            <a:fld id="{C1A34567-D088-4CB5-A7ED-9964A5D4F51A}" type="slidenum">
              <a:rPr lang="en-US" smtClean="0"/>
              <a:t>‹#›</a:t>
            </a:fld>
            <a:endParaRPr lang="en-US"/>
          </a:p>
        </p:txBody>
      </p:sp>
    </p:spTree>
    <p:extLst>
      <p:ext uri="{BB962C8B-B14F-4D97-AF65-F5344CB8AC3E}">
        <p14:creationId xmlns:p14="http://schemas.microsoft.com/office/powerpoint/2010/main" val="168112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E89797-4AFF-6450-6B6C-CE24934125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FAF87A-2426-7076-8661-214A9E9B98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A107A2-1D40-AC5F-CBA1-62CDB62F0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26ACF8-8228-4B36-8358-4493E58EFE3D}" type="datetimeFigureOut">
              <a:rPr lang="en-US" smtClean="0"/>
              <a:t>1/17/2025</a:t>
            </a:fld>
            <a:endParaRPr lang="en-US"/>
          </a:p>
        </p:txBody>
      </p:sp>
      <p:sp>
        <p:nvSpPr>
          <p:cNvPr id="5" name="Footer Placeholder 4">
            <a:extLst>
              <a:ext uri="{FF2B5EF4-FFF2-40B4-BE49-F238E27FC236}">
                <a16:creationId xmlns:a16="http://schemas.microsoft.com/office/drawing/2014/main" id="{24E01D64-5FA3-5E78-EDA1-2B77933C2F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17D93F1-435F-9C0F-D866-A98652A2ED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A34567-D088-4CB5-A7ED-9964A5D4F51A}" type="slidenum">
              <a:rPr lang="en-US" smtClean="0"/>
              <a:t>‹#›</a:t>
            </a:fld>
            <a:endParaRPr lang="en-US"/>
          </a:p>
        </p:txBody>
      </p:sp>
    </p:spTree>
    <p:extLst>
      <p:ext uri="{BB962C8B-B14F-4D97-AF65-F5344CB8AC3E}">
        <p14:creationId xmlns:p14="http://schemas.microsoft.com/office/powerpoint/2010/main" val="251376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customer-rebat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6A6F-6CC3-8EBA-5FB4-FDB73975CC7D}"/>
              </a:ext>
            </a:extLst>
          </p:cNvPr>
          <p:cNvSpPr>
            <a:spLocks noGrp="1"/>
          </p:cNvSpPr>
          <p:nvPr>
            <p:ph type="ctrTitle"/>
          </p:nvPr>
        </p:nvSpPr>
        <p:spPr>
          <a:xfrm>
            <a:off x="189271" y="198437"/>
            <a:ext cx="11813458" cy="1655763"/>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Creating Personalized Campaigns with Promotion Planning Software</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AD32D53-CE47-2634-CA06-6FCED66A832B}"/>
              </a:ext>
            </a:extLst>
          </p:cNvPr>
          <p:cNvSpPr>
            <a:spLocks noGrp="1"/>
          </p:cNvSpPr>
          <p:nvPr>
            <p:ph type="subTitle" idx="1"/>
          </p:nvPr>
        </p:nvSpPr>
        <p:spPr>
          <a:xfrm>
            <a:off x="1524000" y="6374735"/>
            <a:ext cx="9144000" cy="1655762"/>
          </a:xfrm>
        </p:spPr>
        <p:txBody>
          <a:bodyPr/>
          <a:lstStyle/>
          <a:p>
            <a:r>
              <a:rPr lang="en-US"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accent1"/>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6D9234DA-C0B1-8F79-E3B9-71E4542F7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0" y="2939871"/>
            <a:ext cx="4762500" cy="1800225"/>
          </a:xfrm>
          <a:prstGeom prst="rect">
            <a:avLst/>
          </a:prstGeom>
        </p:spPr>
      </p:pic>
    </p:spTree>
    <p:extLst>
      <p:ext uri="{BB962C8B-B14F-4D97-AF65-F5344CB8AC3E}">
        <p14:creationId xmlns:p14="http://schemas.microsoft.com/office/powerpoint/2010/main" val="156505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8EA1D2-6F21-26D2-B708-892455889194}"/>
              </a:ext>
            </a:extLst>
          </p:cNvPr>
          <p:cNvSpPr txBox="1"/>
          <p:nvPr/>
        </p:nvSpPr>
        <p:spPr>
          <a:xfrm>
            <a:off x="14748" y="114138"/>
            <a:ext cx="12192000" cy="7273786"/>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Significantly in today’s competitive business environment, a firm has to employ business strategies that are appropriate for the specific customer. And one of the ways of achieving this is through the </a:t>
            </a:r>
            <a:r>
              <a:rPr lang="en-US" sz="1800" b="0" i="0" u="none" strike="noStrike" dirty="0" err="1">
                <a:solidFill>
                  <a:srgbClr val="000000"/>
                </a:solidFill>
                <a:effectLst/>
                <a:latin typeface="Arial" panose="020B0604020202020204" pitchFamily="34" charset="0"/>
                <a:cs typeface="Arial" panose="020B0604020202020204" pitchFamily="34" charset="0"/>
              </a:rPr>
              <a:t>utilisation</a:t>
            </a:r>
            <a:r>
              <a:rPr lang="en-US" sz="1800" b="0" i="0" u="none" strike="noStrike" dirty="0">
                <a:solidFill>
                  <a:srgbClr val="000000"/>
                </a:solidFill>
                <a:effectLst/>
                <a:latin typeface="Arial" panose="020B0604020202020204" pitchFamily="34" charset="0"/>
                <a:cs typeface="Arial" panose="020B0604020202020204" pitchFamily="34" charset="0"/>
              </a:rPr>
              <a:t> of promotion planning software which will ensure formulation of </a:t>
            </a:r>
            <a:r>
              <a:rPr lang="en-US" sz="1800" b="0" i="0" u="none" strike="noStrike" dirty="0" err="1">
                <a:solidFill>
                  <a:srgbClr val="000000"/>
                </a:solidFill>
                <a:effectLst/>
                <a:latin typeface="Arial" panose="020B0604020202020204" pitchFamily="34" charset="0"/>
                <a:cs typeface="Arial" panose="020B0604020202020204" pitchFamily="34" charset="0"/>
              </a:rPr>
              <a:t>personalised</a:t>
            </a:r>
            <a:r>
              <a:rPr lang="en-US" sz="1800" b="0" i="0" u="none" strike="noStrike" dirty="0">
                <a:solidFill>
                  <a:srgbClr val="000000"/>
                </a:solidFill>
                <a:effectLst/>
                <a:latin typeface="Arial" panose="020B0604020202020204" pitchFamily="34" charset="0"/>
                <a:cs typeface="Arial" panose="020B0604020202020204" pitchFamily="34" charset="0"/>
              </a:rPr>
              <a:t> campaigns. As prospects can be targeted specifically and offers can be maximized for effect, there is the ability to increase the wanted customer activity and customer sales significantly, especially in intersection with various other solutions such as B2B price optimization and management software and customer rebates management software.</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Personalization in Campaigns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Ever since, time is of the essence when it comes to personalized campaigns are no longer just a nice to have but a must for reaching customers. This is where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planning software</a:t>
            </a:r>
            <a:r>
              <a:rPr lang="en-US" sz="1800" b="0" i="0" u="none" strike="noStrike" dirty="0">
                <a:solidFill>
                  <a:srgbClr val="000000"/>
                </a:solidFill>
                <a:effectLst/>
                <a:latin typeface="Arial" panose="020B0604020202020204" pitchFamily="34" charset="0"/>
                <a:cs typeface="Arial" panose="020B0604020202020204" pitchFamily="34" charset="0"/>
              </a:rPr>
              <a:t> comes in, allowing businesses to evaluate data, as well as effectively segment their audience and design promotions for those audiences. The software makes it easier for you to identify, appreciate, and act on the buying preferences, habits and patterns of customers. Such kind of information enables one to develop promotions that appear relevant, timely and have value to the identified segments.</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Integration with B2B Price Optimization and Management Software</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This is especially so, if the applications are complemented by B2B price optimization and management software. With this tool, companies have the opportunity to change the prices depending on current tendencies, customers’ characteristics, and other factors. For example, free gifts or special offers can be provided to the loyal customers, or business sales at a special price closer to the buying capacity of businesses. The integration of price flexibility aspect means that the campaigns that you are in a position to promote are not only individualized with regard to offers but also the price that people have to pay for these particular offers, hence giving your chances for conversion a much needed boost.</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42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1A457F-FE73-BC99-90E0-945CB82056F0}"/>
              </a:ext>
            </a:extLst>
          </p:cNvPr>
          <p:cNvSpPr txBox="1"/>
          <p:nvPr/>
        </p:nvSpPr>
        <p:spPr>
          <a:xfrm>
            <a:off x="0" y="0"/>
            <a:ext cx="12192000" cy="5975995"/>
          </a:xfrm>
          <a:prstGeom prst="rect">
            <a:avLst/>
          </a:prstGeom>
          <a:noFill/>
        </p:spPr>
        <p:txBody>
          <a:bodyPr wrap="square">
            <a:spAutoFit/>
          </a:bodyPr>
          <a:lstStyle/>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Leveraging Customer Rebate Management Software</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Another way to improve the level of personalization of your campaigns is using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customer rebate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This application allows companies to run rebates properly such that there is administration of incentives as dictated by the consumption or participation levels of the clients. By linking the rebate campaign with promotion planning, firms can send personalized rebate offers based on customer spending history, which enhances the perceived value by customers of the promotion.</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Advantages of Personalized Campaigns</a:t>
            </a:r>
            <a:endParaRPr lang="en-US" b="1" dirty="0">
              <a:effectLst/>
              <a:latin typeface="Arial" panose="020B0604020202020204" pitchFamily="34" charset="0"/>
              <a:cs typeface="Arial" panose="020B0604020202020204" pitchFamily="34" charset="0"/>
            </a:endParaRPr>
          </a:p>
          <a:p>
            <a:pPr rtl="0" fontAlgn="base">
              <a:buFont typeface="+mj-lt"/>
              <a:buAutoNum type="arabicPeriod"/>
            </a:pPr>
            <a:r>
              <a:rPr lang="en-US" sz="1800" b="1" i="0" u="none" strike="noStrike" dirty="0">
                <a:solidFill>
                  <a:srgbClr val="000000"/>
                </a:solidFill>
                <a:effectLst/>
                <a:latin typeface="Arial" panose="020B0604020202020204" pitchFamily="34" charset="0"/>
                <a:cs typeface="Arial" panose="020B0604020202020204" pitchFamily="34" charset="0"/>
              </a:rPr>
              <a:t>Increased Customer Loyalty:</a:t>
            </a:r>
            <a:r>
              <a:rPr lang="en-US" sz="1800" b="0" i="0" u="none" strike="noStrike" dirty="0">
                <a:solidFill>
                  <a:srgbClr val="000000"/>
                </a:solidFill>
                <a:effectLst/>
                <a:latin typeface="Arial" panose="020B0604020202020204" pitchFamily="34" charset="0"/>
                <a:cs typeface="Arial" panose="020B0604020202020204" pitchFamily="34" charset="0"/>
              </a:rPr>
              <a:t> Targeted campaigns establish an idea of the select audience being valued, thus improving customer loyalty. Loyalty customers are always a prized possession that any business aims at keeping because they will always come back due to special deals and prices.</a:t>
            </a:r>
          </a:p>
          <a:p>
            <a:pPr rtl="0" fontAlgn="base">
              <a:buFont typeface="+mj-lt"/>
              <a:buAutoNum type="arabicPeriod" startAt="2"/>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mj-lt"/>
              <a:buAutoNum type="arabicPeriod" startAt="2"/>
            </a:pPr>
            <a:r>
              <a:rPr lang="en-US" sz="1800" b="1" i="0" u="none" strike="noStrike" dirty="0">
                <a:solidFill>
                  <a:srgbClr val="000000"/>
                </a:solidFill>
                <a:effectLst/>
                <a:latin typeface="Arial" panose="020B0604020202020204" pitchFamily="34" charset="0"/>
                <a:cs typeface="Arial" panose="020B0604020202020204" pitchFamily="34" charset="0"/>
              </a:rPr>
              <a:t>Higher Conversion Rates:</a:t>
            </a:r>
            <a:r>
              <a:rPr lang="en-US" sz="1800" b="0" i="0" u="none" strike="noStrike" dirty="0">
                <a:solidFill>
                  <a:srgbClr val="000000"/>
                </a:solidFill>
                <a:effectLst/>
                <a:latin typeface="Arial" panose="020B0604020202020204" pitchFamily="34" charset="0"/>
                <a:cs typeface="Arial" panose="020B0604020202020204" pitchFamily="34" charset="0"/>
              </a:rPr>
              <a:t> Of course, when a campaign is aligned with the wants and desires of the customers, then the likelihood of touching base with the converters will skyrocket. It suggests that the promotion should be personalized and that the right pricing and rebate incentives will yield better results.</a:t>
            </a:r>
          </a:p>
          <a:p>
            <a:pPr rtl="0" fontAlgn="base">
              <a:buFont typeface="+mj-lt"/>
              <a:buAutoNum type="arabicPeriod" startAt="3"/>
            </a:pPr>
            <a:endParaRPr lang="en-US" sz="1800" i="0" u="none" strike="noStrike" dirty="0">
              <a:solidFill>
                <a:srgbClr val="000000"/>
              </a:solidFill>
              <a:latin typeface="Arial" panose="020B0604020202020204" pitchFamily="34" charset="0"/>
              <a:cs typeface="Arial" panose="020B0604020202020204" pitchFamily="34" charset="0"/>
            </a:endParaRPr>
          </a:p>
          <a:p>
            <a:pPr rtl="0" fontAlgn="base">
              <a:buFont typeface="+mj-lt"/>
              <a:buAutoNum type="arabicPeriod" startAt="3"/>
            </a:pPr>
            <a:r>
              <a:rPr lang="en-US" sz="1800" b="1" i="0" u="none" strike="noStrike" dirty="0">
                <a:solidFill>
                  <a:srgbClr val="000000"/>
                </a:solidFill>
                <a:effectLst/>
                <a:latin typeface="Arial" panose="020B0604020202020204" pitchFamily="34" charset="0"/>
                <a:cs typeface="Arial" panose="020B0604020202020204" pitchFamily="34" charset="0"/>
              </a:rPr>
              <a:t>Improved Customer Experience:</a:t>
            </a:r>
            <a:r>
              <a:rPr lang="en-US" sz="1800" b="0" i="0" u="none" strike="noStrike" dirty="0">
                <a:solidFill>
                  <a:srgbClr val="000000"/>
                </a:solidFill>
                <a:effectLst/>
                <a:latin typeface="Arial" panose="020B0604020202020204" pitchFamily="34" charset="0"/>
                <a:cs typeface="Arial" panose="020B0604020202020204" pitchFamily="34" charset="0"/>
              </a:rPr>
              <a:t> Consumers like it when an </a:t>
            </a:r>
            <a:r>
              <a:rPr lang="en-US" sz="1800" b="0" i="0" u="none" strike="noStrike" dirty="0" err="1">
                <a:solidFill>
                  <a:srgbClr val="000000"/>
                </a:solidFill>
                <a:effectLst/>
                <a:latin typeface="Arial" panose="020B0604020202020204" pitchFamily="34" charset="0"/>
                <a:cs typeface="Arial" panose="020B0604020202020204" pitchFamily="34" charset="0"/>
              </a:rPr>
              <a:t>organisation</a:t>
            </a:r>
            <a:r>
              <a:rPr lang="en-US" sz="1800" b="0" i="0" u="none" strike="noStrike" dirty="0">
                <a:solidFill>
                  <a:srgbClr val="000000"/>
                </a:solidFill>
                <a:effectLst/>
                <a:latin typeface="Arial" panose="020B0604020202020204" pitchFamily="34" charset="0"/>
                <a:cs typeface="Arial" panose="020B0604020202020204" pitchFamily="34" charset="0"/>
              </a:rPr>
              <a:t> pays attention to their requirements and provides a product or a service that meets the needs that they have. Because of the reasons that are discussed in this paper, personalized campaigns improve customer experience thus making the interactions more personal.</a:t>
            </a: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870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8607DC-0038-6BE9-C675-9E30CBE860F1}"/>
              </a:ext>
            </a:extLst>
          </p:cNvPr>
          <p:cNvSpPr txBox="1"/>
          <p:nvPr/>
        </p:nvSpPr>
        <p:spPr>
          <a:xfrm>
            <a:off x="14748" y="262055"/>
            <a:ext cx="12192000" cy="2636619"/>
          </a:xfrm>
          <a:prstGeom prst="rect">
            <a:avLst/>
          </a:prstGeom>
          <a:noFill/>
        </p:spPr>
        <p:txBody>
          <a:bodyPr wrap="square">
            <a:spAutoFit/>
          </a:bodyPr>
          <a:lstStyle/>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This is important especially so that every business wanting to market itself in the marketplace will be in a position to develop unique campaigns to sell its products. When paired with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B2B price optimization and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along with customer rebate management software promotion planning software presents an opportunity to succeed in both fulfilling customers’ expectations and creating unique customer experiences. The inclination increases customer retention, boosts the conversion rate into sales, and then makes an enduring contribution towards the firm’s overall performance.</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7750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684</Words>
  <Application>Microsoft Office PowerPoint</Application>
  <PresentationFormat>Widescreen</PresentationFormat>
  <Paragraphs>20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Creating Personalized Campaigns with Promotion Planning Software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2025-01-17T07:32:04Z</dcterms:created>
  <dcterms:modified xsi:type="dcterms:W3CDTF">2025-01-17T07:43:09Z</dcterms:modified>
</cp:coreProperties>
</file>