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58"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8" d="100"/>
          <a:sy n="78" d="100"/>
        </p:scale>
        <p:origin x="83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EA2B2-7E74-D701-385B-593E4E0197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C759276-D381-8857-3628-0342A412ED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0768198-E097-F938-6232-8D278498DE8E}"/>
              </a:ext>
            </a:extLst>
          </p:cNvPr>
          <p:cNvSpPr>
            <a:spLocks noGrp="1"/>
          </p:cNvSpPr>
          <p:nvPr>
            <p:ph type="dt" sz="half" idx="10"/>
          </p:nvPr>
        </p:nvSpPr>
        <p:spPr/>
        <p:txBody>
          <a:bodyPr/>
          <a:lstStyle/>
          <a:p>
            <a:fld id="{98402535-41F4-4B30-96D1-E962A7343D0C}" type="datetimeFigureOut">
              <a:rPr lang="en-IN" smtClean="0"/>
              <a:t>20-01-2025</a:t>
            </a:fld>
            <a:endParaRPr lang="en-IN"/>
          </a:p>
        </p:txBody>
      </p:sp>
      <p:sp>
        <p:nvSpPr>
          <p:cNvPr id="5" name="Footer Placeholder 4">
            <a:extLst>
              <a:ext uri="{FF2B5EF4-FFF2-40B4-BE49-F238E27FC236}">
                <a16:creationId xmlns:a16="http://schemas.microsoft.com/office/drawing/2014/main" id="{A7385465-C384-B02A-F7E9-752FC3AB87E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CE7F303-4AF5-C6E2-E68B-3766287C5113}"/>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817706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02ED-504F-19C8-565D-81C0A8469B9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6414CC8-B9FA-E893-9851-1C6196F360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B34810A-BB61-CBD1-1231-9A97E48EFCFE}"/>
              </a:ext>
            </a:extLst>
          </p:cNvPr>
          <p:cNvSpPr>
            <a:spLocks noGrp="1"/>
          </p:cNvSpPr>
          <p:nvPr>
            <p:ph type="dt" sz="half" idx="10"/>
          </p:nvPr>
        </p:nvSpPr>
        <p:spPr/>
        <p:txBody>
          <a:bodyPr/>
          <a:lstStyle/>
          <a:p>
            <a:fld id="{98402535-41F4-4B30-96D1-E962A7343D0C}" type="datetimeFigureOut">
              <a:rPr lang="en-IN" smtClean="0"/>
              <a:t>20-01-2025</a:t>
            </a:fld>
            <a:endParaRPr lang="en-IN"/>
          </a:p>
        </p:txBody>
      </p:sp>
      <p:sp>
        <p:nvSpPr>
          <p:cNvPr id="5" name="Footer Placeholder 4">
            <a:extLst>
              <a:ext uri="{FF2B5EF4-FFF2-40B4-BE49-F238E27FC236}">
                <a16:creationId xmlns:a16="http://schemas.microsoft.com/office/drawing/2014/main" id="{7236A876-F446-F74D-7F1E-2AD1A893387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779458-8153-3F84-6065-953F3794B8A7}"/>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7705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67D3F-C465-4717-6B70-63CA1C9DDF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3259207-BA2F-B8B7-A19C-B175CEDB6F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05202B-62FD-9485-E839-0E8D6518C939}"/>
              </a:ext>
            </a:extLst>
          </p:cNvPr>
          <p:cNvSpPr>
            <a:spLocks noGrp="1"/>
          </p:cNvSpPr>
          <p:nvPr>
            <p:ph type="dt" sz="half" idx="10"/>
          </p:nvPr>
        </p:nvSpPr>
        <p:spPr/>
        <p:txBody>
          <a:bodyPr/>
          <a:lstStyle/>
          <a:p>
            <a:fld id="{98402535-41F4-4B30-96D1-E962A7343D0C}" type="datetimeFigureOut">
              <a:rPr lang="en-IN" smtClean="0"/>
              <a:t>20-01-2025</a:t>
            </a:fld>
            <a:endParaRPr lang="en-IN"/>
          </a:p>
        </p:txBody>
      </p:sp>
      <p:sp>
        <p:nvSpPr>
          <p:cNvPr id="5" name="Footer Placeholder 4">
            <a:extLst>
              <a:ext uri="{FF2B5EF4-FFF2-40B4-BE49-F238E27FC236}">
                <a16:creationId xmlns:a16="http://schemas.microsoft.com/office/drawing/2014/main" id="{29884B89-43B7-CE10-11EC-F1F8BECCA8C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E2402E9-B02B-04A2-1DD5-D4872DFA1892}"/>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701181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E5201-515B-DBB0-3A77-7DC6AA3DE04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1724AA-4241-C794-38DE-B4171E100B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13361DC-1F5B-0F33-5AFB-1A489E1D75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3BAA1F5-4FA2-A2A4-0FD4-E54ABC33E807}"/>
              </a:ext>
            </a:extLst>
          </p:cNvPr>
          <p:cNvSpPr>
            <a:spLocks noGrp="1"/>
          </p:cNvSpPr>
          <p:nvPr>
            <p:ph type="dt" sz="half" idx="10"/>
          </p:nvPr>
        </p:nvSpPr>
        <p:spPr/>
        <p:txBody>
          <a:bodyPr/>
          <a:lstStyle/>
          <a:p>
            <a:fld id="{98402535-41F4-4B30-96D1-E962A7343D0C}" type="datetimeFigureOut">
              <a:rPr lang="en-IN" smtClean="0"/>
              <a:t>20-01-2025</a:t>
            </a:fld>
            <a:endParaRPr lang="en-IN"/>
          </a:p>
        </p:txBody>
      </p:sp>
      <p:sp>
        <p:nvSpPr>
          <p:cNvPr id="6" name="Footer Placeholder 5">
            <a:extLst>
              <a:ext uri="{FF2B5EF4-FFF2-40B4-BE49-F238E27FC236}">
                <a16:creationId xmlns:a16="http://schemas.microsoft.com/office/drawing/2014/main" id="{76968E91-C6A4-BD9D-4199-A2E38661455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AA3C3B3-66F8-604D-2C89-0D5DD99631D8}"/>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524044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45DE-17A5-0D77-7A0C-3CED740259A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89833C4-8191-12B9-E73A-CC931E1069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9DD93D-DD58-B3A4-8932-7CEE343B63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9E91A21-314E-CD36-0341-AD6533F6D3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8C9595-A88F-5809-EDB2-8B2560230B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44ED7B9-B305-435B-D584-77943285F024}"/>
              </a:ext>
            </a:extLst>
          </p:cNvPr>
          <p:cNvSpPr>
            <a:spLocks noGrp="1"/>
          </p:cNvSpPr>
          <p:nvPr>
            <p:ph type="dt" sz="half" idx="10"/>
          </p:nvPr>
        </p:nvSpPr>
        <p:spPr/>
        <p:txBody>
          <a:bodyPr/>
          <a:lstStyle/>
          <a:p>
            <a:fld id="{98402535-41F4-4B30-96D1-E962A7343D0C}" type="datetimeFigureOut">
              <a:rPr lang="en-IN" smtClean="0"/>
              <a:t>20-01-2025</a:t>
            </a:fld>
            <a:endParaRPr lang="en-IN"/>
          </a:p>
        </p:txBody>
      </p:sp>
      <p:sp>
        <p:nvSpPr>
          <p:cNvPr id="8" name="Footer Placeholder 7">
            <a:extLst>
              <a:ext uri="{FF2B5EF4-FFF2-40B4-BE49-F238E27FC236}">
                <a16:creationId xmlns:a16="http://schemas.microsoft.com/office/drawing/2014/main" id="{11A435C0-CF55-DCB2-6887-4A0BD0666FA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A9548FB1-63A4-F6EA-AB68-68149C058076}"/>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6883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9AC50-0FDA-32CC-4963-9AA87C220A0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3616DCE-68CB-FB3C-B1F4-F3D405F18EFC}"/>
              </a:ext>
            </a:extLst>
          </p:cNvPr>
          <p:cNvSpPr>
            <a:spLocks noGrp="1"/>
          </p:cNvSpPr>
          <p:nvPr>
            <p:ph type="dt" sz="half" idx="10"/>
          </p:nvPr>
        </p:nvSpPr>
        <p:spPr/>
        <p:txBody>
          <a:bodyPr/>
          <a:lstStyle/>
          <a:p>
            <a:fld id="{98402535-41F4-4B30-96D1-E962A7343D0C}" type="datetimeFigureOut">
              <a:rPr lang="en-IN" smtClean="0"/>
              <a:t>20-01-2025</a:t>
            </a:fld>
            <a:endParaRPr lang="en-IN"/>
          </a:p>
        </p:txBody>
      </p:sp>
      <p:sp>
        <p:nvSpPr>
          <p:cNvPr id="4" name="Footer Placeholder 3">
            <a:extLst>
              <a:ext uri="{FF2B5EF4-FFF2-40B4-BE49-F238E27FC236}">
                <a16:creationId xmlns:a16="http://schemas.microsoft.com/office/drawing/2014/main" id="{6C1D1EA1-7FB7-88D6-D9F1-F9B02EA8AD4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A8CAA0B-F0BC-E1C6-5062-D1542FC5ED57}"/>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7647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A023E2-E44B-92B3-986D-67CE00FDA715}"/>
              </a:ext>
            </a:extLst>
          </p:cNvPr>
          <p:cNvSpPr>
            <a:spLocks noGrp="1"/>
          </p:cNvSpPr>
          <p:nvPr>
            <p:ph type="dt" sz="half" idx="10"/>
          </p:nvPr>
        </p:nvSpPr>
        <p:spPr/>
        <p:txBody>
          <a:bodyPr/>
          <a:lstStyle/>
          <a:p>
            <a:fld id="{98402535-41F4-4B30-96D1-E962A7343D0C}" type="datetimeFigureOut">
              <a:rPr lang="en-IN" smtClean="0"/>
              <a:t>20-01-2025</a:t>
            </a:fld>
            <a:endParaRPr lang="en-IN"/>
          </a:p>
        </p:txBody>
      </p:sp>
      <p:sp>
        <p:nvSpPr>
          <p:cNvPr id="3" name="Footer Placeholder 2">
            <a:extLst>
              <a:ext uri="{FF2B5EF4-FFF2-40B4-BE49-F238E27FC236}">
                <a16:creationId xmlns:a16="http://schemas.microsoft.com/office/drawing/2014/main" id="{4EB6835F-7B37-5B7F-2E58-B7B958EFBF1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AE94FD6-B61A-DFC9-FFDE-B690AE8D7601}"/>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1847627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BE3BE-E68A-EA00-E0A6-914239B5A5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EBCB55C-BB29-3481-8E25-8F1BD2051A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3DE3E9D-65FA-98E4-6B1A-C19A633ECA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AEB29D-D1DC-6BB7-7FFA-B56723415128}"/>
              </a:ext>
            </a:extLst>
          </p:cNvPr>
          <p:cNvSpPr>
            <a:spLocks noGrp="1"/>
          </p:cNvSpPr>
          <p:nvPr>
            <p:ph type="dt" sz="half" idx="10"/>
          </p:nvPr>
        </p:nvSpPr>
        <p:spPr/>
        <p:txBody>
          <a:bodyPr/>
          <a:lstStyle/>
          <a:p>
            <a:fld id="{98402535-41F4-4B30-96D1-E962A7343D0C}" type="datetimeFigureOut">
              <a:rPr lang="en-IN" smtClean="0"/>
              <a:t>20-01-2025</a:t>
            </a:fld>
            <a:endParaRPr lang="en-IN"/>
          </a:p>
        </p:txBody>
      </p:sp>
      <p:sp>
        <p:nvSpPr>
          <p:cNvPr id="6" name="Footer Placeholder 5">
            <a:extLst>
              <a:ext uri="{FF2B5EF4-FFF2-40B4-BE49-F238E27FC236}">
                <a16:creationId xmlns:a16="http://schemas.microsoft.com/office/drawing/2014/main" id="{E80126E2-EBC4-9B9F-6C70-80816F4503C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1AA3AF7-C1AA-93BD-EC29-0644F7C0313F}"/>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1585997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9CBA6-2B0D-205F-C250-ED2A0FCBF6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80DE387-1345-6937-06A4-B11AE6CD31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A708ABF5-4164-927F-6EA0-0A1AD79A44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068E59-844C-C30C-C03F-D1A515EFD3C2}"/>
              </a:ext>
            </a:extLst>
          </p:cNvPr>
          <p:cNvSpPr>
            <a:spLocks noGrp="1"/>
          </p:cNvSpPr>
          <p:nvPr>
            <p:ph type="dt" sz="half" idx="10"/>
          </p:nvPr>
        </p:nvSpPr>
        <p:spPr/>
        <p:txBody>
          <a:bodyPr/>
          <a:lstStyle/>
          <a:p>
            <a:fld id="{98402535-41F4-4B30-96D1-E962A7343D0C}" type="datetimeFigureOut">
              <a:rPr lang="en-IN" smtClean="0"/>
              <a:t>20-01-2025</a:t>
            </a:fld>
            <a:endParaRPr lang="en-IN"/>
          </a:p>
        </p:txBody>
      </p:sp>
      <p:sp>
        <p:nvSpPr>
          <p:cNvPr id="6" name="Footer Placeholder 5">
            <a:extLst>
              <a:ext uri="{FF2B5EF4-FFF2-40B4-BE49-F238E27FC236}">
                <a16:creationId xmlns:a16="http://schemas.microsoft.com/office/drawing/2014/main" id="{4A489F11-41AB-F39C-3B0D-72C08F4DCA8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C4B73CF-6DC4-A387-EE07-2D0BE4A9632F}"/>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851599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A4E41-F34A-1048-623F-6116EC82B59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82D932F-BF5A-34EA-4E3E-2C9B24D2F2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F5349A6-04CC-BBDA-E223-4ED9333924FE}"/>
              </a:ext>
            </a:extLst>
          </p:cNvPr>
          <p:cNvSpPr>
            <a:spLocks noGrp="1"/>
          </p:cNvSpPr>
          <p:nvPr>
            <p:ph type="dt" sz="half" idx="10"/>
          </p:nvPr>
        </p:nvSpPr>
        <p:spPr/>
        <p:txBody>
          <a:bodyPr/>
          <a:lstStyle/>
          <a:p>
            <a:fld id="{98402535-41F4-4B30-96D1-E962A7343D0C}" type="datetimeFigureOut">
              <a:rPr lang="en-IN" smtClean="0"/>
              <a:t>20-01-2025</a:t>
            </a:fld>
            <a:endParaRPr lang="en-IN"/>
          </a:p>
        </p:txBody>
      </p:sp>
      <p:sp>
        <p:nvSpPr>
          <p:cNvPr id="5" name="Footer Placeholder 4">
            <a:extLst>
              <a:ext uri="{FF2B5EF4-FFF2-40B4-BE49-F238E27FC236}">
                <a16:creationId xmlns:a16="http://schemas.microsoft.com/office/drawing/2014/main" id="{94AF9C28-0DCC-5013-2D79-EA88D0140C7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663385E-64BF-4755-4FAC-22BA3BDD0A40}"/>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67836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5247C1-08B1-EE88-B6DD-6E886F47BF4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6A32F72-1A2D-75BC-F6BF-48CB03FDF4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5A23165-08D6-7299-134A-E2A3D2A21455}"/>
              </a:ext>
            </a:extLst>
          </p:cNvPr>
          <p:cNvSpPr>
            <a:spLocks noGrp="1"/>
          </p:cNvSpPr>
          <p:nvPr>
            <p:ph type="dt" sz="half" idx="10"/>
          </p:nvPr>
        </p:nvSpPr>
        <p:spPr/>
        <p:txBody>
          <a:bodyPr/>
          <a:lstStyle/>
          <a:p>
            <a:fld id="{98402535-41F4-4B30-96D1-E962A7343D0C}" type="datetimeFigureOut">
              <a:rPr lang="en-IN" smtClean="0"/>
              <a:t>20-01-2025</a:t>
            </a:fld>
            <a:endParaRPr lang="en-IN"/>
          </a:p>
        </p:txBody>
      </p:sp>
      <p:sp>
        <p:nvSpPr>
          <p:cNvPr id="5" name="Footer Placeholder 4">
            <a:extLst>
              <a:ext uri="{FF2B5EF4-FFF2-40B4-BE49-F238E27FC236}">
                <a16:creationId xmlns:a16="http://schemas.microsoft.com/office/drawing/2014/main" id="{C6537196-E40C-20D7-FB09-9AFA89193AC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8C7ACEE-E722-4984-F084-6F0F3B90BBC9}"/>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455010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A93F57-DFDA-B2C8-BF7D-C14E21419A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BC9502E-067B-002D-5CB0-5D23216386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60D4B39-0EEB-77F7-1B41-620186E83D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8402535-41F4-4B30-96D1-E962A7343D0C}" type="datetimeFigureOut">
              <a:rPr lang="en-IN" smtClean="0"/>
              <a:t>20-01-2025</a:t>
            </a:fld>
            <a:endParaRPr lang="en-IN"/>
          </a:p>
        </p:txBody>
      </p:sp>
      <p:sp>
        <p:nvSpPr>
          <p:cNvPr id="5" name="Footer Placeholder 4">
            <a:extLst>
              <a:ext uri="{FF2B5EF4-FFF2-40B4-BE49-F238E27FC236}">
                <a16:creationId xmlns:a16="http://schemas.microsoft.com/office/drawing/2014/main" id="{DFD72E4D-FD09-4D5D-C2E8-AACC93ECB2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0E2D1C3C-E8B6-41C3-8F7D-407AC1E2A7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33D7278-F8C9-40C7-BE40-90066ACF69B4}" type="slidenum">
              <a:rPr lang="en-IN" smtClean="0"/>
              <a:t>‹#›</a:t>
            </a:fld>
            <a:endParaRPr lang="en-IN"/>
          </a:p>
        </p:txBody>
      </p:sp>
    </p:spTree>
    <p:extLst>
      <p:ext uri="{BB962C8B-B14F-4D97-AF65-F5344CB8AC3E}">
        <p14:creationId xmlns:p14="http://schemas.microsoft.com/office/powerpoint/2010/main" val="4385057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rowthigo.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growthigo.com/" TargetMode="External"/><Relationship Id="rId2" Type="http://schemas.openxmlformats.org/officeDocument/2006/relationships/hyperlink" Target="https://growthigo.com/product-category/corporate-gifts-for-client/"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growthigo.com/" TargetMode="External"/><Relationship Id="rId2" Type="http://schemas.openxmlformats.org/officeDocument/2006/relationships/hyperlink" Target="https://growthwayadvertising.com/" TargetMode="External"/><Relationship Id="rId1" Type="http://schemas.openxmlformats.org/officeDocument/2006/relationships/slideLayout" Target="../slideLayouts/slideLayout2.xml"/><Relationship Id="rId5" Type="http://schemas.openxmlformats.org/officeDocument/2006/relationships/hyperlink" Target="mailto:Bhavesh@growthwayadvertising.com" TargetMode="External"/><Relationship Id="rId4" Type="http://schemas.openxmlformats.org/officeDocument/2006/relationships/hyperlink" Target="tel:770928036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CB3AC21-9CB0-FFE7-CFF3-65C93F197ABA}"/>
              </a:ext>
            </a:extLst>
          </p:cNvPr>
          <p:cNvSpPr>
            <a:spLocks noGrp="1"/>
          </p:cNvSpPr>
          <p:nvPr>
            <p:ph type="subTitle" idx="1"/>
          </p:nvPr>
        </p:nvSpPr>
        <p:spPr>
          <a:xfrm>
            <a:off x="1524000" y="5407742"/>
            <a:ext cx="9144000" cy="963561"/>
          </a:xfrm>
        </p:spPr>
        <p:txBody>
          <a:bodyPr>
            <a:normAutofit/>
          </a:bodyPr>
          <a:lstStyle/>
          <a:p>
            <a:r>
              <a:rPr lang="en-IN" sz="2800" dirty="0">
                <a:hlinkClick r:id="rId2">
                  <a:extLst>
                    <a:ext uri="{A12FA001-AC4F-418D-AE19-62706E023703}">
                      <ahyp:hlinkClr xmlns:ahyp="http://schemas.microsoft.com/office/drawing/2018/hyperlinkcolor" val="tx"/>
                    </a:ext>
                  </a:extLst>
                </a:hlinkClick>
              </a:rPr>
              <a:t>https://growthigo.com/</a:t>
            </a:r>
            <a:endParaRPr lang="en-IN" sz="2800" dirty="0"/>
          </a:p>
        </p:txBody>
      </p:sp>
      <p:pic>
        <p:nvPicPr>
          <p:cNvPr id="4" name="Picture 3">
            <a:extLst>
              <a:ext uri="{FF2B5EF4-FFF2-40B4-BE49-F238E27FC236}">
                <a16:creationId xmlns:a16="http://schemas.microsoft.com/office/drawing/2014/main" id="{78091E01-D523-4B0F-6CBC-6DA6B59FF7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6600" y="2684437"/>
            <a:ext cx="7178799" cy="1746301"/>
          </a:xfrm>
          <a:prstGeom prst="rect">
            <a:avLst/>
          </a:prstGeom>
        </p:spPr>
      </p:pic>
      <p:sp>
        <p:nvSpPr>
          <p:cNvPr id="2" name="TextBox 1">
            <a:extLst>
              <a:ext uri="{FF2B5EF4-FFF2-40B4-BE49-F238E27FC236}">
                <a16:creationId xmlns:a16="http://schemas.microsoft.com/office/drawing/2014/main" id="{24C4FD20-2EB1-32DF-DDB9-7CA0E3F692BE}"/>
              </a:ext>
            </a:extLst>
          </p:cNvPr>
          <p:cNvSpPr txBox="1"/>
          <p:nvPr/>
        </p:nvSpPr>
        <p:spPr>
          <a:xfrm>
            <a:off x="988140" y="1339767"/>
            <a:ext cx="10215717" cy="584775"/>
          </a:xfrm>
          <a:prstGeom prst="rect">
            <a:avLst/>
          </a:prstGeom>
          <a:noFill/>
        </p:spPr>
        <p:txBody>
          <a:bodyPr wrap="square" rtlCol="0">
            <a:spAutoFit/>
          </a:bodyPr>
          <a:lstStyle/>
          <a:p>
            <a:pPr rtl="0">
              <a:spcBef>
                <a:spcPts val="1400"/>
              </a:spcBef>
              <a:spcAft>
                <a:spcPts val="600"/>
              </a:spcAft>
            </a:pPr>
            <a:r>
              <a:rPr lang="en-US" sz="3200" b="1" i="0" u="none" strike="noStrike" dirty="0">
                <a:solidFill>
                  <a:srgbClr val="000000"/>
                </a:solidFill>
                <a:effectLst/>
                <a:latin typeface="+mj-lt"/>
              </a:rPr>
              <a:t>Corporate Gift Ideas for Clients: Building Loyalty and Trust</a:t>
            </a:r>
            <a:endParaRPr lang="en-US" sz="3200" b="1" dirty="0">
              <a:effectLst/>
              <a:latin typeface="+mj-lt"/>
            </a:endParaRPr>
          </a:p>
        </p:txBody>
      </p:sp>
    </p:spTree>
    <p:extLst>
      <p:ext uri="{BB962C8B-B14F-4D97-AF65-F5344CB8AC3E}">
        <p14:creationId xmlns:p14="http://schemas.microsoft.com/office/powerpoint/2010/main" val="3255423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E095142-EA1C-C2F4-CEF9-C6DA0376DE73}"/>
              </a:ext>
            </a:extLst>
          </p:cNvPr>
          <p:cNvSpPr>
            <a:spLocks noGrp="1"/>
          </p:cNvSpPr>
          <p:nvPr>
            <p:ph type="subTitle" idx="1"/>
          </p:nvPr>
        </p:nvSpPr>
        <p:spPr>
          <a:xfrm>
            <a:off x="167149" y="619432"/>
            <a:ext cx="11867536" cy="6096000"/>
          </a:xfrm>
        </p:spPr>
        <p:txBody>
          <a:bodyPr>
            <a:normAutofit/>
          </a:bodyPr>
          <a:lstStyle/>
          <a:p>
            <a:pPr algn="l" rtl="0">
              <a:spcBef>
                <a:spcPts val="1200"/>
              </a:spcBef>
              <a:spcAft>
                <a:spcPts val="1200"/>
              </a:spcAft>
            </a:pPr>
            <a:r>
              <a:rPr lang="en-US" sz="2000" b="0" i="0" u="none" strike="noStrike" dirty="0">
                <a:solidFill>
                  <a:srgbClr val="020817"/>
                </a:solidFill>
                <a:effectLst/>
              </a:rPr>
              <a:t>Corporation gifts have become an important part of doing business in the current world where competition among companies is increasing. It is not only about making a gift to a client, colleague or a partner; it is also about carving a strategy to make sure that your business is hard to forget. When you want to make a good impression with a new client or indeed when you want to ensure client satisfaction with an already existing customer, then an appropriate gift goes a long way. Here are some suggestion to assist in organizing the categorization process to get you going.</a:t>
            </a:r>
            <a:endParaRPr lang="en-US" sz="2000" b="0" dirty="0">
              <a:effectLst/>
            </a:endParaRPr>
          </a:p>
          <a:p>
            <a:pPr marL="285750" indent="-285750" algn="l" rtl="0">
              <a:spcBef>
                <a:spcPts val="1200"/>
              </a:spcBef>
              <a:spcAft>
                <a:spcPts val="1200"/>
              </a:spcAft>
              <a:buFont typeface="Wingdings" panose="05000000000000000000" pitchFamily="2" charset="2"/>
              <a:buChar char="v"/>
            </a:pPr>
            <a:r>
              <a:rPr lang="en-US" sz="2000" b="1" i="0" u="none" strike="noStrike" dirty="0">
                <a:solidFill>
                  <a:srgbClr val="000000"/>
                </a:solidFill>
                <a:effectLst/>
              </a:rPr>
              <a:t>Personalized Gifts</a:t>
            </a:r>
            <a:endParaRPr lang="en-US" sz="2000" b="1" dirty="0">
              <a:effectLst/>
            </a:endParaRPr>
          </a:p>
          <a:p>
            <a:pPr algn="l" rtl="0">
              <a:spcBef>
                <a:spcPts val="1200"/>
              </a:spcBef>
              <a:spcAft>
                <a:spcPts val="1200"/>
              </a:spcAft>
            </a:pPr>
            <a:r>
              <a:rPr lang="en-US" sz="2000" b="0" i="0" u="none" strike="noStrike" dirty="0">
                <a:solidFill>
                  <a:srgbClr val="020817"/>
                </a:solidFill>
                <a:effectLst/>
              </a:rPr>
              <a:t>Among promotional tools, gifts can be called one of the most effective that help to leave a lasting impression. Such may include engraved pens or writing set, notebooks with special engravings, or personalized leather writing accessories. Whereas by using the personal approach, you convey to your clients that you appreciate having them on board and you have thought about them.</a:t>
            </a:r>
            <a:endParaRPr lang="en-US" sz="2000" b="0" dirty="0">
              <a:effectLst/>
            </a:endParaRPr>
          </a:p>
        </p:txBody>
      </p:sp>
    </p:spTree>
    <p:extLst>
      <p:ext uri="{BB962C8B-B14F-4D97-AF65-F5344CB8AC3E}">
        <p14:creationId xmlns:p14="http://schemas.microsoft.com/office/powerpoint/2010/main" val="1621024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12C5B3-AF47-C39D-9272-792364F100B9}"/>
              </a:ext>
            </a:extLst>
          </p:cNvPr>
          <p:cNvSpPr>
            <a:spLocks noGrp="1"/>
          </p:cNvSpPr>
          <p:nvPr>
            <p:ph idx="1"/>
          </p:nvPr>
        </p:nvSpPr>
        <p:spPr>
          <a:xfrm>
            <a:off x="403122" y="698090"/>
            <a:ext cx="11552903" cy="6066503"/>
          </a:xfrm>
        </p:spPr>
        <p:txBody>
          <a:bodyPr>
            <a:normAutofit/>
          </a:bodyPr>
          <a:lstStyle/>
          <a:p>
            <a:pPr rtl="0">
              <a:spcBef>
                <a:spcPts val="1200"/>
              </a:spcBef>
              <a:spcAft>
                <a:spcPts val="1200"/>
              </a:spcAft>
              <a:buFont typeface="Wingdings" panose="05000000000000000000" pitchFamily="2" charset="2"/>
              <a:buChar char="v"/>
            </a:pPr>
            <a:r>
              <a:rPr lang="en-US" sz="2000" b="1" i="0" u="none" strike="noStrike" dirty="0">
                <a:solidFill>
                  <a:srgbClr val="000000"/>
                </a:solidFill>
                <a:effectLst/>
              </a:rPr>
              <a:t>Eco-Friendly Products</a:t>
            </a:r>
            <a:endParaRPr lang="en-US" sz="2000" b="1" dirty="0">
              <a:effectLst/>
            </a:endParaRPr>
          </a:p>
          <a:p>
            <a:pPr marL="0" indent="0" rtl="0">
              <a:spcBef>
                <a:spcPts val="1200"/>
              </a:spcBef>
              <a:spcAft>
                <a:spcPts val="1200"/>
              </a:spcAft>
              <a:buNone/>
            </a:pPr>
            <a:r>
              <a:rPr lang="en-US" sz="2000" b="0" i="0" u="none" strike="noStrike" dirty="0">
                <a:solidFill>
                  <a:srgbClr val="020817"/>
                </a:solidFill>
                <a:effectLst/>
              </a:rPr>
              <a:t>As the aspect of sustainability is gaining crucial importance, gifts which are environmentally friendly are perfect. Some examples include re-usable water bottle, bamboo desk organizer or an eco-friendly hamper. All serve a purpose of making the world a better place to live in and are in tandem with the ideals of many a contemporary organization.</a:t>
            </a:r>
            <a:endParaRPr lang="en-US" sz="2000" b="0" dirty="0">
              <a:effectLst/>
            </a:endParaRPr>
          </a:p>
          <a:p>
            <a:pPr rtl="0">
              <a:spcBef>
                <a:spcPts val="1200"/>
              </a:spcBef>
              <a:spcAft>
                <a:spcPts val="1200"/>
              </a:spcAft>
              <a:buFont typeface="Wingdings" panose="05000000000000000000" pitchFamily="2" charset="2"/>
              <a:buChar char="v"/>
            </a:pPr>
            <a:r>
              <a:rPr lang="en-US" sz="2000" b="1" i="0" u="none" strike="noStrike" dirty="0">
                <a:solidFill>
                  <a:srgbClr val="000000"/>
                </a:solidFill>
                <a:effectLst/>
              </a:rPr>
              <a:t>High-Quality Tech Gadgets</a:t>
            </a:r>
            <a:endParaRPr lang="en-US" sz="2000" b="1" dirty="0">
              <a:effectLst/>
            </a:endParaRPr>
          </a:p>
          <a:p>
            <a:pPr marL="0" indent="0" rtl="0">
              <a:spcBef>
                <a:spcPts val="1200"/>
              </a:spcBef>
              <a:spcAft>
                <a:spcPts val="1200"/>
              </a:spcAft>
              <a:buNone/>
            </a:pPr>
            <a:r>
              <a:rPr lang="en-US" sz="2000" b="0" i="0" u="none" strike="noStrike" dirty="0">
                <a:solidFill>
                  <a:srgbClr val="020817"/>
                </a:solidFill>
                <a:effectLst/>
              </a:rPr>
              <a:t>Technology related items are liked at all times, more so if its value is felt in our day-to-day lives. Some of them include wireless chargers, portable speakers or even noise cancelling headphones can make an impression. This is where they come in handy; they serve as a way of proving to the clients that you are progressive and interested in improving their realities.</a:t>
            </a:r>
            <a:endParaRPr lang="en-US" sz="2000" b="0" dirty="0">
              <a:effectLst/>
            </a:endParaRPr>
          </a:p>
          <a:p>
            <a:pPr marL="0" indent="0">
              <a:buNone/>
            </a:pPr>
            <a:br>
              <a:rPr lang="en-US" sz="2000" dirty="0"/>
            </a:br>
            <a:endParaRPr lang="en-US" sz="2000" dirty="0"/>
          </a:p>
        </p:txBody>
      </p:sp>
    </p:spTree>
    <p:extLst>
      <p:ext uri="{BB962C8B-B14F-4D97-AF65-F5344CB8AC3E}">
        <p14:creationId xmlns:p14="http://schemas.microsoft.com/office/powerpoint/2010/main" val="3086761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831876-FD5A-9CAC-E9D3-8B6A5B6B4B0D}"/>
              </a:ext>
            </a:extLst>
          </p:cNvPr>
          <p:cNvSpPr>
            <a:spLocks noGrp="1"/>
          </p:cNvSpPr>
          <p:nvPr>
            <p:ph idx="1"/>
          </p:nvPr>
        </p:nvSpPr>
        <p:spPr>
          <a:xfrm>
            <a:off x="462115" y="395749"/>
            <a:ext cx="11425085" cy="5220928"/>
          </a:xfrm>
        </p:spPr>
        <p:txBody>
          <a:bodyPr>
            <a:noAutofit/>
          </a:bodyPr>
          <a:lstStyle/>
          <a:p>
            <a:pPr rtl="0">
              <a:spcBef>
                <a:spcPts val="1200"/>
              </a:spcBef>
              <a:spcAft>
                <a:spcPts val="1200"/>
              </a:spcAft>
              <a:buFont typeface="Wingdings" panose="05000000000000000000" pitchFamily="2" charset="2"/>
              <a:buChar char="v"/>
            </a:pPr>
            <a:r>
              <a:rPr lang="en-US" sz="2000" b="1" i="0" u="none" strike="noStrike" dirty="0">
                <a:solidFill>
                  <a:srgbClr val="000000"/>
                </a:solidFill>
                <a:effectLst/>
              </a:rPr>
              <a:t>Gourmet Hampers</a:t>
            </a:r>
            <a:endParaRPr lang="en-US" sz="2000" b="1" dirty="0">
              <a:effectLst/>
            </a:endParaRPr>
          </a:p>
          <a:p>
            <a:pPr marL="0" indent="0" rtl="0">
              <a:spcBef>
                <a:spcPts val="1200"/>
              </a:spcBef>
              <a:spcAft>
                <a:spcPts val="1200"/>
              </a:spcAft>
              <a:buNone/>
            </a:pPr>
            <a:r>
              <a:rPr lang="en-US" sz="2000" b="0" i="0" u="none" strike="noStrike" dirty="0">
                <a:solidFill>
                  <a:srgbClr val="020817"/>
                </a:solidFill>
                <a:effectLst/>
              </a:rPr>
              <a:t>It is always a good idea to gift food items; you do not need to be told this.</a:t>
            </a:r>
            <a:r>
              <a:rPr lang="en-US" sz="2000" b="1" i="0" u="none" strike="noStrike" dirty="0">
                <a:solidFill>
                  <a:srgbClr val="020817"/>
                </a:solidFill>
                <a:effectLst/>
              </a:rPr>
              <a:t> </a:t>
            </a:r>
            <a:r>
              <a:rPr lang="en-US" sz="2000" b="1" i="0" u="sng" strike="noStrike" dirty="0">
                <a:solidFill>
                  <a:srgbClr val="1155CC"/>
                </a:solidFill>
                <a:effectLst/>
                <a:hlinkClick r:id="rId2"/>
              </a:rPr>
              <a:t>Luxury corporate gifts </a:t>
            </a:r>
            <a:r>
              <a:rPr lang="en-US" sz="2000" b="0" i="0" u="none" strike="noStrike" dirty="0">
                <a:solidFill>
                  <a:srgbClr val="020817"/>
                </a:solidFill>
                <a:effectLst/>
              </a:rPr>
              <a:t>with high quality , wines or other </a:t>
            </a:r>
            <a:r>
              <a:rPr lang="en-US" sz="2000" b="0" i="0" u="none" strike="noStrike" dirty="0" err="1">
                <a:solidFill>
                  <a:srgbClr val="020817"/>
                </a:solidFill>
                <a:effectLst/>
              </a:rPr>
              <a:t>savoury</a:t>
            </a:r>
            <a:r>
              <a:rPr lang="en-US" sz="2000" b="0" i="0" u="none" strike="noStrike" dirty="0">
                <a:solidFill>
                  <a:srgbClr val="020817"/>
                </a:solidFill>
                <a:effectLst/>
              </a:rPr>
              <a:t> delicacies can always be a plus for any client. The recommendation should be accompanied by a handwritten personal message.</a:t>
            </a:r>
            <a:endParaRPr lang="en-US" sz="2000" b="0" dirty="0">
              <a:effectLst/>
            </a:endParaRPr>
          </a:p>
          <a:p>
            <a:pPr rtl="0">
              <a:spcBef>
                <a:spcPts val="1200"/>
              </a:spcBef>
              <a:spcAft>
                <a:spcPts val="1200"/>
              </a:spcAft>
              <a:buFont typeface="Wingdings" panose="05000000000000000000" pitchFamily="2" charset="2"/>
              <a:buChar char="v"/>
            </a:pPr>
            <a:r>
              <a:rPr lang="en-US" sz="2000" b="0" i="0" u="none" strike="noStrike" dirty="0">
                <a:solidFill>
                  <a:srgbClr val="020817"/>
                </a:solidFill>
                <a:effectLst/>
              </a:rPr>
              <a:t>Engage with the </a:t>
            </a:r>
            <a:r>
              <a:rPr lang="en-US" sz="2000" b="1" i="0" u="none" strike="noStrike" dirty="0">
                <a:solidFill>
                  <a:srgbClr val="020817"/>
                </a:solidFill>
                <a:effectLst/>
              </a:rPr>
              <a:t>corporate gifting companies operating  Pune</a:t>
            </a:r>
            <a:r>
              <a:rPr lang="en-US" sz="2000" b="0" i="0" u="none" strike="noStrike" dirty="0">
                <a:solidFill>
                  <a:srgbClr val="020817"/>
                </a:solidFill>
                <a:effectLst/>
              </a:rPr>
              <a:t> area</a:t>
            </a:r>
            <a:endParaRPr lang="en-US" sz="2000" b="0" dirty="0">
              <a:effectLst/>
            </a:endParaRPr>
          </a:p>
          <a:p>
            <a:pPr marL="0" indent="0" rtl="0">
              <a:spcBef>
                <a:spcPts val="1200"/>
              </a:spcBef>
              <a:spcAft>
                <a:spcPts val="1200"/>
              </a:spcAft>
              <a:buNone/>
            </a:pPr>
            <a:r>
              <a:rPr lang="en-US" sz="2000" b="0" i="0" u="none" strike="noStrike" dirty="0">
                <a:solidFill>
                  <a:srgbClr val="020817"/>
                </a:solidFill>
                <a:effectLst/>
              </a:rPr>
              <a:t>If one is a Pune-based company or planning to associate with local talent, it is best to reach out to </a:t>
            </a:r>
            <a:r>
              <a:rPr lang="en-US" sz="2000" b="1" i="0" u="sng" strike="noStrike" dirty="0">
                <a:solidFill>
                  <a:srgbClr val="1155CC"/>
                </a:solidFill>
                <a:effectLst/>
                <a:hlinkClick r:id="rId3"/>
              </a:rPr>
              <a:t>corporate gifting companies in Pune</a:t>
            </a:r>
            <a:r>
              <a:rPr lang="en-US" sz="2000" b="0" i="0" u="none" strike="noStrike" dirty="0">
                <a:solidFill>
                  <a:srgbClr val="020817"/>
                </a:solidFill>
                <a:effectLst/>
              </a:rPr>
              <a:t>. These specialists are usually involved in the development of distinctive gift solutions appropriate to your clientele and your company’s image. When you outsource this process, it takes less of your time yet you get the best of what you wanted.</a:t>
            </a:r>
            <a:endParaRPr lang="en-US" sz="2000" b="0" dirty="0">
              <a:effectLst/>
            </a:endParaRPr>
          </a:p>
          <a:p>
            <a:pPr marL="0" indent="0" rtl="0">
              <a:spcBef>
                <a:spcPts val="1200"/>
              </a:spcBef>
              <a:spcAft>
                <a:spcPts val="1200"/>
              </a:spcAft>
              <a:buNone/>
            </a:pPr>
            <a:r>
              <a:rPr lang="en-US" sz="2000" b="0" i="0" u="none" strike="noStrike" dirty="0">
                <a:solidFill>
                  <a:srgbClr val="020817"/>
                </a:solidFill>
                <a:effectLst/>
              </a:rPr>
              <a:t>For Employees Too</a:t>
            </a:r>
            <a:endParaRPr lang="en-US" sz="2000" b="0" dirty="0">
              <a:effectLst/>
            </a:endParaRPr>
          </a:p>
          <a:p>
            <a:pPr marL="0" indent="0" rtl="0">
              <a:spcBef>
                <a:spcPts val="1200"/>
              </a:spcBef>
              <a:spcAft>
                <a:spcPts val="1200"/>
              </a:spcAft>
              <a:buNone/>
            </a:pPr>
            <a:r>
              <a:rPr lang="en-US" sz="2000" b="0" i="0" u="none" strike="noStrike" dirty="0">
                <a:solidFill>
                  <a:srgbClr val="020817"/>
                </a:solidFill>
                <a:effectLst/>
              </a:rPr>
              <a:t>However, let’s not confuse corporate gift with gifts that are only given to clients as they are for all business associates. No less important is the strengthening of internal relations. The </a:t>
            </a:r>
            <a:r>
              <a:rPr lang="en-US" sz="2000" b="1" i="0" u="sng" strike="noStrike" dirty="0">
                <a:solidFill>
                  <a:srgbClr val="1155CC"/>
                </a:solidFill>
                <a:effectLst/>
                <a:hlinkClick r:id="rId2"/>
              </a:rPr>
              <a:t>best corporate gifts employees</a:t>
            </a:r>
            <a:r>
              <a:rPr lang="en-US" sz="2000" b="0" i="0" u="none" strike="noStrike" dirty="0">
                <a:solidFill>
                  <a:srgbClr val="020817"/>
                </a:solidFill>
                <a:effectLst/>
              </a:rPr>
              <a:t> can receive may in include wellness baskets, promotional products and experience gifts such as gift certificates for a spa or for a bungee jumping activity. Corporate gifting for employees create improvement in their morale, loyalty and have a positive impact on their productivity.</a:t>
            </a:r>
            <a:endParaRPr lang="en-US" sz="2000" b="0" dirty="0">
              <a:effectLst/>
            </a:endParaRPr>
          </a:p>
          <a:p>
            <a:pPr marL="0" indent="0">
              <a:buNone/>
            </a:pPr>
            <a:br>
              <a:rPr lang="en-US" sz="2000" dirty="0"/>
            </a:br>
            <a:endParaRPr lang="en-US" sz="2000" dirty="0"/>
          </a:p>
        </p:txBody>
      </p:sp>
    </p:spTree>
    <p:extLst>
      <p:ext uri="{BB962C8B-B14F-4D97-AF65-F5344CB8AC3E}">
        <p14:creationId xmlns:p14="http://schemas.microsoft.com/office/powerpoint/2010/main" val="4188205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F9280D-DC7C-FF36-F029-E5A959CFB037}"/>
              </a:ext>
            </a:extLst>
          </p:cNvPr>
          <p:cNvSpPr>
            <a:spLocks noGrp="1"/>
          </p:cNvSpPr>
          <p:nvPr>
            <p:ph idx="1"/>
          </p:nvPr>
        </p:nvSpPr>
        <p:spPr>
          <a:xfrm>
            <a:off x="383457" y="352338"/>
            <a:ext cx="11533239" cy="6254939"/>
          </a:xfrm>
        </p:spPr>
        <p:txBody>
          <a:bodyPr>
            <a:normAutofit/>
          </a:bodyPr>
          <a:lstStyle/>
          <a:p>
            <a:pPr marL="0" indent="0">
              <a:buNone/>
            </a:pPr>
            <a:r>
              <a:rPr lang="en-US" dirty="0">
                <a:solidFill>
                  <a:srgbClr val="242424"/>
                </a:solidFill>
              </a:rPr>
              <a:t> </a:t>
            </a:r>
            <a:r>
              <a:rPr lang="en-US" b="1" dirty="0">
                <a:solidFill>
                  <a:srgbClr val="242424"/>
                </a:solidFill>
              </a:rPr>
              <a:t>Contact us</a:t>
            </a:r>
          </a:p>
          <a:p>
            <a:pPr marL="0" indent="0">
              <a:buNone/>
            </a:pPr>
            <a:r>
              <a:rPr lang="en-US" b="1" dirty="0">
                <a:solidFill>
                  <a:srgbClr val="242424"/>
                </a:solidFill>
              </a:rPr>
              <a:t>   </a:t>
            </a:r>
          </a:p>
          <a:p>
            <a:pPr algn="l" fontAlgn="base"/>
            <a:r>
              <a:rPr lang="en-US" sz="2000" dirty="0"/>
              <a:t>Curated Selection: Explore a wide variety of corporate gifts designed for clients and employees, offering thoughtful and meaningful selections for every occasion.</a:t>
            </a:r>
          </a:p>
          <a:p>
            <a:pPr algn="l" fontAlgn="base"/>
            <a:r>
              <a:rPr lang="en-US" sz="2000" dirty="0"/>
              <a:t>Customization Options: Personalize your gifts with branding and messaging options, creating memorable experiences that strengthen client and employee relationships.</a:t>
            </a:r>
          </a:p>
          <a:p>
            <a:pPr marL="0" indent="0" algn="l" fontAlgn="base">
              <a:buNone/>
            </a:pPr>
            <a:endParaRPr lang="en-US" sz="2000" b="0" i="0" dirty="0">
              <a:effectLst/>
            </a:endParaRPr>
          </a:p>
          <a:p>
            <a:r>
              <a:rPr lang="en-IN" sz="2000" dirty="0">
                <a:hlinkClick r:id="rId2">
                  <a:extLst>
                    <a:ext uri="{A12FA001-AC4F-418D-AE19-62706E023703}">
                      <ahyp:hlinkClr xmlns:ahyp="http://schemas.microsoft.com/office/drawing/2018/hyperlinkcolor" val="tx"/>
                    </a:ext>
                  </a:extLst>
                </a:hlinkClick>
              </a:rPr>
              <a:t> </a:t>
            </a:r>
            <a:r>
              <a:rPr lang="en-IN" sz="2000" dirty="0">
                <a:hlinkClick r:id="rId3">
                  <a:extLst>
                    <a:ext uri="{A12FA001-AC4F-418D-AE19-62706E023703}">
                      <ahyp:hlinkClr xmlns:ahyp="http://schemas.microsoft.com/office/drawing/2018/hyperlinkcolor" val="tx"/>
                    </a:ext>
                  </a:extLst>
                </a:hlinkClick>
              </a:rPr>
              <a:t>https://growthigo.com/</a:t>
            </a:r>
            <a:r>
              <a:rPr lang="en-IN" sz="2000" dirty="0"/>
              <a:t> </a:t>
            </a:r>
          </a:p>
          <a:p>
            <a:pPr marL="0" indent="0">
              <a:buNone/>
            </a:pPr>
            <a:endParaRPr lang="en-IN" sz="2000" dirty="0"/>
          </a:p>
          <a:p>
            <a:r>
              <a:rPr lang="en-US" sz="2000" b="0" i="0" dirty="0">
                <a:effectLst/>
              </a:rPr>
              <a:t>Office No – 703, ANP Landmark, Sr. no. 89, </a:t>
            </a:r>
            <a:r>
              <a:rPr lang="en-US" sz="2000" b="0" i="0" dirty="0" err="1">
                <a:effectLst/>
              </a:rPr>
              <a:t>Bhumkar</a:t>
            </a:r>
            <a:r>
              <a:rPr lang="en-US" sz="2000" b="0" i="0" dirty="0">
                <a:effectLst/>
              </a:rPr>
              <a:t> </a:t>
            </a:r>
            <a:r>
              <a:rPr lang="en-US" sz="2000" b="0" i="0" dirty="0" err="1">
                <a:effectLst/>
              </a:rPr>
              <a:t>Chowk,Hinjawadi</a:t>
            </a:r>
            <a:r>
              <a:rPr lang="en-US" sz="2000" b="0" i="0" dirty="0">
                <a:effectLst/>
              </a:rPr>
              <a:t> – </a:t>
            </a:r>
            <a:r>
              <a:rPr lang="en-US" sz="2000" b="0" i="0" dirty="0" err="1">
                <a:effectLst/>
              </a:rPr>
              <a:t>Wakad</a:t>
            </a:r>
            <a:r>
              <a:rPr lang="en-US" sz="2000" b="0" i="0" dirty="0">
                <a:effectLst/>
              </a:rPr>
              <a:t> Rd, Pune, Maharashtra 411057</a:t>
            </a:r>
          </a:p>
          <a:p>
            <a:pPr marL="0" indent="0" algn="l">
              <a:buNone/>
            </a:pPr>
            <a:endParaRPr lang="en-US" b="0" i="0" dirty="0">
              <a:solidFill>
                <a:srgbClr val="0A0A0A"/>
              </a:solidFill>
              <a:effectLst/>
            </a:endParaRPr>
          </a:p>
          <a:p>
            <a:pPr marL="0" indent="0" algn="l">
              <a:buNone/>
            </a:pPr>
            <a:r>
              <a:rPr lang="en-US" b="1" dirty="0"/>
              <a:t> Phone</a:t>
            </a:r>
            <a:r>
              <a:rPr lang="en-US" b="1" dirty="0">
                <a:solidFill>
                  <a:srgbClr val="467886"/>
                </a:solidFill>
              </a:rPr>
              <a:t> </a:t>
            </a:r>
            <a:r>
              <a:rPr lang="en-US" b="1" dirty="0"/>
              <a:t>: </a:t>
            </a:r>
            <a:r>
              <a:rPr lang="en-US" b="0" i="0" u="none" strike="noStrike" dirty="0">
                <a:effectLst/>
                <a:hlinkClick r:id="rId4"/>
              </a:rPr>
              <a:t>77092 80369</a:t>
            </a:r>
            <a:endParaRPr lang="en-US" b="0" i="0" u="none" strike="noStrike" dirty="0">
              <a:effectLst/>
            </a:endParaRPr>
          </a:p>
          <a:p>
            <a:pPr marL="0" indent="0" algn="l">
              <a:buNone/>
            </a:pPr>
            <a:r>
              <a:rPr lang="en-US" b="1" dirty="0"/>
              <a:t> Email: </a:t>
            </a:r>
            <a:r>
              <a:rPr lang="en-US" b="0" i="0" u="none" strike="noStrike" dirty="0">
                <a:effectLst/>
                <a:hlinkClick r:id="rId5"/>
              </a:rPr>
              <a:t>Bhavesh@growthwayadvertising.com</a:t>
            </a:r>
            <a:endParaRPr lang="en-US" b="1" dirty="0"/>
          </a:p>
          <a:p>
            <a:pPr marL="0" indent="0" rtl="0">
              <a:spcBef>
                <a:spcPts val="0"/>
              </a:spcBef>
              <a:spcAft>
                <a:spcPts val="0"/>
              </a:spcAft>
              <a:buNone/>
            </a:pPr>
            <a:endParaRPr lang="en-US" sz="1800" b="0" dirty="0">
              <a:effectLst/>
            </a:endParaRPr>
          </a:p>
          <a:p>
            <a:endParaRPr lang="en-IN" sz="1800" dirty="0"/>
          </a:p>
          <a:p>
            <a:endParaRPr lang="en-IN" sz="1800" dirty="0"/>
          </a:p>
          <a:p>
            <a:pPr marL="0" indent="0" rtl="0">
              <a:spcBef>
                <a:spcPts val="1200"/>
              </a:spcBef>
              <a:spcAft>
                <a:spcPts val="1200"/>
              </a:spcAft>
              <a:buNone/>
            </a:pPr>
            <a:endParaRPr lang="en-IN" dirty="0"/>
          </a:p>
          <a:p>
            <a:endParaRPr lang="en-IN" dirty="0"/>
          </a:p>
          <a:p>
            <a:endParaRPr lang="en-IN" dirty="0"/>
          </a:p>
          <a:p>
            <a:endParaRPr lang="en-IN" dirty="0"/>
          </a:p>
          <a:p>
            <a:pPr marL="0" indent="0" rtl="0">
              <a:spcBef>
                <a:spcPts val="1200"/>
              </a:spcBef>
              <a:spcAft>
                <a:spcPts val="1200"/>
              </a:spcAft>
              <a:buNone/>
            </a:pPr>
            <a:endParaRPr lang="en-US" b="0" dirty="0">
              <a:effectLst/>
            </a:endParaRPr>
          </a:p>
        </p:txBody>
      </p:sp>
    </p:spTree>
    <p:extLst>
      <p:ext uri="{BB962C8B-B14F-4D97-AF65-F5344CB8AC3E}">
        <p14:creationId xmlns:p14="http://schemas.microsoft.com/office/powerpoint/2010/main" val="3427452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364</TotalTime>
  <Words>647</Words>
  <Application>Microsoft Office PowerPoint</Application>
  <PresentationFormat>Widescreen</PresentationFormat>
  <Paragraphs>34</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Aptos Display</vt:lpstr>
      <vt:lpstr>Arial</vt:lpstr>
      <vt:lpstr>Wingdings</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Tejal Dalvi</dc:creator>
  <cp:lastModifiedBy>Abhijeet Walke</cp:lastModifiedBy>
  <cp:revision>14</cp:revision>
  <dcterms:created xsi:type="dcterms:W3CDTF">2024-08-14T08:07:43Z</dcterms:created>
  <dcterms:modified xsi:type="dcterms:W3CDTF">2025-01-20T09:26:31Z</dcterms:modified>
</cp:coreProperties>
</file>