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Proxima Nova"/>
      <p:regular r:id="rId16"/>
      <p:bold r:id="rId17"/>
      <p:italic r:id="rId18"/>
      <p:boldItalic r:id="rId19"/>
    </p:embeddedFont>
    <p:embeddedFont>
      <p:font typeface="Roboto"/>
      <p:regular r:id="rId20"/>
      <p:bold r:id="rId21"/>
      <p:italic r:id="rId22"/>
      <p:boldItalic r:id="rId23"/>
    </p:embeddedFont>
    <p:embeddedFont>
      <p:font typeface="Inter"/>
      <p:regular r:id="rId24"/>
      <p:bold r:id="rId25"/>
      <p:italic r:id="rId26"/>
      <p:boldItalic r:id="rId27"/>
    </p:embeddedFont>
    <p:embeddedFont>
      <p:font typeface="Roboto Light"/>
      <p:regular r:id="rId28"/>
      <p:bold r:id="rId29"/>
      <p:italic r:id="rId30"/>
      <p:boldItalic r:id="rId31"/>
    </p:embeddedFont>
    <p:embeddedFont>
      <p:font typeface="Oswald SemiBold"/>
      <p:regular r:id="rId32"/>
      <p:bold r:id="rId33"/>
    </p:embeddedFont>
    <p:embeddedFont>
      <p:font typeface="Oswald"/>
      <p:regular r:id="rId34"/>
      <p:bold r:id="rId35"/>
    </p:embeddedFont>
    <p:embeddedFont>
      <p:font typeface="DM Sans"/>
      <p:regular r:id="rId36"/>
      <p:bold r:id="rId37"/>
      <p:italic r:id="rId38"/>
      <p:boldItalic r:id="rId39"/>
    </p:embeddedFont>
    <p:embeddedFont>
      <p:font typeface="Alfa Slab One"/>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lfaSlabOne-regular.fntdata"/><Relationship Id="rId20" Type="http://schemas.openxmlformats.org/officeDocument/2006/relationships/font" Target="fonts/Roboto-regular.fntdata"/><Relationship Id="rId22" Type="http://schemas.openxmlformats.org/officeDocument/2006/relationships/font" Target="fonts/Roboto-italic.fntdata"/><Relationship Id="rId21" Type="http://schemas.openxmlformats.org/officeDocument/2006/relationships/font" Target="fonts/Roboto-bold.fntdata"/><Relationship Id="rId24" Type="http://schemas.openxmlformats.org/officeDocument/2006/relationships/font" Target="fonts/Inter-regular.fntdata"/><Relationship Id="rId23"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Inter-italic.fntdata"/><Relationship Id="rId25" Type="http://schemas.openxmlformats.org/officeDocument/2006/relationships/font" Target="fonts/Inter-bold.fntdata"/><Relationship Id="rId28" Type="http://schemas.openxmlformats.org/officeDocument/2006/relationships/font" Target="fonts/RobotoLight-regular.fntdata"/><Relationship Id="rId27" Type="http://schemas.openxmlformats.org/officeDocument/2006/relationships/font" Target="fonts/Inter-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Ligh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Light-boldItalic.fntdata"/><Relationship Id="rId30" Type="http://schemas.openxmlformats.org/officeDocument/2006/relationships/font" Target="fonts/RobotoLight-italic.fntdata"/><Relationship Id="rId11" Type="http://schemas.openxmlformats.org/officeDocument/2006/relationships/slide" Target="slides/slide6.xml"/><Relationship Id="rId33" Type="http://schemas.openxmlformats.org/officeDocument/2006/relationships/font" Target="fonts/OswaldSemiBold-bold.fntdata"/><Relationship Id="rId10" Type="http://schemas.openxmlformats.org/officeDocument/2006/relationships/slide" Target="slides/slide5.xml"/><Relationship Id="rId32" Type="http://schemas.openxmlformats.org/officeDocument/2006/relationships/font" Target="fonts/OswaldSemiBold-regular.fntdata"/><Relationship Id="rId13" Type="http://schemas.openxmlformats.org/officeDocument/2006/relationships/slide" Target="slides/slide8.xml"/><Relationship Id="rId35" Type="http://schemas.openxmlformats.org/officeDocument/2006/relationships/font" Target="fonts/Oswald-bold.fntdata"/><Relationship Id="rId12" Type="http://schemas.openxmlformats.org/officeDocument/2006/relationships/slide" Target="slides/slide7.xml"/><Relationship Id="rId34" Type="http://schemas.openxmlformats.org/officeDocument/2006/relationships/font" Target="fonts/Oswald-regular.fntdata"/><Relationship Id="rId15" Type="http://schemas.openxmlformats.org/officeDocument/2006/relationships/slide" Target="slides/slide10.xml"/><Relationship Id="rId37" Type="http://schemas.openxmlformats.org/officeDocument/2006/relationships/font" Target="fonts/DMSans-bold.fntdata"/><Relationship Id="rId14" Type="http://schemas.openxmlformats.org/officeDocument/2006/relationships/slide" Target="slides/slide9.xml"/><Relationship Id="rId36" Type="http://schemas.openxmlformats.org/officeDocument/2006/relationships/font" Target="fonts/DMSans-regular.fntdata"/><Relationship Id="rId17" Type="http://schemas.openxmlformats.org/officeDocument/2006/relationships/font" Target="fonts/ProximaNova-bold.fntdata"/><Relationship Id="rId39" Type="http://schemas.openxmlformats.org/officeDocument/2006/relationships/font" Target="fonts/DMSans-boldItalic.fntdata"/><Relationship Id="rId16" Type="http://schemas.openxmlformats.org/officeDocument/2006/relationships/font" Target="fonts/ProximaNova-regular.fntdata"/><Relationship Id="rId38" Type="http://schemas.openxmlformats.org/officeDocument/2006/relationships/font" Target="fonts/DMSans-italic.fntdata"/><Relationship Id="rId19" Type="http://schemas.openxmlformats.org/officeDocument/2006/relationships/font" Target="fonts/ProximaNova-boldItalic.fntdata"/><Relationship Id="rId18" Type="http://schemas.openxmlformats.org/officeDocument/2006/relationships/font" Target="fonts/ProximaNova-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05b76a704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05b76a704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05b76a704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05b76a704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05b76a704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05b76a704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fc437ee59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fc437ee59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0d0d551af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0d0d551af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28b21dbe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28b21dbe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1d7b5fb6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1d7b5fb6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21e1d71b5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21e1d71b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0d0d551af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0d0d551af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05b76a704b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05b76a704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rgbClr val="CFE2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s://firstpolic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firstpolicy.com/services/engineeri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firstpolicy.com/services/engineering/" TargetMode="External"/><Relationship Id="rId4" Type="http://schemas.openxmlformats.org/officeDocument/2006/relationships/hyperlink" Target="https://firstpolicy.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firstpolicy.com/" TargetMode="External"/><Relationship Id="rId4" Type="http://schemas.openxmlformats.org/officeDocument/2006/relationships/hyperlink" Target="tel:+912066073200" TargetMode="External"/><Relationship Id="rId5" Type="http://schemas.openxmlformats.org/officeDocument/2006/relationships/hyperlink" Target="mailto:office@firstpolicy.com" TargetMode="External"/><Relationship Id="rId6"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1175100" y="1130375"/>
            <a:ext cx="6824400" cy="2033700"/>
          </a:xfrm>
          <a:prstGeom prst="rect">
            <a:avLst/>
          </a:prstGeom>
        </p:spPr>
        <p:txBody>
          <a:bodyPr anchorCtr="0" anchor="t" bIns="91425" lIns="91425" spcFirstLastPara="1" rIns="91425" wrap="square" tIns="91425">
            <a:noAutofit/>
          </a:bodyPr>
          <a:lstStyle/>
          <a:p>
            <a:pPr indent="0" lvl="0" marL="0" rtl="0" algn="ctr">
              <a:lnSpc>
                <a:spcPct val="115000"/>
              </a:lnSpc>
              <a:spcBef>
                <a:spcPts val="1200"/>
              </a:spcBef>
              <a:spcAft>
                <a:spcPts val="1200"/>
              </a:spcAft>
              <a:buNone/>
            </a:pPr>
            <a:r>
              <a:rPr b="1" lang="en" sz="3300">
                <a:solidFill>
                  <a:srgbClr val="000000"/>
                </a:solidFill>
                <a:latin typeface="Oswald"/>
                <a:ea typeface="Oswald"/>
                <a:cs typeface="Oswald"/>
                <a:sym typeface="Oswald"/>
              </a:rPr>
              <a:t>Engineering Insurance Explained: Coverage for Business Interruptions, Erection Risks, and Industrial Assets</a:t>
            </a:r>
            <a:endParaRPr b="1" sz="6900">
              <a:solidFill>
                <a:srgbClr val="000000"/>
              </a:solidFill>
              <a:latin typeface="Oswald"/>
              <a:ea typeface="Oswald"/>
              <a:cs typeface="Oswald"/>
              <a:sym typeface="Oswald"/>
            </a:endParaRPr>
          </a:p>
        </p:txBody>
      </p:sp>
      <p:sp>
        <p:nvSpPr>
          <p:cNvPr id="57" name="Google Shape;57;p13"/>
          <p:cNvSpPr txBox="1"/>
          <p:nvPr/>
        </p:nvSpPr>
        <p:spPr>
          <a:xfrm>
            <a:off x="2616300" y="3356975"/>
            <a:ext cx="3606600" cy="54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u="sng">
                <a:solidFill>
                  <a:schemeClr val="hlink"/>
                </a:solidFill>
                <a:latin typeface="Proxima Nova"/>
                <a:ea typeface="Proxima Nova"/>
                <a:cs typeface="Proxima Nova"/>
                <a:sym typeface="Proxima Nova"/>
                <a:hlinkClick r:id="rId3"/>
              </a:rPr>
              <a:t>https://firstpolicy.com/</a:t>
            </a:r>
            <a:endParaRPr b="1" sz="2000">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idx="1" type="body"/>
          </p:nvPr>
        </p:nvSpPr>
        <p:spPr>
          <a:xfrm>
            <a:off x="858300" y="1140000"/>
            <a:ext cx="7427400" cy="303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000000"/>
                </a:solidFill>
                <a:latin typeface="Roboto Light"/>
                <a:ea typeface="Roboto Light"/>
                <a:cs typeface="Roboto Light"/>
                <a:sym typeface="Roboto Light"/>
              </a:rPr>
              <a:t>In the industrial and construction sector risk factors cannot be avoided all the time. These nets industries are exposed to the following major risks; Delays in projects, failure of equipment, damages that were not foreseen among others which can lead to losses. Engineering insurance provides necessary insurance solutions that can effectively mitigate these risks, allow projects to run smoothly and protect assets. Some of the policies that are useful when it comes to underwriting and controlling potential loss include business interruption insurance, erection all risk insurance, and industrial all risk policy are very important for stability in the business.</a:t>
            </a:r>
            <a:endParaRPr sz="2000">
              <a:solidFill>
                <a:srgbClr val="000000"/>
              </a:solidFill>
              <a:latin typeface="Roboto Light"/>
              <a:ea typeface="Roboto Light"/>
              <a:cs typeface="Roboto Light"/>
              <a:sym typeface="Roboto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766325" y="99605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900">
                <a:solidFill>
                  <a:srgbClr val="000000"/>
                </a:solidFill>
                <a:latin typeface="Oswald"/>
                <a:ea typeface="Oswald"/>
                <a:cs typeface="Oswald"/>
                <a:sym typeface="Oswald"/>
              </a:rPr>
              <a:t>What is Engineering Insurance?</a:t>
            </a:r>
            <a:endParaRPr b="1" sz="27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68" name="Google Shape;68;p15"/>
          <p:cNvSpPr txBox="1"/>
          <p:nvPr>
            <p:ph idx="1" type="body"/>
          </p:nvPr>
        </p:nvSpPr>
        <p:spPr>
          <a:xfrm>
            <a:off x="766325" y="1833125"/>
            <a:ext cx="7455900" cy="24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Engineering insurance is one of the most specific branches of insurance, which targets to cover different projects, equipment, and other property of industrial nature against any type of risk. It offers funds insurance against loss, time overruns, and interruptions, which could occur within construction or erection or during the operational status of the project. This sort of insurance is vital for industries that are highly risky including construction, manufacturing and energy among others since risks associated with their operations are diverse.</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idx="1" type="body"/>
          </p:nvPr>
        </p:nvSpPr>
        <p:spPr>
          <a:xfrm>
            <a:off x="567750" y="1721900"/>
            <a:ext cx="8008500" cy="21747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500">
                <a:solidFill>
                  <a:srgbClr val="000000"/>
                </a:solidFill>
                <a:latin typeface="Roboto"/>
                <a:ea typeface="Roboto"/>
                <a:cs typeface="Roboto"/>
                <a:sym typeface="Roboto"/>
              </a:rPr>
              <a:t>1. Business Interruption Insurance</a:t>
            </a:r>
            <a:endParaRPr b="1" sz="1500">
              <a:solidFill>
                <a:srgbClr val="000000"/>
              </a:solidFill>
              <a:latin typeface="Roboto"/>
              <a:ea typeface="Roboto"/>
              <a:cs typeface="Roboto"/>
              <a:sym typeface="Roboto"/>
            </a:endParaRPr>
          </a:p>
          <a:p>
            <a:pPr indent="0" lvl="0" marL="0" rtl="0" algn="l">
              <a:spcBef>
                <a:spcPts val="1400"/>
              </a:spcBef>
              <a:spcAft>
                <a:spcPts val="0"/>
              </a:spcAft>
              <a:buNone/>
            </a:pPr>
            <a:r>
              <a:t/>
            </a:r>
            <a:endParaRPr sz="1500">
              <a:solidFill>
                <a:srgbClr val="000000"/>
              </a:solidFill>
              <a:latin typeface="Roboto Light"/>
              <a:ea typeface="Roboto Light"/>
              <a:cs typeface="Roboto Light"/>
              <a:sym typeface="Roboto Light"/>
            </a:endParaRPr>
          </a:p>
          <a:p>
            <a:pPr indent="0" lvl="0" marL="0" rtl="0" algn="l">
              <a:spcBef>
                <a:spcPts val="400"/>
              </a:spcBef>
              <a:spcAft>
                <a:spcPts val="0"/>
              </a:spcAft>
              <a:buNone/>
            </a:pPr>
            <a:r>
              <a:rPr lang="en" sz="1400">
                <a:solidFill>
                  <a:srgbClr val="000000"/>
                </a:solidFill>
                <a:latin typeface="Roboto Light"/>
                <a:ea typeface="Roboto Light"/>
                <a:cs typeface="Roboto Light"/>
                <a:sym typeface="Roboto Light"/>
              </a:rPr>
              <a:t>Hence, </a:t>
            </a:r>
            <a:r>
              <a:rPr b="1" lang="en" sz="1400" u="sng">
                <a:solidFill>
                  <a:srgbClr val="1155CC"/>
                </a:solidFill>
                <a:latin typeface="Roboto"/>
                <a:ea typeface="Roboto"/>
                <a:cs typeface="Roboto"/>
                <a:sym typeface="Roboto"/>
                <a:hlinkClick r:id="rId3">
                  <a:extLst>
                    <a:ext uri="{A12FA001-AC4F-418D-AE19-62706E023703}">
                      <ahyp:hlinkClr val="tx"/>
                    </a:ext>
                  </a:extLst>
                </a:hlinkClick>
              </a:rPr>
              <a:t>business interruption insurance</a:t>
            </a:r>
            <a:r>
              <a:rPr lang="en" sz="1400">
                <a:solidFill>
                  <a:srgbClr val="000000"/>
                </a:solidFill>
                <a:latin typeface="Roboto Light"/>
                <a:ea typeface="Roboto Light"/>
                <a:cs typeface="Roboto Light"/>
                <a:sym typeface="Roboto Light"/>
              </a:rPr>
              <a:t> is important to firms that experience a majority of their income from operation continuity. It covers cash losses as a result of business interruption arising from operational suspensions resulting from, for instance, machinery breakdown, natural calamities, or fire. They ensure that businesses have adequate cash reserves to meet fixed costs such as employee’s wages, rent, and loan installation in order to get back on their feet and run as usual.</a:t>
            </a:r>
            <a:endParaRPr sz="1700">
              <a:solidFill>
                <a:srgbClr val="000000"/>
              </a:solidFill>
              <a:latin typeface="Roboto Light"/>
              <a:ea typeface="Roboto Light"/>
              <a:cs typeface="Roboto Light"/>
              <a:sym typeface="Roboto Light"/>
            </a:endParaRPr>
          </a:p>
        </p:txBody>
      </p:sp>
      <p:sp>
        <p:nvSpPr>
          <p:cNvPr id="74" name="Google Shape;74;p16"/>
          <p:cNvSpPr txBox="1"/>
          <p:nvPr/>
        </p:nvSpPr>
        <p:spPr>
          <a:xfrm>
            <a:off x="567750" y="840775"/>
            <a:ext cx="69612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b="1" lang="en" sz="2100">
                <a:latin typeface="Oswald"/>
                <a:ea typeface="Oswald"/>
                <a:cs typeface="Oswald"/>
                <a:sym typeface="Oswald"/>
              </a:rPr>
              <a:t>Key Components of Engineering Insurance</a:t>
            </a:r>
            <a:endParaRPr b="1" sz="2700">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body"/>
          </p:nvPr>
        </p:nvSpPr>
        <p:spPr>
          <a:xfrm>
            <a:off x="695700" y="826900"/>
            <a:ext cx="7947000" cy="32286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600">
                <a:solidFill>
                  <a:srgbClr val="000000"/>
                </a:solidFill>
                <a:latin typeface="Roboto"/>
                <a:ea typeface="Roboto"/>
                <a:cs typeface="Roboto"/>
                <a:sym typeface="Roboto"/>
              </a:rPr>
              <a:t>2. Erection All Risk Insurance</a:t>
            </a:r>
            <a:endParaRPr b="1" sz="1600">
              <a:solidFill>
                <a:srgbClr val="000000"/>
              </a:solidFill>
              <a:latin typeface="Roboto"/>
              <a:ea typeface="Roboto"/>
              <a:cs typeface="Roboto"/>
              <a:sym typeface="Roboto"/>
            </a:endParaRPr>
          </a:p>
          <a:p>
            <a:pPr indent="0" lvl="0" marL="0" rtl="0" algn="l">
              <a:spcBef>
                <a:spcPts val="400"/>
              </a:spcBef>
              <a:spcAft>
                <a:spcPts val="0"/>
              </a:spcAft>
              <a:buNone/>
            </a:pPr>
            <a:r>
              <a:rPr lang="en" sz="1500">
                <a:solidFill>
                  <a:srgbClr val="000000"/>
                </a:solidFill>
                <a:latin typeface="Roboto Light"/>
                <a:ea typeface="Roboto Light"/>
                <a:cs typeface="Roboto Light"/>
                <a:sym typeface="Roboto Light"/>
              </a:rPr>
              <a:t>Construction and installation projects are accompanied by certain levels of risks such as damage to the materials, and installation machinery or even the construction site. Especially </a:t>
            </a:r>
            <a:r>
              <a:rPr b="1" lang="en" sz="1500" u="sng">
                <a:solidFill>
                  <a:srgbClr val="1155CC"/>
                </a:solidFill>
                <a:latin typeface="Roboto"/>
                <a:ea typeface="Roboto"/>
                <a:cs typeface="Roboto"/>
                <a:sym typeface="Roboto"/>
                <a:hlinkClick r:id="rId3">
                  <a:extLst>
                    <a:ext uri="{A12FA001-AC4F-418D-AE19-62706E023703}">
                      <ahyp:hlinkClr val="tx"/>
                    </a:ext>
                  </a:extLst>
                </a:hlinkClick>
              </a:rPr>
              <a:t>erection all risk insurance</a:t>
            </a:r>
            <a:r>
              <a:rPr lang="en" sz="1500">
                <a:solidFill>
                  <a:srgbClr val="000000"/>
                </a:solidFill>
                <a:latin typeface="Roboto Light"/>
                <a:ea typeface="Roboto Light"/>
                <a:cs typeface="Roboto Light"/>
                <a:sym typeface="Roboto Light"/>
              </a:rPr>
              <a:t> covers such risks during erection and installation steps. It also has third party risks cover, which defends businesses in cases that involve the use and implementation of a project and third parties sustains an accident or harm.</a:t>
            </a:r>
            <a:endParaRPr sz="1500">
              <a:solidFill>
                <a:srgbClr val="000000"/>
              </a:solidFill>
              <a:latin typeface="Roboto Light"/>
              <a:ea typeface="Roboto Light"/>
              <a:cs typeface="Roboto Light"/>
              <a:sym typeface="Roboto Light"/>
            </a:endParaRPr>
          </a:p>
          <a:p>
            <a:pPr indent="0" lvl="0" marL="0" rtl="0" algn="l">
              <a:spcBef>
                <a:spcPts val="1400"/>
              </a:spcBef>
              <a:spcAft>
                <a:spcPts val="0"/>
              </a:spcAft>
              <a:buNone/>
            </a:pPr>
            <a:r>
              <a:rPr b="1" lang="en" sz="1600">
                <a:solidFill>
                  <a:srgbClr val="000000"/>
                </a:solidFill>
                <a:latin typeface="Roboto"/>
                <a:ea typeface="Roboto"/>
                <a:cs typeface="Roboto"/>
                <a:sym typeface="Roboto"/>
              </a:rPr>
              <a:t>3. Industrial All Risk Policy</a:t>
            </a:r>
            <a:endParaRPr b="1" sz="1600">
              <a:solidFill>
                <a:srgbClr val="000000"/>
              </a:solidFill>
              <a:latin typeface="Roboto"/>
              <a:ea typeface="Roboto"/>
              <a:cs typeface="Roboto"/>
              <a:sym typeface="Roboto"/>
            </a:endParaRPr>
          </a:p>
          <a:p>
            <a:pPr indent="0" lvl="0" marL="0" rtl="0" algn="l">
              <a:spcBef>
                <a:spcPts val="400"/>
              </a:spcBef>
              <a:spcAft>
                <a:spcPts val="0"/>
              </a:spcAft>
              <a:buNone/>
            </a:pPr>
            <a:r>
              <a:rPr b="1" lang="en" sz="1500" u="sng">
                <a:solidFill>
                  <a:srgbClr val="1155CC"/>
                </a:solidFill>
                <a:latin typeface="Roboto"/>
                <a:ea typeface="Roboto"/>
                <a:cs typeface="Roboto"/>
                <a:sym typeface="Roboto"/>
                <a:hlinkClick r:id="rId4">
                  <a:extLst>
                    <a:ext uri="{A12FA001-AC4F-418D-AE19-62706E023703}">
                      <ahyp:hlinkClr val="tx"/>
                    </a:ext>
                  </a:extLst>
                </a:hlinkClick>
              </a:rPr>
              <a:t>Industrial all risk policy</a:t>
            </a:r>
            <a:r>
              <a:rPr lang="en" sz="1500">
                <a:solidFill>
                  <a:srgbClr val="000000"/>
                </a:solidFill>
                <a:latin typeface="Roboto Light"/>
                <a:ea typeface="Roboto Light"/>
                <a:cs typeface="Roboto Light"/>
                <a:sym typeface="Roboto Light"/>
              </a:rPr>
              <a:t> is a form of policy that offers overall protection for industrial concerns. This covers property damage, machinery breakdown and business interruptions so that industries can cope with all risks under one policy. Due to this broad spectrum coverage, the insurance becomes a shoo-in for manufacturers, power plants and other industries.</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766325" y="99605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800">
                <a:solidFill>
                  <a:srgbClr val="000000"/>
                </a:solidFill>
                <a:latin typeface="Oswald"/>
                <a:ea typeface="Oswald"/>
                <a:cs typeface="Oswald"/>
                <a:sym typeface="Oswald"/>
              </a:rPr>
              <a:t>Why Engineering Insurance Matters</a:t>
            </a:r>
            <a:endParaRPr b="1" sz="23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85" name="Google Shape;85;p18"/>
          <p:cNvSpPr txBox="1"/>
          <p:nvPr>
            <p:ph idx="1" type="body"/>
          </p:nvPr>
        </p:nvSpPr>
        <p:spPr>
          <a:xfrm>
            <a:off x="766325" y="1833125"/>
            <a:ext cx="7455900" cy="24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Planning for engineering insurance is tenable given that the planning and implementation reduces financial risks and hence business continuity. Including direct and indirect loss, these policies help the businesses to cover for the unexpected mishaps. Regardless of a construction firm that has incurred loss of equipment or a manufacturing unit that has been impacted by a fire mishap, engineering insurance protects business just in case.</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idx="1" type="body"/>
          </p:nvPr>
        </p:nvSpPr>
        <p:spPr>
          <a:xfrm>
            <a:off x="695700" y="1108950"/>
            <a:ext cx="7934400" cy="34287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300">
                <a:solidFill>
                  <a:srgbClr val="000000"/>
                </a:solidFill>
                <a:latin typeface="Roboto"/>
                <a:ea typeface="Roboto"/>
                <a:cs typeface="Roboto"/>
                <a:sym typeface="Roboto"/>
              </a:rPr>
              <a:t>Comprehensive Risk Coverage: </a:t>
            </a:r>
            <a:endParaRPr b="1" sz="1300">
              <a:solidFill>
                <a:srgbClr val="000000"/>
              </a:solidFill>
              <a:latin typeface="Roboto"/>
              <a:ea typeface="Roboto"/>
              <a:cs typeface="Roboto"/>
              <a:sym typeface="Roboto"/>
            </a:endParaRPr>
          </a:p>
          <a:p>
            <a:pPr indent="0" lvl="0" marL="0" rtl="0" algn="l">
              <a:spcBef>
                <a:spcPts val="400"/>
              </a:spcBef>
              <a:spcAft>
                <a:spcPts val="0"/>
              </a:spcAft>
              <a:buNone/>
            </a:pPr>
            <a:r>
              <a:rPr lang="en" sz="1200">
                <a:solidFill>
                  <a:srgbClr val="000000"/>
                </a:solidFill>
                <a:latin typeface="Roboto Light"/>
                <a:ea typeface="Roboto Light"/>
                <a:cs typeface="Roboto Light"/>
                <a:sym typeface="Roboto Light"/>
              </a:rPr>
              <a:t>There are policies such as industrial all risk policy and erection all risk insurance that provide very broad protection for physical damage, liability and business losses.</a:t>
            </a:r>
            <a:endParaRPr sz="1200">
              <a:solidFill>
                <a:srgbClr val="000000"/>
              </a:solidFill>
              <a:latin typeface="Roboto Light"/>
              <a:ea typeface="Roboto Light"/>
              <a:cs typeface="Roboto Light"/>
              <a:sym typeface="Roboto Light"/>
            </a:endParaRPr>
          </a:p>
          <a:p>
            <a:pPr indent="0" lvl="0" marL="0" rtl="0" algn="l">
              <a:spcBef>
                <a:spcPts val="1400"/>
              </a:spcBef>
              <a:spcAft>
                <a:spcPts val="0"/>
              </a:spcAft>
              <a:buNone/>
            </a:pPr>
            <a:r>
              <a:rPr b="1" lang="en" sz="1300">
                <a:solidFill>
                  <a:srgbClr val="000000"/>
                </a:solidFill>
                <a:latin typeface="Roboto"/>
                <a:ea typeface="Roboto"/>
                <a:cs typeface="Roboto"/>
                <a:sym typeface="Roboto"/>
              </a:rPr>
              <a:t>Business Continuity:</a:t>
            </a:r>
            <a:endParaRPr b="1" sz="1300">
              <a:solidFill>
                <a:srgbClr val="000000"/>
              </a:solidFill>
              <a:latin typeface="Roboto"/>
              <a:ea typeface="Roboto"/>
              <a:cs typeface="Roboto"/>
              <a:sym typeface="Roboto"/>
            </a:endParaRPr>
          </a:p>
          <a:p>
            <a:pPr indent="0" lvl="0" marL="0" rtl="0" algn="l">
              <a:spcBef>
                <a:spcPts val="400"/>
              </a:spcBef>
              <a:spcAft>
                <a:spcPts val="0"/>
              </a:spcAft>
              <a:buNone/>
            </a:pPr>
            <a:r>
              <a:rPr lang="en" sz="1200">
                <a:solidFill>
                  <a:srgbClr val="000000"/>
                </a:solidFill>
                <a:latin typeface="Roboto Light"/>
                <a:ea typeface="Roboto Light"/>
                <a:cs typeface="Roboto Light"/>
                <a:sym typeface="Roboto Light"/>
              </a:rPr>
              <a:t> Business interruption insurance helps to keep the enterprises financially stable even during the stops of their operations.</a:t>
            </a:r>
            <a:endParaRPr sz="1200">
              <a:solidFill>
                <a:srgbClr val="000000"/>
              </a:solidFill>
              <a:latin typeface="Roboto Light"/>
              <a:ea typeface="Roboto Light"/>
              <a:cs typeface="Roboto Light"/>
              <a:sym typeface="Roboto Light"/>
            </a:endParaRPr>
          </a:p>
          <a:p>
            <a:pPr indent="0" lvl="0" marL="0" rtl="0" algn="l">
              <a:spcBef>
                <a:spcPts val="1400"/>
              </a:spcBef>
              <a:spcAft>
                <a:spcPts val="0"/>
              </a:spcAft>
              <a:buNone/>
            </a:pPr>
            <a:r>
              <a:rPr b="1" lang="en" sz="1300">
                <a:solidFill>
                  <a:srgbClr val="000000"/>
                </a:solidFill>
                <a:latin typeface="Roboto"/>
                <a:ea typeface="Roboto"/>
                <a:cs typeface="Roboto"/>
                <a:sym typeface="Roboto"/>
              </a:rPr>
              <a:t>Tailored Solutions: </a:t>
            </a:r>
            <a:endParaRPr b="1" sz="1300">
              <a:solidFill>
                <a:srgbClr val="000000"/>
              </a:solidFill>
              <a:latin typeface="Roboto"/>
              <a:ea typeface="Roboto"/>
              <a:cs typeface="Roboto"/>
              <a:sym typeface="Roboto"/>
            </a:endParaRPr>
          </a:p>
          <a:p>
            <a:pPr indent="0" lvl="0" marL="0" rtl="0" algn="l">
              <a:spcBef>
                <a:spcPts val="400"/>
              </a:spcBef>
              <a:spcAft>
                <a:spcPts val="0"/>
              </a:spcAft>
              <a:buNone/>
            </a:pPr>
            <a:r>
              <a:rPr lang="en" sz="1200">
                <a:solidFill>
                  <a:srgbClr val="000000"/>
                </a:solidFill>
                <a:latin typeface="Roboto Light"/>
                <a:ea typeface="Roboto Light"/>
                <a:cs typeface="Roboto Light"/>
                <a:sym typeface="Roboto Light"/>
              </a:rPr>
              <a:t>Engineering insurance policies therefore can be made to incorporate the requirements of business or a certain project.</a:t>
            </a:r>
            <a:endParaRPr sz="1200">
              <a:solidFill>
                <a:srgbClr val="000000"/>
              </a:solidFill>
              <a:latin typeface="Roboto Light"/>
              <a:ea typeface="Roboto Light"/>
              <a:cs typeface="Roboto Light"/>
              <a:sym typeface="Roboto Light"/>
            </a:endParaRPr>
          </a:p>
          <a:p>
            <a:pPr indent="0" lvl="0" marL="0" rtl="0" algn="l">
              <a:spcBef>
                <a:spcPts val="1400"/>
              </a:spcBef>
              <a:spcAft>
                <a:spcPts val="0"/>
              </a:spcAft>
              <a:buNone/>
            </a:pPr>
            <a:r>
              <a:rPr b="1" lang="en" sz="1300">
                <a:solidFill>
                  <a:srgbClr val="000000"/>
                </a:solidFill>
                <a:latin typeface="Roboto"/>
                <a:ea typeface="Roboto"/>
                <a:cs typeface="Roboto"/>
                <a:sym typeface="Roboto"/>
              </a:rPr>
              <a:t>Peace of Mind: </a:t>
            </a:r>
            <a:endParaRPr b="1" sz="1300">
              <a:solidFill>
                <a:srgbClr val="000000"/>
              </a:solidFill>
              <a:latin typeface="Roboto"/>
              <a:ea typeface="Roboto"/>
              <a:cs typeface="Roboto"/>
              <a:sym typeface="Roboto"/>
            </a:endParaRPr>
          </a:p>
          <a:p>
            <a:pPr indent="0" lvl="0" marL="0" rtl="0" algn="l">
              <a:spcBef>
                <a:spcPts val="400"/>
              </a:spcBef>
              <a:spcAft>
                <a:spcPts val="0"/>
              </a:spcAft>
              <a:buNone/>
            </a:pPr>
            <a:r>
              <a:rPr lang="en" sz="1200">
                <a:solidFill>
                  <a:srgbClr val="000000"/>
                </a:solidFill>
                <a:latin typeface="Roboto Light"/>
                <a:ea typeface="Roboto Light"/>
                <a:cs typeface="Roboto Light"/>
                <a:sym typeface="Roboto Light"/>
              </a:rPr>
              <a:t>This is because it helps managers to shift more of their attention on productivity and growth because they are sure that any eventuality will be handled.</a:t>
            </a:r>
            <a:endParaRPr sz="1600">
              <a:solidFill>
                <a:srgbClr val="000000"/>
              </a:solidFill>
              <a:latin typeface="Roboto Light"/>
              <a:ea typeface="Roboto Light"/>
              <a:cs typeface="Roboto Light"/>
              <a:sym typeface="Roboto Light"/>
            </a:endParaRPr>
          </a:p>
        </p:txBody>
      </p:sp>
      <p:sp>
        <p:nvSpPr>
          <p:cNvPr id="91" name="Google Shape;91;p19"/>
          <p:cNvSpPr txBox="1"/>
          <p:nvPr/>
        </p:nvSpPr>
        <p:spPr>
          <a:xfrm>
            <a:off x="706775" y="434750"/>
            <a:ext cx="6491100" cy="39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b="1" lang="en" sz="1900">
                <a:latin typeface="Oswald"/>
                <a:ea typeface="Oswald"/>
                <a:cs typeface="Oswald"/>
                <a:sym typeface="Oswald"/>
              </a:rPr>
              <a:t>Advantages of Engineering Insurance</a:t>
            </a:r>
            <a:endParaRPr b="1" sz="2400">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idx="1" type="body"/>
          </p:nvPr>
        </p:nvSpPr>
        <p:spPr>
          <a:xfrm>
            <a:off x="695700" y="1061550"/>
            <a:ext cx="7514100" cy="2587800"/>
          </a:xfrm>
          <a:prstGeom prst="rect">
            <a:avLst/>
          </a:prstGeom>
        </p:spPr>
        <p:txBody>
          <a:bodyPr anchorCtr="0" anchor="t" bIns="91425" lIns="91425" spcFirstLastPara="1" rIns="91425" wrap="square" tIns="91425">
            <a:noAutofit/>
          </a:bodyPr>
          <a:lstStyle/>
          <a:p>
            <a:pPr indent="0" lvl="0" marL="0" rtl="0" algn="l">
              <a:spcBef>
                <a:spcPts val="1600"/>
              </a:spcBef>
              <a:spcAft>
                <a:spcPts val="0"/>
              </a:spcAft>
              <a:buNone/>
            </a:pPr>
            <a:r>
              <a:rPr b="1" lang="en" sz="2000">
                <a:solidFill>
                  <a:srgbClr val="000000"/>
                </a:solidFill>
                <a:latin typeface="Oswald"/>
                <a:ea typeface="Oswald"/>
                <a:cs typeface="Oswald"/>
                <a:sym typeface="Oswald"/>
              </a:rPr>
              <a:t>Choosing the Right Policy</a:t>
            </a:r>
            <a:endParaRPr b="1" sz="2600">
              <a:solidFill>
                <a:srgbClr val="000000"/>
              </a:solidFill>
              <a:latin typeface="Oswald"/>
              <a:ea typeface="Oswald"/>
              <a:cs typeface="Oswald"/>
              <a:sym typeface="Oswald"/>
            </a:endParaRPr>
          </a:p>
          <a:p>
            <a:pPr indent="0" lvl="0" marL="0" rtl="0" algn="l">
              <a:spcBef>
                <a:spcPts val="1200"/>
              </a:spcBef>
              <a:spcAft>
                <a:spcPts val="0"/>
              </a:spcAft>
              <a:buNone/>
            </a:pPr>
            <a:r>
              <a:t/>
            </a:r>
            <a:endParaRPr sz="1700">
              <a:solidFill>
                <a:srgbClr val="000000"/>
              </a:solidFill>
              <a:latin typeface="Roboto"/>
              <a:ea typeface="Roboto"/>
              <a:cs typeface="Roboto"/>
              <a:sym typeface="Roboto"/>
            </a:endParaRPr>
          </a:p>
          <a:p>
            <a:pPr indent="0" lvl="0" marL="0" rtl="0" algn="l">
              <a:spcBef>
                <a:spcPts val="200"/>
              </a:spcBef>
              <a:spcAft>
                <a:spcPts val="0"/>
              </a:spcAft>
              <a:buNone/>
            </a:pPr>
            <a:r>
              <a:rPr lang="en" sz="1500">
                <a:solidFill>
                  <a:srgbClr val="000000"/>
                </a:solidFill>
                <a:latin typeface="Roboto Light"/>
                <a:ea typeface="Roboto Light"/>
                <a:cs typeface="Roboto Light"/>
                <a:sym typeface="Roboto Light"/>
              </a:rPr>
              <a:t>Hence when choosing the engineering insurance; it is vital to evaluate the potential hazards for the business or project. It is suggested to seek more advice from the insurance professionals to get acquainted with the aforementioned policies such as business interruption insurance, erection all risk insurance, and industrial all risk policy.</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1"/>
          <p:cNvSpPr txBox="1"/>
          <p:nvPr>
            <p:ph type="title"/>
          </p:nvPr>
        </p:nvSpPr>
        <p:spPr>
          <a:xfrm>
            <a:off x="766325" y="709700"/>
            <a:ext cx="71343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2500">
                <a:solidFill>
                  <a:srgbClr val="000000"/>
                </a:solidFill>
                <a:latin typeface="Oswald SemiBold"/>
                <a:ea typeface="Oswald SemiBold"/>
                <a:cs typeface="Oswald SemiBold"/>
                <a:sym typeface="Oswald SemiBold"/>
              </a:rPr>
              <a:t>Conclusion</a:t>
            </a:r>
            <a:endParaRPr sz="3200">
              <a:solidFill>
                <a:srgbClr val="000000"/>
              </a:solidFill>
              <a:latin typeface="Oswald SemiBold"/>
              <a:ea typeface="Oswald SemiBold"/>
              <a:cs typeface="Oswald SemiBold"/>
              <a:sym typeface="Oswald SemiBold"/>
            </a:endParaRPr>
          </a:p>
          <a:p>
            <a:pPr indent="0" lvl="0" marL="0" rtl="0" algn="l">
              <a:lnSpc>
                <a:spcPct val="115000"/>
              </a:lnSpc>
              <a:spcBef>
                <a:spcPts val="0"/>
              </a:spcBef>
              <a:spcAft>
                <a:spcPts val="0"/>
              </a:spcAft>
              <a:buNone/>
            </a:pPr>
            <a:r>
              <a:t/>
            </a:r>
            <a:endParaRPr sz="2000">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None/>
            </a:pPr>
            <a:r>
              <a:t/>
            </a:r>
            <a:endParaRPr>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SzPts val="990"/>
              <a:buNone/>
            </a:pPr>
            <a:r>
              <a:t/>
            </a:r>
            <a:endParaRPr sz="2760">
              <a:solidFill>
                <a:srgbClr val="1C4587"/>
              </a:solidFill>
              <a:latin typeface="Oswald SemiBold"/>
              <a:ea typeface="Oswald SemiBold"/>
              <a:cs typeface="Oswald SemiBold"/>
              <a:sym typeface="Oswald SemiBold"/>
            </a:endParaRPr>
          </a:p>
          <a:p>
            <a:pPr indent="0" lvl="0" marL="0" rtl="0" algn="l">
              <a:spcBef>
                <a:spcPts val="0"/>
              </a:spcBef>
              <a:spcAft>
                <a:spcPts val="0"/>
              </a:spcAft>
              <a:buSzPts val="990"/>
              <a:buNone/>
            </a:pPr>
            <a:r>
              <a:t/>
            </a:r>
            <a:endParaRPr sz="2700">
              <a:latin typeface="Oswald SemiBold"/>
              <a:ea typeface="Oswald SemiBold"/>
              <a:cs typeface="Oswald SemiBold"/>
              <a:sym typeface="Oswald SemiBold"/>
            </a:endParaRPr>
          </a:p>
        </p:txBody>
      </p:sp>
      <p:sp>
        <p:nvSpPr>
          <p:cNvPr id="102" name="Google Shape;102;p21"/>
          <p:cNvSpPr txBox="1"/>
          <p:nvPr>
            <p:ph idx="1" type="body"/>
          </p:nvPr>
        </p:nvSpPr>
        <p:spPr>
          <a:xfrm>
            <a:off x="963300" y="1628250"/>
            <a:ext cx="7217400" cy="270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000000"/>
                </a:solidFill>
                <a:latin typeface="Roboto Light"/>
                <a:ea typeface="Roboto Light"/>
                <a:cs typeface="Roboto Light"/>
                <a:sym typeface="Roboto Light"/>
              </a:rPr>
              <a:t>Industrial and construction sectors must embrace engineering insurance as a core investment. Combined with coverage for business interruptions, erection risks and industrial assets; it offers the necessary financial security for the management of challenges. Policies such as business interruption insurance, erection all risk insurance, industrial all risk policy enables organizations protect their operations, and guarantee for a steady basis in an unstable world.</a:t>
            </a:r>
            <a:endParaRPr sz="2000">
              <a:solidFill>
                <a:srgbClr val="000000"/>
              </a:solidFill>
              <a:latin typeface="Roboto Light"/>
              <a:ea typeface="Roboto Light"/>
              <a:cs typeface="Roboto Light"/>
              <a:sym typeface="Roboto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2"/>
          <p:cNvSpPr txBox="1"/>
          <p:nvPr>
            <p:ph type="title"/>
          </p:nvPr>
        </p:nvSpPr>
        <p:spPr>
          <a:xfrm>
            <a:off x="385075" y="482225"/>
            <a:ext cx="5452500" cy="5727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SzPts val="990"/>
              <a:buNone/>
            </a:pPr>
            <a:r>
              <a:rPr b="1" lang="en" sz="2890">
                <a:solidFill>
                  <a:srgbClr val="1C4587"/>
                </a:solidFill>
                <a:latin typeface="Oswald"/>
                <a:ea typeface="Oswald"/>
                <a:cs typeface="Oswald"/>
                <a:sym typeface="Oswald"/>
              </a:rPr>
              <a:t>Contact us</a:t>
            </a:r>
            <a:endParaRPr b="1" sz="2890">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sz="2700"/>
          </a:p>
        </p:txBody>
      </p:sp>
      <p:sp>
        <p:nvSpPr>
          <p:cNvPr id="108" name="Google Shape;108;p22"/>
          <p:cNvSpPr txBox="1"/>
          <p:nvPr>
            <p:ph idx="1" type="body"/>
          </p:nvPr>
        </p:nvSpPr>
        <p:spPr>
          <a:xfrm>
            <a:off x="502450" y="1051500"/>
            <a:ext cx="7744500" cy="3416400"/>
          </a:xfrm>
          <a:prstGeom prst="rect">
            <a:avLst/>
          </a:prstGeom>
        </p:spPr>
        <p:txBody>
          <a:bodyPr anchorCtr="0" anchor="t" bIns="91425" lIns="91425" spcFirstLastPara="1" rIns="91425" wrap="square" tIns="91425">
            <a:noAutofit/>
          </a:bodyPr>
          <a:lstStyle/>
          <a:p>
            <a:pPr indent="0" lvl="0" marL="0" rtl="0" algn="l">
              <a:lnSpc>
                <a:spcPct val="70000"/>
              </a:lnSpc>
              <a:spcBef>
                <a:spcPts val="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115000"/>
              </a:lnSpc>
              <a:spcBef>
                <a:spcPts val="800"/>
              </a:spcBef>
              <a:spcAft>
                <a:spcPts val="0"/>
              </a:spcAft>
              <a:buSzPts val="440"/>
              <a:buNone/>
            </a:pPr>
            <a:r>
              <a:rPr lang="en" sz="1540">
                <a:solidFill>
                  <a:srgbClr val="000000"/>
                </a:solidFill>
                <a:latin typeface="Inter"/>
                <a:ea typeface="Inter"/>
                <a:cs typeface="Inter"/>
                <a:sym typeface="Inter"/>
              </a:rPr>
              <a:t>First Policy is more than insurance broking; we’re trusted advisors working with you to develop world-class risk management programs.</a:t>
            </a:r>
            <a:r>
              <a:rPr lang="en" sz="1540">
                <a:solidFill>
                  <a:srgbClr val="242424"/>
                </a:solidFill>
                <a:latin typeface="DM Sans"/>
                <a:ea typeface="DM Sans"/>
                <a:cs typeface="DM Sans"/>
                <a:sym typeface="DM Sans"/>
              </a:rPr>
              <a:t> </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rPr lang="en" sz="1540" u="sng">
                <a:solidFill>
                  <a:srgbClr val="467886"/>
                </a:solidFill>
                <a:latin typeface="DM Sans"/>
                <a:ea typeface="DM Sans"/>
                <a:cs typeface="DM Sans"/>
                <a:sym typeface="DM Sans"/>
                <a:hlinkClick r:id="rId3">
                  <a:extLst>
                    <a:ext uri="{A12FA001-AC4F-418D-AE19-62706E023703}">
                      <ahyp:hlinkClr val="tx"/>
                    </a:ext>
                  </a:extLst>
                </a:hlinkClick>
              </a:rPr>
              <a:t>https://firstpolicy.com/</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t/>
            </a:r>
            <a:endParaRPr sz="1540">
              <a:solidFill>
                <a:srgbClr val="242424"/>
              </a:solidFill>
              <a:latin typeface="DM Sans"/>
              <a:ea typeface="DM Sans"/>
              <a:cs typeface="DM Sans"/>
              <a:sym typeface="DM Sans"/>
            </a:endParaRPr>
          </a:p>
          <a:p>
            <a:pPr indent="0" lvl="0" marL="0" rtl="0" algn="l">
              <a:lnSpc>
                <a:spcPct val="115000"/>
              </a:lnSpc>
              <a:spcBef>
                <a:spcPts val="800"/>
              </a:spcBef>
              <a:spcAft>
                <a:spcPts val="0"/>
              </a:spcAft>
              <a:buSzPts val="440"/>
              <a:buNone/>
            </a:pPr>
            <a:r>
              <a:rPr lang="en" sz="1540">
                <a:solidFill>
                  <a:srgbClr val="171717"/>
                </a:solidFill>
                <a:latin typeface="DM Sans"/>
                <a:ea typeface="DM Sans"/>
                <a:cs typeface="DM Sans"/>
                <a:sym typeface="DM Sans"/>
              </a:rPr>
              <a:t>7, Soormani 163, Opp. Dav School,</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D.P. Road, Aundh,</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Pune – 411007</a:t>
            </a:r>
            <a:endParaRPr sz="1740">
              <a:solidFill>
                <a:srgbClr val="000000"/>
              </a:solidFill>
              <a:latin typeface="Arial"/>
              <a:ea typeface="Arial"/>
              <a:cs typeface="Arial"/>
              <a:sym typeface="Arial"/>
            </a:endParaRPr>
          </a:p>
          <a:p>
            <a:pPr indent="0" lvl="0" marL="0" rtl="0" algn="l">
              <a:lnSpc>
                <a:spcPct val="70000"/>
              </a:lnSpc>
              <a:spcBef>
                <a:spcPts val="800"/>
              </a:spcBef>
              <a:spcAft>
                <a:spcPts val="0"/>
              </a:spcAft>
              <a:buSzPts val="440"/>
              <a:buNone/>
            </a:pPr>
            <a:r>
              <a:t/>
            </a:r>
            <a:endParaRPr sz="1540">
              <a:solidFill>
                <a:srgbClr val="0A0A0A"/>
              </a:solidFill>
              <a:latin typeface="Roboto"/>
              <a:ea typeface="Roboto"/>
              <a:cs typeface="Roboto"/>
              <a:sym typeface="Roboto"/>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Phone</a:t>
            </a:r>
            <a:r>
              <a:rPr b="1" lang="en" sz="1540">
                <a:solidFill>
                  <a:srgbClr val="467886"/>
                </a:solidFill>
                <a:latin typeface="DM Sans"/>
                <a:ea typeface="DM Sans"/>
                <a:cs typeface="DM Sans"/>
                <a:sym typeface="DM Sans"/>
              </a:rPr>
              <a:t> </a:t>
            </a:r>
            <a:r>
              <a:rPr b="1" lang="en" sz="1540">
                <a:solidFill>
                  <a:srgbClr val="000000"/>
                </a:solidFill>
                <a:latin typeface="DM Sans"/>
                <a:ea typeface="DM Sans"/>
                <a:cs typeface="DM Sans"/>
                <a:sym typeface="DM Sans"/>
              </a:rPr>
              <a:t>: </a:t>
            </a:r>
            <a:r>
              <a:rPr lang="en" sz="1540" u="sng">
                <a:solidFill>
                  <a:srgbClr val="467886"/>
                </a:solidFill>
                <a:latin typeface="DM Sans"/>
                <a:ea typeface="DM Sans"/>
                <a:cs typeface="DM Sans"/>
                <a:sym typeface="DM Sans"/>
                <a:hlinkClick r:id="rId4">
                  <a:extLst>
                    <a:ext uri="{A12FA001-AC4F-418D-AE19-62706E023703}">
                      <ahyp:hlinkClr val="tx"/>
                    </a:ext>
                  </a:extLst>
                </a:hlinkClick>
              </a:rPr>
              <a:t>+91-20-66073200</a:t>
            </a:r>
            <a:endParaRPr sz="1540">
              <a:solidFill>
                <a:srgbClr val="000000"/>
              </a:solidFill>
              <a:latin typeface="DM Sans"/>
              <a:ea typeface="DM Sans"/>
              <a:cs typeface="DM Sans"/>
              <a:sym typeface="DM Sans"/>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Email:  </a:t>
            </a:r>
            <a:r>
              <a:rPr lang="en" sz="1540" u="sng">
                <a:solidFill>
                  <a:srgbClr val="467886"/>
                </a:solidFill>
                <a:latin typeface="DM Sans"/>
                <a:ea typeface="DM Sans"/>
                <a:cs typeface="DM Sans"/>
                <a:sym typeface="DM Sans"/>
                <a:hlinkClick r:id="rId5">
                  <a:extLst>
                    <a:ext uri="{A12FA001-AC4F-418D-AE19-62706E023703}">
                      <ahyp:hlinkClr val="tx"/>
                    </a:ext>
                  </a:extLst>
                </a:hlinkClick>
              </a:rPr>
              <a:t>office@firstpolicy.com</a:t>
            </a:r>
            <a:endParaRPr b="1" sz="1540">
              <a:solidFill>
                <a:srgbClr val="000000"/>
              </a:solidFill>
              <a:latin typeface="DM Sans"/>
              <a:ea typeface="DM Sans"/>
              <a:cs typeface="DM Sans"/>
              <a:sym typeface="DM Sans"/>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17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95000"/>
              </a:lnSpc>
              <a:spcBef>
                <a:spcPts val="0"/>
              </a:spcBef>
              <a:spcAft>
                <a:spcPts val="1200"/>
              </a:spcAft>
              <a:buSzPts val="440"/>
              <a:buNone/>
            </a:pPr>
            <a:r>
              <a:t/>
            </a:r>
            <a:endParaRPr sz="1420"/>
          </a:p>
        </p:txBody>
      </p:sp>
      <p:pic>
        <p:nvPicPr>
          <p:cNvPr id="109" name="Google Shape;109;p22"/>
          <p:cNvPicPr preferRelativeResize="0"/>
          <p:nvPr/>
        </p:nvPicPr>
        <p:blipFill rotWithShape="1">
          <a:blip r:embed="rId6">
            <a:alphaModFix/>
          </a:blip>
          <a:srcRect b="22998" l="0" r="0" t="24300"/>
          <a:stretch/>
        </p:blipFill>
        <p:spPr>
          <a:xfrm>
            <a:off x="5440950" y="2936025"/>
            <a:ext cx="2942350" cy="1550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