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Lst>
  <p:sldSz cy="5143500" cx="9144000"/>
  <p:notesSz cx="6858000" cy="9144000"/>
  <p:embeddedFontLst>
    <p:embeddedFont>
      <p:font typeface="Proxima Nova"/>
      <p:regular r:id="rId15"/>
      <p:bold r:id="rId16"/>
      <p:italic r:id="rId17"/>
      <p:boldItalic r:id="rId18"/>
    </p:embeddedFont>
    <p:embeddedFont>
      <p:font typeface="Roboto"/>
      <p:regular r:id="rId19"/>
      <p:bold r:id="rId20"/>
      <p:italic r:id="rId21"/>
      <p:boldItalic r:id="rId22"/>
    </p:embeddedFont>
    <p:embeddedFont>
      <p:font typeface="Inter"/>
      <p:regular r:id="rId23"/>
      <p:bold r:id="rId24"/>
      <p:italic r:id="rId25"/>
      <p:boldItalic r:id="rId26"/>
    </p:embeddedFont>
    <p:embeddedFont>
      <p:font typeface="Roboto Light"/>
      <p:regular r:id="rId27"/>
      <p:bold r:id="rId28"/>
      <p:italic r:id="rId29"/>
      <p:boldItalic r:id="rId30"/>
    </p:embeddedFont>
    <p:embeddedFont>
      <p:font typeface="Oswald SemiBold"/>
      <p:regular r:id="rId31"/>
      <p:bold r:id="rId32"/>
    </p:embeddedFont>
    <p:embeddedFont>
      <p:font typeface="Oswald"/>
      <p:regular r:id="rId33"/>
      <p:bold r:id="rId34"/>
    </p:embeddedFont>
    <p:embeddedFont>
      <p:font typeface="DM Sans"/>
      <p:regular r:id="rId35"/>
      <p:bold r:id="rId36"/>
      <p:italic r:id="rId37"/>
      <p:boldItalic r:id="rId38"/>
    </p:embeddedFont>
    <p:embeddedFont>
      <p:font typeface="Alfa Slab One"/>
      <p:regular r:id="rId3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Roboto-bold.fntdata"/><Relationship Id="rId22" Type="http://schemas.openxmlformats.org/officeDocument/2006/relationships/font" Target="fonts/Roboto-boldItalic.fntdata"/><Relationship Id="rId21" Type="http://schemas.openxmlformats.org/officeDocument/2006/relationships/font" Target="fonts/Roboto-italic.fntdata"/><Relationship Id="rId24" Type="http://schemas.openxmlformats.org/officeDocument/2006/relationships/font" Target="fonts/Inter-bold.fntdata"/><Relationship Id="rId23" Type="http://schemas.openxmlformats.org/officeDocument/2006/relationships/font" Target="fonts/Inter-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Inter-boldItalic.fntdata"/><Relationship Id="rId25" Type="http://schemas.openxmlformats.org/officeDocument/2006/relationships/font" Target="fonts/Inter-italic.fntdata"/><Relationship Id="rId28" Type="http://schemas.openxmlformats.org/officeDocument/2006/relationships/font" Target="fonts/RobotoLight-bold.fntdata"/><Relationship Id="rId27" Type="http://schemas.openxmlformats.org/officeDocument/2006/relationships/font" Target="fonts/RobotoLight-regular.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RobotoLight-italic.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OswaldSemiBold-regular.fntdata"/><Relationship Id="rId30" Type="http://schemas.openxmlformats.org/officeDocument/2006/relationships/font" Target="fonts/RobotoLight-boldItalic.fntdata"/><Relationship Id="rId11" Type="http://schemas.openxmlformats.org/officeDocument/2006/relationships/slide" Target="slides/slide6.xml"/><Relationship Id="rId33" Type="http://schemas.openxmlformats.org/officeDocument/2006/relationships/font" Target="fonts/Oswald-regular.fntdata"/><Relationship Id="rId10" Type="http://schemas.openxmlformats.org/officeDocument/2006/relationships/slide" Target="slides/slide5.xml"/><Relationship Id="rId32" Type="http://schemas.openxmlformats.org/officeDocument/2006/relationships/font" Target="fonts/OswaldSemiBold-bold.fntdata"/><Relationship Id="rId13" Type="http://schemas.openxmlformats.org/officeDocument/2006/relationships/slide" Target="slides/slide8.xml"/><Relationship Id="rId35" Type="http://schemas.openxmlformats.org/officeDocument/2006/relationships/font" Target="fonts/DMSans-regular.fntdata"/><Relationship Id="rId12" Type="http://schemas.openxmlformats.org/officeDocument/2006/relationships/slide" Target="slides/slide7.xml"/><Relationship Id="rId34" Type="http://schemas.openxmlformats.org/officeDocument/2006/relationships/font" Target="fonts/Oswald-bold.fntdata"/><Relationship Id="rId15" Type="http://schemas.openxmlformats.org/officeDocument/2006/relationships/font" Target="fonts/ProximaNova-regular.fntdata"/><Relationship Id="rId37" Type="http://schemas.openxmlformats.org/officeDocument/2006/relationships/font" Target="fonts/DMSans-italic.fntdata"/><Relationship Id="rId14" Type="http://schemas.openxmlformats.org/officeDocument/2006/relationships/slide" Target="slides/slide9.xml"/><Relationship Id="rId36" Type="http://schemas.openxmlformats.org/officeDocument/2006/relationships/font" Target="fonts/DMSans-bold.fntdata"/><Relationship Id="rId17" Type="http://schemas.openxmlformats.org/officeDocument/2006/relationships/font" Target="fonts/ProximaNova-italic.fntdata"/><Relationship Id="rId39" Type="http://schemas.openxmlformats.org/officeDocument/2006/relationships/font" Target="fonts/AlfaSlabOne-regular.fntdata"/><Relationship Id="rId16" Type="http://schemas.openxmlformats.org/officeDocument/2006/relationships/font" Target="fonts/ProximaNova-bold.fntdata"/><Relationship Id="rId38" Type="http://schemas.openxmlformats.org/officeDocument/2006/relationships/font" Target="fonts/DMSans-boldItalic.fntdata"/><Relationship Id="rId19" Type="http://schemas.openxmlformats.org/officeDocument/2006/relationships/font" Target="fonts/Roboto-regular.fntdata"/><Relationship Id="rId18" Type="http://schemas.openxmlformats.org/officeDocument/2006/relationships/font" Target="fonts/ProximaNova-bold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g305b76a704b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 name="Google Shape;54;g305b76a704b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305b76a704b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g305b76a704b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g305b76a704b_0_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g305b76a704b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2fc437ee592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2fc437ee592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30d0d551af9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30d0d551af9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28b21dbe4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328b21dbe4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31d7b5fb64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31d7b5fb64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30d0d551af9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30d0d551af9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305b76a704b_0_1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305b76a704b_0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cxnSp>
        <p:nvCxnSpPr>
          <p:cNvPr id="10" name="Google Shape;10;p2"/>
          <p:cNvCxnSpPr/>
          <p:nvPr/>
        </p:nvCxnSpPr>
        <p:spPr>
          <a:xfrm>
            <a:off x="4278300" y="2751163"/>
            <a:ext cx="587400" cy="0"/>
          </a:xfrm>
          <a:prstGeom prst="straightConnector1">
            <a:avLst/>
          </a:prstGeom>
          <a:noFill/>
          <a:ln cap="flat" cmpd="sng" w="76200">
            <a:solidFill>
              <a:schemeClr val="dk1"/>
            </a:solidFill>
            <a:prstDash val="solid"/>
            <a:round/>
            <a:headEnd len="sm" w="sm" type="none"/>
            <a:tailEnd len="sm" w="sm" type="none"/>
          </a:ln>
        </p:spPr>
      </p:cxnSp>
      <p:sp>
        <p:nvSpPr>
          <p:cNvPr id="11" name="Google Shape;11;p2"/>
          <p:cNvSpPr txBox="1"/>
          <p:nvPr>
            <p:ph type="ctrTitle"/>
          </p:nvPr>
        </p:nvSpPr>
        <p:spPr>
          <a:xfrm>
            <a:off x="311700" y="595975"/>
            <a:ext cx="8520600" cy="1957800"/>
          </a:xfrm>
          <a:prstGeom prst="rect">
            <a:avLst/>
          </a:prstGeom>
        </p:spPr>
        <p:txBody>
          <a:bodyPr anchorCtr="0" anchor="b" bIns="91425" lIns="91425" spcFirstLastPara="1" rIns="91425" wrap="square" tIns="91425">
            <a:normAutofit/>
          </a:bodyPr>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p:txBody>
      </p:sp>
      <p:sp>
        <p:nvSpPr>
          <p:cNvPr id="12" name="Google Shape;12;p2"/>
          <p:cNvSpPr txBox="1"/>
          <p:nvPr>
            <p:ph idx="1" type="subTitle"/>
          </p:nvPr>
        </p:nvSpPr>
        <p:spPr>
          <a:xfrm>
            <a:off x="311700" y="3165823"/>
            <a:ext cx="8520600" cy="733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4" name="Shape 14"/>
        <p:cNvGrpSpPr/>
        <p:nvPr/>
      </p:nvGrpSpPr>
      <p:grpSpPr>
        <a:xfrm>
          <a:off x="0" y="0"/>
          <a:ext cx="0" cy="0"/>
          <a:chOff x="0" y="0"/>
          <a:chExt cx="0" cy="0"/>
        </a:xfrm>
      </p:grpSpPr>
      <p:sp>
        <p:nvSpPr>
          <p:cNvPr id="15" name="Google Shape;15;p3"/>
          <p:cNvSpPr txBox="1"/>
          <p:nvPr>
            <p:ph type="title"/>
          </p:nvPr>
        </p:nvSpPr>
        <p:spPr>
          <a:xfrm>
            <a:off x="311700" y="2480550"/>
            <a:ext cx="8114400" cy="2445900"/>
          </a:xfrm>
          <a:prstGeom prst="rect">
            <a:avLst/>
          </a:prstGeom>
        </p:spPr>
        <p:txBody>
          <a:bodyPr anchorCtr="0" anchor="b" bIns="91425" lIns="91425" spcFirstLastPara="1" rIns="91425" wrap="square" tIns="91425">
            <a:normAutofit/>
          </a:bodyPr>
          <a:lstStyle>
            <a:lvl1pPr lvl="0">
              <a:spcBef>
                <a:spcPts val="0"/>
              </a:spcBef>
              <a:spcAft>
                <a:spcPts val="0"/>
              </a:spcAft>
              <a:buClr>
                <a:schemeClr val="lt1"/>
              </a:buClr>
              <a:buSzPts val="6800"/>
              <a:buNone/>
              <a:defRPr sz="6800">
                <a:solidFill>
                  <a:schemeClr val="lt1"/>
                </a:solidFill>
              </a:defRPr>
            </a:lvl1pPr>
            <a:lvl2pPr lvl="1">
              <a:spcBef>
                <a:spcPts val="0"/>
              </a:spcBef>
              <a:spcAft>
                <a:spcPts val="0"/>
              </a:spcAft>
              <a:buClr>
                <a:schemeClr val="lt1"/>
              </a:buClr>
              <a:buSzPts val="6800"/>
              <a:buNone/>
              <a:defRPr sz="6800">
                <a:solidFill>
                  <a:schemeClr val="lt1"/>
                </a:solidFill>
              </a:defRPr>
            </a:lvl2pPr>
            <a:lvl3pPr lvl="2">
              <a:spcBef>
                <a:spcPts val="0"/>
              </a:spcBef>
              <a:spcAft>
                <a:spcPts val="0"/>
              </a:spcAft>
              <a:buClr>
                <a:schemeClr val="lt1"/>
              </a:buClr>
              <a:buSzPts val="6800"/>
              <a:buNone/>
              <a:defRPr sz="6800">
                <a:solidFill>
                  <a:schemeClr val="lt1"/>
                </a:solidFill>
              </a:defRPr>
            </a:lvl3pPr>
            <a:lvl4pPr lvl="3">
              <a:spcBef>
                <a:spcPts val="0"/>
              </a:spcBef>
              <a:spcAft>
                <a:spcPts val="0"/>
              </a:spcAft>
              <a:buClr>
                <a:schemeClr val="lt1"/>
              </a:buClr>
              <a:buSzPts val="6800"/>
              <a:buNone/>
              <a:defRPr sz="6800">
                <a:solidFill>
                  <a:schemeClr val="lt1"/>
                </a:solidFill>
              </a:defRPr>
            </a:lvl4pPr>
            <a:lvl5pPr lvl="4">
              <a:spcBef>
                <a:spcPts val="0"/>
              </a:spcBef>
              <a:spcAft>
                <a:spcPts val="0"/>
              </a:spcAft>
              <a:buClr>
                <a:schemeClr val="lt1"/>
              </a:buClr>
              <a:buSzPts val="6800"/>
              <a:buNone/>
              <a:defRPr sz="6800">
                <a:solidFill>
                  <a:schemeClr val="lt1"/>
                </a:solidFill>
              </a:defRPr>
            </a:lvl5pPr>
            <a:lvl6pPr lvl="5">
              <a:spcBef>
                <a:spcPts val="0"/>
              </a:spcBef>
              <a:spcAft>
                <a:spcPts val="0"/>
              </a:spcAft>
              <a:buClr>
                <a:schemeClr val="lt1"/>
              </a:buClr>
              <a:buSzPts val="6800"/>
              <a:buNone/>
              <a:defRPr sz="6800">
                <a:solidFill>
                  <a:schemeClr val="lt1"/>
                </a:solidFill>
              </a:defRPr>
            </a:lvl6pPr>
            <a:lvl7pPr lvl="6">
              <a:spcBef>
                <a:spcPts val="0"/>
              </a:spcBef>
              <a:spcAft>
                <a:spcPts val="0"/>
              </a:spcAft>
              <a:buClr>
                <a:schemeClr val="lt1"/>
              </a:buClr>
              <a:buSzPts val="6800"/>
              <a:buNone/>
              <a:defRPr sz="6800">
                <a:solidFill>
                  <a:schemeClr val="lt1"/>
                </a:solidFill>
              </a:defRPr>
            </a:lvl7pPr>
            <a:lvl8pPr lvl="7">
              <a:spcBef>
                <a:spcPts val="0"/>
              </a:spcBef>
              <a:spcAft>
                <a:spcPts val="0"/>
              </a:spcAft>
              <a:buClr>
                <a:schemeClr val="lt1"/>
              </a:buClr>
              <a:buSzPts val="6800"/>
              <a:buNone/>
              <a:defRPr sz="6800">
                <a:solidFill>
                  <a:schemeClr val="lt1"/>
                </a:solidFill>
              </a:defRPr>
            </a:lvl8pPr>
            <a:lvl9pPr lvl="8">
              <a:spcBef>
                <a:spcPts val="0"/>
              </a:spcBef>
              <a:spcAft>
                <a:spcPts val="0"/>
              </a:spcAft>
              <a:buClr>
                <a:schemeClr val="lt1"/>
              </a:buClr>
              <a:buSzPts val="6800"/>
              <a:buNone/>
              <a:defRPr sz="6800">
                <a:solidFill>
                  <a:schemeClr val="lt1"/>
                </a:solidFill>
              </a:defRPr>
            </a:lvl9pPr>
          </a:lstStyle>
          <a:p/>
        </p:txBody>
      </p:sp>
      <p:sp>
        <p:nvSpPr>
          <p:cNvPr id="16" name="Google Shape;16;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7" name="Shape 17"/>
        <p:cNvGrpSpPr/>
        <p:nvPr/>
      </p:nvGrpSpPr>
      <p:grpSpPr>
        <a:xfrm>
          <a:off x="0" y="0"/>
          <a:ext cx="0" cy="0"/>
          <a:chOff x="0" y="0"/>
          <a:chExt cx="0" cy="0"/>
        </a:xfrm>
      </p:grpSpPr>
      <p:sp>
        <p:nvSpPr>
          <p:cNvPr id="18" name="Google Shape;18;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9" name="Google Shape;19;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0" name="Google Shape;20;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1" name="Shape 21"/>
        <p:cNvGrpSpPr/>
        <p:nvPr/>
      </p:nvGrpSpPr>
      <p:grpSpPr>
        <a:xfrm>
          <a:off x="0" y="0"/>
          <a:ext cx="0" cy="0"/>
          <a:chOff x="0" y="0"/>
          <a:chExt cx="0" cy="0"/>
        </a:xfrm>
      </p:grpSpPr>
      <p:sp>
        <p:nvSpPr>
          <p:cNvPr id="22" name="Google Shape;22;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3" name="Google Shape;23;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5" name="Google Shape;25;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6" name="Shape 26"/>
        <p:cNvGrpSpPr/>
        <p:nvPr/>
      </p:nvGrpSpPr>
      <p:grpSpPr>
        <a:xfrm>
          <a:off x="0" y="0"/>
          <a:ext cx="0" cy="0"/>
          <a:chOff x="0" y="0"/>
          <a:chExt cx="0" cy="0"/>
        </a:xfrm>
      </p:grpSpPr>
      <p:sp>
        <p:nvSpPr>
          <p:cNvPr id="27" name="Google Shape;27;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9" name="Shape 29"/>
        <p:cNvGrpSpPr/>
        <p:nvPr/>
      </p:nvGrpSpPr>
      <p:grpSpPr>
        <a:xfrm>
          <a:off x="0" y="0"/>
          <a:ext cx="0" cy="0"/>
          <a:chOff x="0" y="0"/>
          <a:chExt cx="0" cy="0"/>
        </a:xfrm>
      </p:grpSpPr>
      <p:sp>
        <p:nvSpPr>
          <p:cNvPr id="30" name="Google Shape;30;p7"/>
          <p:cNvSpPr txBox="1"/>
          <p:nvPr>
            <p:ph type="title"/>
          </p:nvPr>
        </p:nvSpPr>
        <p:spPr>
          <a:xfrm>
            <a:off x="311700" y="6318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1" name="Google Shape;31;p7"/>
          <p:cNvSpPr txBox="1"/>
          <p:nvPr>
            <p:ph idx="1" type="body"/>
          </p:nvPr>
        </p:nvSpPr>
        <p:spPr>
          <a:xfrm>
            <a:off x="311700" y="1490875"/>
            <a:ext cx="2808000" cy="3078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2" name="Google Shape;32;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3" name="Shape 33"/>
        <p:cNvGrpSpPr/>
        <p:nvPr/>
      </p:nvGrpSpPr>
      <p:grpSpPr>
        <a:xfrm>
          <a:off x="0" y="0"/>
          <a:ext cx="0" cy="0"/>
          <a:chOff x="0" y="0"/>
          <a:chExt cx="0" cy="0"/>
        </a:xfrm>
      </p:grpSpPr>
      <p:sp>
        <p:nvSpPr>
          <p:cNvPr id="34" name="Google Shape;34;p8"/>
          <p:cNvSpPr txBox="1"/>
          <p:nvPr>
            <p:ph type="title"/>
          </p:nvPr>
        </p:nvSpPr>
        <p:spPr>
          <a:xfrm>
            <a:off x="490250" y="526350"/>
            <a:ext cx="56838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35" name="Google Shape;35;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6" name="Shape 36"/>
        <p:cNvGrpSpPr/>
        <p:nvPr/>
      </p:nvGrpSpPr>
      <p:grpSpPr>
        <a:xfrm>
          <a:off x="0" y="0"/>
          <a:ext cx="0" cy="0"/>
          <a:chOff x="0" y="0"/>
          <a:chExt cx="0" cy="0"/>
        </a:xfrm>
      </p:grpSpPr>
      <p:sp>
        <p:nvSpPr>
          <p:cNvPr id="37" name="Google Shape;37;p9"/>
          <p:cNvSpPr/>
          <p:nvPr/>
        </p:nvSpPr>
        <p:spPr>
          <a:xfrm>
            <a:off x="4572000" y="10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8" name="Google Shape;38;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39" name="Google Shape;39;p9"/>
          <p:cNvSpPr txBox="1"/>
          <p:nvPr>
            <p:ph type="title"/>
          </p:nvPr>
        </p:nvSpPr>
        <p:spPr>
          <a:xfrm>
            <a:off x="265500" y="1375599"/>
            <a:ext cx="4045200" cy="1551900"/>
          </a:xfrm>
          <a:prstGeom prst="rect">
            <a:avLst/>
          </a:prstGeom>
        </p:spPr>
        <p:txBody>
          <a:bodyPr anchorCtr="0" anchor="b" bIns="91425" lIns="91425" spcFirstLastPara="1" rIns="91425" wrap="square" tIns="91425">
            <a:norm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p:txBody>
      </p:sp>
      <p:sp>
        <p:nvSpPr>
          <p:cNvPr id="40" name="Google Shape;40;p9"/>
          <p:cNvSpPr txBox="1"/>
          <p:nvPr>
            <p:ph idx="1" type="subTitle"/>
          </p:nvPr>
        </p:nvSpPr>
        <p:spPr>
          <a:xfrm>
            <a:off x="265500" y="2981125"/>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41" name="Google Shape;41;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42" name="Google Shape;42;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3" name="Shape 43"/>
        <p:cNvGrpSpPr/>
        <p:nvPr/>
      </p:nvGrpSpPr>
      <p:grpSpPr>
        <a:xfrm>
          <a:off x="0" y="0"/>
          <a:ext cx="0" cy="0"/>
          <a:chOff x="0" y="0"/>
          <a:chExt cx="0" cy="0"/>
        </a:xfrm>
      </p:grpSpPr>
      <p:sp>
        <p:nvSpPr>
          <p:cNvPr id="44" name="Google Shape;44;p10"/>
          <p:cNvSpPr txBox="1"/>
          <p:nvPr>
            <p:ph idx="1" type="body"/>
          </p:nvPr>
        </p:nvSpPr>
        <p:spPr>
          <a:xfrm>
            <a:off x="319500" y="4233725"/>
            <a:ext cx="5998800" cy="598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Clr>
                <a:schemeClr val="accent3"/>
              </a:buClr>
              <a:buSzPts val="1800"/>
              <a:buFont typeface="Alfa Slab One"/>
              <a:buNone/>
              <a:defRPr>
                <a:solidFill>
                  <a:schemeClr val="accent3"/>
                </a:solidFill>
                <a:latin typeface="Alfa Slab One"/>
                <a:ea typeface="Alfa Slab One"/>
                <a:cs typeface="Alfa Slab One"/>
                <a:sym typeface="Alfa Slab One"/>
              </a:defRPr>
            </a:lvl1pPr>
          </a:lstStyle>
          <a:p/>
        </p:txBody>
      </p:sp>
      <p:sp>
        <p:nvSpPr>
          <p:cNvPr id="45" name="Google Shape;45;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6" name="Shape 46"/>
        <p:cNvGrpSpPr/>
        <p:nvPr/>
      </p:nvGrpSpPr>
      <p:grpSpPr>
        <a:xfrm>
          <a:off x="0" y="0"/>
          <a:ext cx="0" cy="0"/>
          <a:chOff x="0" y="0"/>
          <a:chExt cx="0" cy="0"/>
        </a:xfrm>
      </p:grpSpPr>
      <p:sp>
        <p:nvSpPr>
          <p:cNvPr id="47" name="Google Shape;47;p11"/>
          <p:cNvSpPr txBox="1"/>
          <p:nvPr>
            <p:ph hasCustomPrompt="1" type="title"/>
          </p:nvPr>
        </p:nvSpPr>
        <p:spPr>
          <a:xfrm>
            <a:off x="311700" y="1167925"/>
            <a:ext cx="8520600" cy="19800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dk1"/>
              </a:buClr>
              <a:buSzPts val="11000"/>
              <a:buNone/>
              <a:defRPr sz="11000">
                <a:solidFill>
                  <a:schemeClr val="dk1"/>
                </a:solidFill>
              </a:defRPr>
            </a:lvl1pPr>
            <a:lvl2pPr lvl="1" algn="ctr">
              <a:spcBef>
                <a:spcPts val="0"/>
              </a:spcBef>
              <a:spcAft>
                <a:spcPts val="0"/>
              </a:spcAft>
              <a:buClr>
                <a:schemeClr val="dk1"/>
              </a:buClr>
              <a:buSzPts val="11000"/>
              <a:buNone/>
              <a:defRPr sz="11000">
                <a:solidFill>
                  <a:schemeClr val="dk1"/>
                </a:solidFill>
              </a:defRPr>
            </a:lvl2pPr>
            <a:lvl3pPr lvl="2" algn="ctr">
              <a:spcBef>
                <a:spcPts val="0"/>
              </a:spcBef>
              <a:spcAft>
                <a:spcPts val="0"/>
              </a:spcAft>
              <a:buClr>
                <a:schemeClr val="dk1"/>
              </a:buClr>
              <a:buSzPts val="11000"/>
              <a:buNone/>
              <a:defRPr sz="11000">
                <a:solidFill>
                  <a:schemeClr val="dk1"/>
                </a:solidFill>
              </a:defRPr>
            </a:lvl3pPr>
            <a:lvl4pPr lvl="3" algn="ctr">
              <a:spcBef>
                <a:spcPts val="0"/>
              </a:spcBef>
              <a:spcAft>
                <a:spcPts val="0"/>
              </a:spcAft>
              <a:buClr>
                <a:schemeClr val="dk1"/>
              </a:buClr>
              <a:buSzPts val="11000"/>
              <a:buNone/>
              <a:defRPr sz="11000">
                <a:solidFill>
                  <a:schemeClr val="dk1"/>
                </a:solidFill>
              </a:defRPr>
            </a:lvl4pPr>
            <a:lvl5pPr lvl="4" algn="ctr">
              <a:spcBef>
                <a:spcPts val="0"/>
              </a:spcBef>
              <a:spcAft>
                <a:spcPts val="0"/>
              </a:spcAft>
              <a:buClr>
                <a:schemeClr val="dk1"/>
              </a:buClr>
              <a:buSzPts val="11000"/>
              <a:buNone/>
              <a:defRPr sz="11000">
                <a:solidFill>
                  <a:schemeClr val="dk1"/>
                </a:solidFill>
              </a:defRPr>
            </a:lvl5pPr>
            <a:lvl6pPr lvl="5" algn="ctr">
              <a:spcBef>
                <a:spcPts val="0"/>
              </a:spcBef>
              <a:spcAft>
                <a:spcPts val="0"/>
              </a:spcAft>
              <a:buClr>
                <a:schemeClr val="dk1"/>
              </a:buClr>
              <a:buSzPts val="11000"/>
              <a:buNone/>
              <a:defRPr sz="11000">
                <a:solidFill>
                  <a:schemeClr val="dk1"/>
                </a:solidFill>
              </a:defRPr>
            </a:lvl6pPr>
            <a:lvl7pPr lvl="6" algn="ctr">
              <a:spcBef>
                <a:spcPts val="0"/>
              </a:spcBef>
              <a:spcAft>
                <a:spcPts val="0"/>
              </a:spcAft>
              <a:buClr>
                <a:schemeClr val="dk1"/>
              </a:buClr>
              <a:buSzPts val="11000"/>
              <a:buNone/>
              <a:defRPr sz="11000">
                <a:solidFill>
                  <a:schemeClr val="dk1"/>
                </a:solidFill>
              </a:defRPr>
            </a:lvl7pPr>
            <a:lvl8pPr lvl="7" algn="ctr">
              <a:spcBef>
                <a:spcPts val="0"/>
              </a:spcBef>
              <a:spcAft>
                <a:spcPts val="0"/>
              </a:spcAft>
              <a:buClr>
                <a:schemeClr val="dk1"/>
              </a:buClr>
              <a:buSzPts val="11000"/>
              <a:buNone/>
              <a:defRPr sz="11000">
                <a:solidFill>
                  <a:schemeClr val="dk1"/>
                </a:solidFill>
              </a:defRPr>
            </a:lvl8pPr>
            <a:lvl9pPr lvl="8" algn="ctr">
              <a:spcBef>
                <a:spcPts val="0"/>
              </a:spcBef>
              <a:spcAft>
                <a:spcPts val="0"/>
              </a:spcAft>
              <a:buClr>
                <a:schemeClr val="dk1"/>
              </a:buClr>
              <a:buSzPts val="11000"/>
              <a:buNone/>
              <a:defRPr sz="11000">
                <a:solidFill>
                  <a:schemeClr val="dk1"/>
                </a:solidFill>
              </a:defRPr>
            </a:lvl9pPr>
          </a:lstStyle>
          <a:p>
            <a:r>
              <a:t>xx%</a:t>
            </a:r>
          </a:p>
        </p:txBody>
      </p:sp>
      <p:sp>
        <p:nvSpPr>
          <p:cNvPr id="48" name="Google Shape;48;p11"/>
          <p:cNvSpPr txBox="1"/>
          <p:nvPr>
            <p:ph idx="1" type="body"/>
          </p:nvPr>
        </p:nvSpPr>
        <p:spPr>
          <a:xfrm>
            <a:off x="311700" y="3224250"/>
            <a:ext cx="8520600" cy="10716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9" name="Google Shape;49;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gameday">
    <p:bg>
      <p:bgPr>
        <a:solidFill>
          <a:srgbClr val="CFE2F3"/>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1pPr>
            <a:lvl2pPr lvl="1">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2pPr>
            <a:lvl3pPr lvl="2">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3pPr>
            <a:lvl4pPr lvl="3">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4pPr>
            <a:lvl5pPr lvl="4">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5pPr>
            <a:lvl6pPr lvl="5">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6pPr>
            <a:lvl7pPr lvl="6">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7pPr>
            <a:lvl8pPr lvl="7">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8pPr>
            <a:lvl9pPr lvl="8">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Proxima Nova"/>
              <a:buChar char="●"/>
              <a:defRPr sz="1800">
                <a:solidFill>
                  <a:schemeClr val="dk2"/>
                </a:solidFill>
                <a:latin typeface="Proxima Nova"/>
                <a:ea typeface="Proxima Nova"/>
                <a:cs typeface="Proxima Nova"/>
                <a:sym typeface="Proxima Nova"/>
              </a:defRPr>
            </a:lvl1pPr>
            <a:lvl2pPr indent="-317500" lvl="1" marL="9144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2pPr>
            <a:lvl3pPr indent="-317500" lvl="2" marL="13716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3pPr>
            <a:lvl4pPr indent="-317500" lvl="3" marL="18288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4pPr>
            <a:lvl5pPr indent="-317500" lvl="4" marL="22860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5pPr>
            <a:lvl6pPr indent="-317500" lvl="5" marL="27432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6pPr>
            <a:lvl7pPr indent="-317500" lvl="6" marL="32004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7pPr>
            <a:lvl8pPr indent="-317500" lvl="7" marL="36576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8pPr>
            <a:lvl9pPr indent="-317500" lvl="8" marL="41148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Proxima Nova"/>
                <a:ea typeface="Proxima Nova"/>
                <a:cs typeface="Proxima Nova"/>
                <a:sym typeface="Proxima Nova"/>
              </a:defRPr>
            </a:lvl1pPr>
            <a:lvl2pPr lvl="1" algn="r">
              <a:buNone/>
              <a:defRPr sz="1000">
                <a:solidFill>
                  <a:schemeClr val="dk2"/>
                </a:solidFill>
                <a:latin typeface="Proxima Nova"/>
                <a:ea typeface="Proxima Nova"/>
                <a:cs typeface="Proxima Nova"/>
                <a:sym typeface="Proxima Nova"/>
              </a:defRPr>
            </a:lvl2pPr>
            <a:lvl3pPr lvl="2" algn="r">
              <a:buNone/>
              <a:defRPr sz="1000">
                <a:solidFill>
                  <a:schemeClr val="dk2"/>
                </a:solidFill>
                <a:latin typeface="Proxima Nova"/>
                <a:ea typeface="Proxima Nova"/>
                <a:cs typeface="Proxima Nova"/>
                <a:sym typeface="Proxima Nova"/>
              </a:defRPr>
            </a:lvl3pPr>
            <a:lvl4pPr lvl="3" algn="r">
              <a:buNone/>
              <a:defRPr sz="1000">
                <a:solidFill>
                  <a:schemeClr val="dk2"/>
                </a:solidFill>
                <a:latin typeface="Proxima Nova"/>
                <a:ea typeface="Proxima Nova"/>
                <a:cs typeface="Proxima Nova"/>
                <a:sym typeface="Proxima Nova"/>
              </a:defRPr>
            </a:lvl4pPr>
            <a:lvl5pPr lvl="4" algn="r">
              <a:buNone/>
              <a:defRPr sz="1000">
                <a:solidFill>
                  <a:schemeClr val="dk2"/>
                </a:solidFill>
                <a:latin typeface="Proxima Nova"/>
                <a:ea typeface="Proxima Nova"/>
                <a:cs typeface="Proxima Nova"/>
                <a:sym typeface="Proxima Nova"/>
              </a:defRPr>
            </a:lvl5pPr>
            <a:lvl6pPr lvl="5" algn="r">
              <a:buNone/>
              <a:defRPr sz="1000">
                <a:solidFill>
                  <a:schemeClr val="dk2"/>
                </a:solidFill>
                <a:latin typeface="Proxima Nova"/>
                <a:ea typeface="Proxima Nova"/>
                <a:cs typeface="Proxima Nova"/>
                <a:sym typeface="Proxima Nova"/>
              </a:defRPr>
            </a:lvl6pPr>
            <a:lvl7pPr lvl="6" algn="r">
              <a:buNone/>
              <a:defRPr sz="1000">
                <a:solidFill>
                  <a:schemeClr val="dk2"/>
                </a:solidFill>
                <a:latin typeface="Proxima Nova"/>
                <a:ea typeface="Proxima Nova"/>
                <a:cs typeface="Proxima Nova"/>
                <a:sym typeface="Proxima Nova"/>
              </a:defRPr>
            </a:lvl7pPr>
            <a:lvl8pPr lvl="7" algn="r">
              <a:buNone/>
              <a:defRPr sz="1000">
                <a:solidFill>
                  <a:schemeClr val="dk2"/>
                </a:solidFill>
                <a:latin typeface="Proxima Nova"/>
                <a:ea typeface="Proxima Nova"/>
                <a:cs typeface="Proxima Nova"/>
                <a:sym typeface="Proxima Nova"/>
              </a:defRPr>
            </a:lvl8pPr>
            <a:lvl9pPr lvl="8" algn="r">
              <a:buNone/>
              <a:defRPr sz="1000">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xml"/><Relationship Id="rId3" Type="http://schemas.openxmlformats.org/officeDocument/2006/relationships/hyperlink" Target="https://firstpolicy.com/"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hyperlink" Target="https://firstpolicy.com/services/employee-benefits/"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hyperlink" Target="https://firstpolicy.com/services/employee-benefits/"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s://firstpolicy.com/services/employee-benefits/"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hyperlink" Target="https://firstpolicy.com/"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hyperlink" Target="https://firstpolicy.com/" TargetMode="External"/><Relationship Id="rId4" Type="http://schemas.openxmlformats.org/officeDocument/2006/relationships/hyperlink" Target="tel:+912066073200" TargetMode="External"/><Relationship Id="rId5" Type="http://schemas.openxmlformats.org/officeDocument/2006/relationships/hyperlink" Target="mailto:office@firstpolicy.com" TargetMode="External"/><Relationship Id="rId6"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 name="Shape 55"/>
        <p:cNvGrpSpPr/>
        <p:nvPr/>
      </p:nvGrpSpPr>
      <p:grpSpPr>
        <a:xfrm>
          <a:off x="0" y="0"/>
          <a:ext cx="0" cy="0"/>
          <a:chOff x="0" y="0"/>
          <a:chExt cx="0" cy="0"/>
        </a:xfrm>
      </p:grpSpPr>
      <p:sp>
        <p:nvSpPr>
          <p:cNvPr id="56" name="Google Shape;56;p13"/>
          <p:cNvSpPr txBox="1"/>
          <p:nvPr>
            <p:ph type="title"/>
          </p:nvPr>
        </p:nvSpPr>
        <p:spPr>
          <a:xfrm>
            <a:off x="1175100" y="1130375"/>
            <a:ext cx="6824400" cy="2033700"/>
          </a:xfrm>
          <a:prstGeom prst="rect">
            <a:avLst/>
          </a:prstGeom>
        </p:spPr>
        <p:txBody>
          <a:bodyPr anchorCtr="0" anchor="t" bIns="91425" lIns="91425" spcFirstLastPara="1" rIns="91425" wrap="square" tIns="91425">
            <a:noAutofit/>
          </a:bodyPr>
          <a:lstStyle/>
          <a:p>
            <a:pPr indent="0" lvl="0" marL="0" rtl="0" algn="ctr">
              <a:lnSpc>
                <a:spcPct val="115000"/>
              </a:lnSpc>
              <a:spcBef>
                <a:spcPts val="1400"/>
              </a:spcBef>
              <a:spcAft>
                <a:spcPts val="300"/>
              </a:spcAft>
              <a:buNone/>
            </a:pPr>
            <a:r>
              <a:rPr b="1" lang="en" sz="3300">
                <a:solidFill>
                  <a:srgbClr val="000000"/>
                </a:solidFill>
                <a:latin typeface="Oswald"/>
                <a:ea typeface="Oswald"/>
                <a:cs typeface="Oswald"/>
                <a:sym typeface="Oswald"/>
              </a:rPr>
              <a:t>Employee Benefits Insurance: Protecting Health, Safety, and Financial Security</a:t>
            </a:r>
            <a:endParaRPr b="1" sz="4600">
              <a:solidFill>
                <a:srgbClr val="000000"/>
              </a:solidFill>
              <a:latin typeface="Oswald"/>
              <a:ea typeface="Oswald"/>
              <a:cs typeface="Oswald"/>
              <a:sym typeface="Oswald"/>
            </a:endParaRPr>
          </a:p>
        </p:txBody>
      </p:sp>
      <p:sp>
        <p:nvSpPr>
          <p:cNvPr id="57" name="Google Shape;57;p13"/>
          <p:cNvSpPr txBox="1"/>
          <p:nvPr/>
        </p:nvSpPr>
        <p:spPr>
          <a:xfrm>
            <a:off x="2616300" y="3356975"/>
            <a:ext cx="3606600" cy="54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000" u="sng">
                <a:solidFill>
                  <a:schemeClr val="hlink"/>
                </a:solidFill>
                <a:latin typeface="Proxima Nova"/>
                <a:ea typeface="Proxima Nova"/>
                <a:cs typeface="Proxima Nova"/>
                <a:sym typeface="Proxima Nova"/>
                <a:hlinkClick r:id="rId3"/>
              </a:rPr>
              <a:t>https://firstpolicy.com/</a:t>
            </a:r>
            <a:endParaRPr b="1" sz="2000">
              <a:latin typeface="Proxima Nova"/>
              <a:ea typeface="Proxima Nova"/>
              <a:cs typeface="Proxima Nova"/>
              <a:sym typeface="Proxima Nova"/>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14"/>
          <p:cNvSpPr txBox="1"/>
          <p:nvPr>
            <p:ph idx="1" type="body"/>
          </p:nvPr>
        </p:nvSpPr>
        <p:spPr>
          <a:xfrm>
            <a:off x="858300" y="1216200"/>
            <a:ext cx="7427400" cy="3036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700">
                <a:solidFill>
                  <a:srgbClr val="000000"/>
                </a:solidFill>
                <a:latin typeface="Roboto Light"/>
                <a:ea typeface="Roboto Light"/>
                <a:cs typeface="Roboto Light"/>
                <a:sym typeface="Roboto Light"/>
              </a:rPr>
              <a:t>Corporate world today requires stronger and more comprehensive employee benefits than yesterday’s scanty insurance packages. Employee benefits insurance has a critical role in fiscal and non-fiscal welfare of employees as well as an establishment's sustainable growth. It turns out that it is possible to achieve excellent work outcomes by combining various policies within an organization to make the letter a caring and responsible company that attracts more people to work there.</a:t>
            </a:r>
            <a:endParaRPr sz="2200">
              <a:solidFill>
                <a:srgbClr val="000000"/>
              </a:solidFill>
              <a:latin typeface="Roboto Light"/>
              <a:ea typeface="Roboto Light"/>
              <a:cs typeface="Roboto Light"/>
              <a:sym typeface="Roboto Light"/>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 name="Shape 66"/>
        <p:cNvGrpSpPr/>
        <p:nvPr/>
      </p:nvGrpSpPr>
      <p:grpSpPr>
        <a:xfrm>
          <a:off x="0" y="0"/>
          <a:ext cx="0" cy="0"/>
          <a:chOff x="0" y="0"/>
          <a:chExt cx="0" cy="0"/>
        </a:xfrm>
      </p:grpSpPr>
      <p:sp>
        <p:nvSpPr>
          <p:cNvPr id="67" name="Google Shape;67;p15"/>
          <p:cNvSpPr txBox="1"/>
          <p:nvPr>
            <p:ph type="title"/>
          </p:nvPr>
        </p:nvSpPr>
        <p:spPr>
          <a:xfrm>
            <a:off x="766325" y="996050"/>
            <a:ext cx="71343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1400"/>
              </a:spcBef>
              <a:spcAft>
                <a:spcPts val="0"/>
              </a:spcAft>
              <a:buNone/>
            </a:pPr>
            <a:r>
              <a:rPr lang="en" sz="2000">
                <a:solidFill>
                  <a:srgbClr val="000000"/>
                </a:solidFill>
                <a:latin typeface="Oswald SemiBold"/>
                <a:ea typeface="Oswald SemiBold"/>
                <a:cs typeface="Oswald SemiBold"/>
                <a:sym typeface="Oswald SemiBold"/>
              </a:rPr>
              <a:t>What Is Employee Benefits Insurance?</a:t>
            </a:r>
            <a:endParaRPr sz="2500">
              <a:solidFill>
                <a:srgbClr val="000000"/>
              </a:solidFill>
              <a:latin typeface="Oswald SemiBold"/>
              <a:ea typeface="Oswald SemiBold"/>
              <a:cs typeface="Oswald SemiBold"/>
              <a:sym typeface="Oswald SemiBold"/>
            </a:endParaRPr>
          </a:p>
          <a:p>
            <a:pPr indent="0" lvl="0" marL="0" rtl="0" algn="l">
              <a:lnSpc>
                <a:spcPct val="115000"/>
              </a:lnSpc>
              <a:spcBef>
                <a:spcPts val="400"/>
              </a:spcBef>
              <a:spcAft>
                <a:spcPts val="0"/>
              </a:spcAft>
              <a:buNone/>
            </a:pPr>
            <a:r>
              <a:t/>
            </a:r>
            <a:endParaRPr b="1" sz="2800">
              <a:solidFill>
                <a:srgbClr val="000000"/>
              </a:solidFill>
              <a:latin typeface="Oswald"/>
              <a:ea typeface="Oswald"/>
              <a:cs typeface="Oswald"/>
              <a:sym typeface="Oswald"/>
            </a:endParaRPr>
          </a:p>
          <a:p>
            <a:pPr indent="0" lvl="0" marL="0" rtl="0" algn="ctr">
              <a:lnSpc>
                <a:spcPct val="115000"/>
              </a:lnSpc>
              <a:spcBef>
                <a:spcPts val="0"/>
              </a:spcBef>
              <a:spcAft>
                <a:spcPts val="0"/>
              </a:spcAft>
              <a:buNone/>
            </a:pPr>
            <a:r>
              <a:t/>
            </a:r>
            <a:endParaRPr b="1" sz="3800">
              <a:solidFill>
                <a:srgbClr val="000000"/>
              </a:solidFill>
              <a:latin typeface="Oswald"/>
              <a:ea typeface="Oswald"/>
              <a:cs typeface="Oswald"/>
              <a:sym typeface="Oswald"/>
            </a:endParaRPr>
          </a:p>
          <a:p>
            <a:pPr indent="0" lvl="0" marL="0" rtl="0" algn="ctr">
              <a:lnSpc>
                <a:spcPct val="115000"/>
              </a:lnSpc>
              <a:spcBef>
                <a:spcPts val="0"/>
              </a:spcBef>
              <a:spcAft>
                <a:spcPts val="0"/>
              </a:spcAft>
              <a:buSzPts val="990"/>
              <a:buNone/>
            </a:pPr>
            <a:r>
              <a:t/>
            </a:r>
            <a:endParaRPr b="1" sz="3559">
              <a:solidFill>
                <a:srgbClr val="1C4587"/>
              </a:solidFill>
              <a:latin typeface="Oswald"/>
              <a:ea typeface="Oswald"/>
              <a:cs typeface="Oswald"/>
              <a:sym typeface="Oswald"/>
            </a:endParaRPr>
          </a:p>
          <a:p>
            <a:pPr indent="0" lvl="0" marL="0" rtl="0" algn="l">
              <a:spcBef>
                <a:spcPts val="0"/>
              </a:spcBef>
              <a:spcAft>
                <a:spcPts val="0"/>
              </a:spcAft>
              <a:buSzPts val="990"/>
              <a:buNone/>
            </a:pPr>
            <a:r>
              <a:t/>
            </a:r>
            <a:endParaRPr b="1" sz="3500">
              <a:latin typeface="Oswald"/>
              <a:ea typeface="Oswald"/>
              <a:cs typeface="Oswald"/>
              <a:sym typeface="Oswald"/>
            </a:endParaRPr>
          </a:p>
        </p:txBody>
      </p:sp>
      <p:sp>
        <p:nvSpPr>
          <p:cNvPr id="68" name="Google Shape;68;p15"/>
          <p:cNvSpPr txBox="1"/>
          <p:nvPr>
            <p:ph idx="1" type="body"/>
          </p:nvPr>
        </p:nvSpPr>
        <p:spPr>
          <a:xfrm>
            <a:off x="766325" y="1756925"/>
            <a:ext cx="7455900" cy="2432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a:solidFill>
                  <a:srgbClr val="000000"/>
                </a:solidFill>
                <a:latin typeface="Roboto Light"/>
                <a:ea typeface="Roboto Light"/>
                <a:cs typeface="Roboto Light"/>
                <a:sym typeface="Roboto Light"/>
              </a:rPr>
              <a:t>Employee benefits insurance is an insurance package that has been developed to protect employees against health, financial and occupational hazards. These insurance solutions include general health, on-job injuries and other accidents and other emergencies which are in most cases covered to ensure the employees have a form of protection. Effective </a:t>
            </a:r>
            <a:r>
              <a:rPr b="1" lang="en" sz="1500" u="sng">
                <a:solidFill>
                  <a:srgbClr val="1155CC"/>
                </a:solidFill>
                <a:latin typeface="Roboto"/>
                <a:ea typeface="Roboto"/>
                <a:cs typeface="Roboto"/>
                <a:sym typeface="Roboto"/>
                <a:hlinkClick r:id="rId3">
                  <a:extLst>
                    <a:ext uri="{A12FA001-AC4F-418D-AE19-62706E023703}">
                      <ahyp:hlinkClr val="tx"/>
                    </a:ext>
                  </a:extLst>
                </a:hlinkClick>
              </a:rPr>
              <a:t>Employee Benefits Management</a:t>
            </a:r>
            <a:r>
              <a:rPr lang="en" sz="1500">
                <a:solidFill>
                  <a:srgbClr val="000000"/>
                </a:solidFill>
                <a:latin typeface="Roboto Light"/>
                <a:ea typeface="Roboto Light"/>
                <a:cs typeface="Roboto Light"/>
                <a:sym typeface="Roboto Light"/>
              </a:rPr>
              <a:t> involves tailoring these benefits to meet the needs of the workforce, ensuring comprehensive coverage and accessibility.</a:t>
            </a:r>
            <a:endParaRPr sz="1900">
              <a:solidFill>
                <a:srgbClr val="000000"/>
              </a:solidFill>
              <a:latin typeface="Roboto Light"/>
              <a:ea typeface="Roboto Light"/>
              <a:cs typeface="Roboto Light"/>
              <a:sym typeface="Roboto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sp>
        <p:nvSpPr>
          <p:cNvPr id="73" name="Google Shape;73;p16"/>
          <p:cNvSpPr txBox="1"/>
          <p:nvPr>
            <p:ph idx="1" type="body"/>
          </p:nvPr>
        </p:nvSpPr>
        <p:spPr>
          <a:xfrm>
            <a:off x="567750" y="1569500"/>
            <a:ext cx="8008500" cy="2568600"/>
          </a:xfrm>
          <a:prstGeom prst="rect">
            <a:avLst/>
          </a:prstGeom>
        </p:spPr>
        <p:txBody>
          <a:bodyPr anchorCtr="0" anchor="t" bIns="91425" lIns="91425" spcFirstLastPara="1" rIns="91425" wrap="square" tIns="91425">
            <a:noAutofit/>
          </a:bodyPr>
          <a:lstStyle/>
          <a:p>
            <a:pPr indent="-330200" lvl="0" marL="457200" rtl="0" algn="l">
              <a:spcBef>
                <a:spcPts val="1200"/>
              </a:spcBef>
              <a:spcAft>
                <a:spcPts val="0"/>
              </a:spcAft>
              <a:buClr>
                <a:srgbClr val="000000"/>
              </a:buClr>
              <a:buSzPts val="1600"/>
              <a:buFont typeface="Roboto"/>
              <a:buAutoNum type="arabicPeriod"/>
            </a:pPr>
            <a:r>
              <a:rPr b="1" lang="en" sz="1600">
                <a:solidFill>
                  <a:srgbClr val="000000"/>
                </a:solidFill>
                <a:latin typeface="Roboto"/>
                <a:ea typeface="Roboto"/>
                <a:cs typeface="Roboto"/>
                <a:sym typeface="Roboto"/>
              </a:rPr>
              <a:t>Group Mediclaim Insurance Policy for Employees</a:t>
            </a:r>
            <a:endParaRPr b="1" sz="1700">
              <a:solidFill>
                <a:srgbClr val="000000"/>
              </a:solidFill>
              <a:latin typeface="Roboto"/>
              <a:ea typeface="Roboto"/>
              <a:cs typeface="Roboto"/>
              <a:sym typeface="Roboto"/>
            </a:endParaRPr>
          </a:p>
          <a:p>
            <a:pPr indent="0" lvl="0" marL="0" rtl="0" algn="l">
              <a:spcBef>
                <a:spcPts val="200"/>
              </a:spcBef>
              <a:spcAft>
                <a:spcPts val="0"/>
              </a:spcAft>
              <a:buNone/>
            </a:pPr>
            <a:r>
              <a:rPr lang="en" sz="1400">
                <a:solidFill>
                  <a:srgbClr val="000000"/>
                </a:solidFill>
                <a:latin typeface="Roboto Light"/>
                <a:ea typeface="Roboto Light"/>
                <a:cs typeface="Roboto Light"/>
                <a:sym typeface="Roboto Light"/>
              </a:rPr>
              <a:t>A </a:t>
            </a:r>
            <a:r>
              <a:rPr b="1" lang="en" sz="1400" u="sng">
                <a:solidFill>
                  <a:srgbClr val="1155CC"/>
                </a:solidFill>
                <a:latin typeface="Roboto"/>
                <a:ea typeface="Roboto"/>
                <a:cs typeface="Roboto"/>
                <a:sym typeface="Roboto"/>
                <a:hlinkClick r:id="rId3">
                  <a:extLst>
                    <a:ext uri="{A12FA001-AC4F-418D-AE19-62706E023703}">
                      <ahyp:hlinkClr val="tx"/>
                    </a:ext>
                  </a:extLst>
                </a:hlinkClick>
              </a:rPr>
              <a:t>group mediclaim insurance policy for employees</a:t>
            </a:r>
            <a:r>
              <a:rPr lang="en" sz="1400">
                <a:solidFill>
                  <a:srgbClr val="000000"/>
                </a:solidFill>
                <a:latin typeface="Roboto Light"/>
                <a:ea typeface="Roboto Light"/>
                <a:cs typeface="Roboto Light"/>
                <a:sym typeface="Roboto Light"/>
              </a:rPr>
              <a:t> is an insurance plan through which a large number of employees of an organization can enroll together for availing appropriate medical coverage, the program may also encompass the employees’ families. Key advantages include:</a:t>
            </a:r>
            <a:endParaRPr sz="1400">
              <a:solidFill>
                <a:srgbClr val="000000"/>
              </a:solidFill>
              <a:latin typeface="Roboto Light"/>
              <a:ea typeface="Roboto Light"/>
              <a:cs typeface="Roboto Light"/>
              <a:sym typeface="Roboto Light"/>
            </a:endParaRPr>
          </a:p>
          <a:p>
            <a:pPr indent="-317500" lvl="0" marL="457200" rtl="0" algn="l">
              <a:spcBef>
                <a:spcPts val="0"/>
              </a:spcBef>
              <a:spcAft>
                <a:spcPts val="0"/>
              </a:spcAft>
              <a:buClr>
                <a:srgbClr val="000000"/>
              </a:buClr>
              <a:buSzPts val="1400"/>
              <a:buFont typeface="Roboto Light"/>
              <a:buChar char="●"/>
            </a:pPr>
            <a:r>
              <a:rPr lang="en" sz="1400">
                <a:solidFill>
                  <a:srgbClr val="000000"/>
                </a:solidFill>
                <a:latin typeface="Roboto Light"/>
                <a:ea typeface="Roboto Light"/>
                <a:cs typeface="Roboto Light"/>
                <a:sym typeface="Roboto Light"/>
              </a:rPr>
              <a:t>Group coverage as compared to each member of the group acquiring his/her policy.</a:t>
            </a:r>
            <a:endParaRPr sz="1400">
              <a:solidFill>
                <a:srgbClr val="000000"/>
              </a:solidFill>
              <a:latin typeface="Roboto Light"/>
              <a:ea typeface="Roboto Light"/>
              <a:cs typeface="Roboto Light"/>
              <a:sym typeface="Roboto Light"/>
            </a:endParaRPr>
          </a:p>
          <a:p>
            <a:pPr indent="-317500" lvl="0" marL="457200" rtl="0" algn="l">
              <a:spcBef>
                <a:spcPts val="0"/>
              </a:spcBef>
              <a:spcAft>
                <a:spcPts val="0"/>
              </a:spcAft>
              <a:buClr>
                <a:srgbClr val="000000"/>
              </a:buClr>
              <a:buSzPts val="1400"/>
              <a:buFont typeface="Roboto Light"/>
              <a:buChar char="●"/>
            </a:pPr>
            <a:r>
              <a:rPr lang="en" sz="1400">
                <a:solidFill>
                  <a:srgbClr val="000000"/>
                </a:solidFill>
                <a:latin typeface="Roboto Light"/>
                <a:ea typeface="Roboto Light"/>
                <a:cs typeface="Roboto Light"/>
                <a:sym typeface="Roboto Light"/>
              </a:rPr>
              <a:t>The ability of a person to undergo cashless treatments in different hospitals.</a:t>
            </a:r>
            <a:endParaRPr sz="1400">
              <a:solidFill>
                <a:srgbClr val="000000"/>
              </a:solidFill>
              <a:latin typeface="Roboto Light"/>
              <a:ea typeface="Roboto Light"/>
              <a:cs typeface="Roboto Light"/>
              <a:sym typeface="Roboto Light"/>
            </a:endParaRPr>
          </a:p>
          <a:p>
            <a:pPr indent="-317500" lvl="0" marL="457200" rtl="0" algn="l">
              <a:spcBef>
                <a:spcPts val="0"/>
              </a:spcBef>
              <a:spcAft>
                <a:spcPts val="0"/>
              </a:spcAft>
              <a:buClr>
                <a:srgbClr val="000000"/>
              </a:buClr>
              <a:buSzPts val="1400"/>
              <a:buFont typeface="Roboto Light"/>
              <a:buChar char="●"/>
            </a:pPr>
            <a:r>
              <a:rPr lang="en" sz="1400">
                <a:solidFill>
                  <a:srgbClr val="000000"/>
                </a:solidFill>
                <a:latin typeface="Roboto Light"/>
                <a:ea typeface="Roboto Light"/>
                <a:cs typeface="Roboto Light"/>
                <a:sym typeface="Roboto Light"/>
              </a:rPr>
              <a:t>Flexible service delivery model to suit the needs of employees at various hierarchical levels.</a:t>
            </a:r>
            <a:endParaRPr sz="1400">
              <a:solidFill>
                <a:srgbClr val="000000"/>
              </a:solidFill>
              <a:latin typeface="Roboto Light"/>
              <a:ea typeface="Roboto Light"/>
              <a:cs typeface="Roboto Light"/>
              <a:sym typeface="Roboto Light"/>
            </a:endParaRPr>
          </a:p>
          <a:p>
            <a:pPr indent="0" lvl="0" marL="0" rtl="0" algn="l">
              <a:spcBef>
                <a:spcPts val="0"/>
              </a:spcBef>
              <a:spcAft>
                <a:spcPts val="0"/>
              </a:spcAft>
              <a:buNone/>
            </a:pPr>
            <a:r>
              <a:rPr lang="en" sz="1400">
                <a:solidFill>
                  <a:srgbClr val="000000"/>
                </a:solidFill>
                <a:latin typeface="Roboto Light"/>
                <a:ea typeface="Roboto Light"/>
                <a:cs typeface="Roboto Light"/>
                <a:sym typeface="Roboto Light"/>
              </a:rPr>
              <a:t>This policy is especially useful for promoting the feelings of safety for the employees increasing their loyalty and satisfaction with their job.</a:t>
            </a:r>
            <a:endParaRPr sz="2000">
              <a:solidFill>
                <a:srgbClr val="000000"/>
              </a:solidFill>
              <a:latin typeface="Roboto Light"/>
              <a:ea typeface="Roboto Light"/>
              <a:cs typeface="Roboto Light"/>
              <a:sym typeface="Roboto Light"/>
            </a:endParaRPr>
          </a:p>
        </p:txBody>
      </p:sp>
      <p:sp>
        <p:nvSpPr>
          <p:cNvPr id="74" name="Google Shape;74;p16"/>
          <p:cNvSpPr txBox="1"/>
          <p:nvPr/>
        </p:nvSpPr>
        <p:spPr>
          <a:xfrm>
            <a:off x="567750" y="764575"/>
            <a:ext cx="6961200" cy="420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400"/>
              </a:spcBef>
              <a:spcAft>
                <a:spcPts val="400"/>
              </a:spcAft>
              <a:buNone/>
            </a:pPr>
            <a:r>
              <a:rPr lang="en" sz="2100">
                <a:latin typeface="Oswald SemiBold"/>
                <a:ea typeface="Oswald SemiBold"/>
                <a:cs typeface="Oswald SemiBold"/>
                <a:sym typeface="Oswald SemiBold"/>
              </a:rPr>
              <a:t>Key Components of Employee Benefits Insurance</a:t>
            </a:r>
            <a:endParaRPr sz="2800">
              <a:latin typeface="Oswald SemiBold"/>
              <a:ea typeface="Oswald SemiBold"/>
              <a:cs typeface="Oswald SemiBold"/>
              <a:sym typeface="Oswald SemiBo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17"/>
          <p:cNvSpPr txBox="1"/>
          <p:nvPr>
            <p:ph idx="1" type="body"/>
          </p:nvPr>
        </p:nvSpPr>
        <p:spPr>
          <a:xfrm>
            <a:off x="468750" y="468325"/>
            <a:ext cx="8408700" cy="3723000"/>
          </a:xfrm>
          <a:prstGeom prst="rect">
            <a:avLst/>
          </a:prstGeom>
        </p:spPr>
        <p:txBody>
          <a:bodyPr anchorCtr="0" anchor="t" bIns="91425" lIns="91425" spcFirstLastPara="1" rIns="91425" wrap="square" tIns="91425">
            <a:noAutofit/>
          </a:bodyPr>
          <a:lstStyle/>
          <a:p>
            <a:pPr indent="0" lvl="0" marL="0" rtl="0" algn="l">
              <a:spcBef>
                <a:spcPts val="1400"/>
              </a:spcBef>
              <a:spcAft>
                <a:spcPts val="0"/>
              </a:spcAft>
              <a:buNone/>
            </a:pPr>
            <a:r>
              <a:rPr b="1" lang="en" sz="1400">
                <a:solidFill>
                  <a:srgbClr val="000000"/>
                </a:solidFill>
                <a:latin typeface="Roboto"/>
                <a:ea typeface="Roboto"/>
                <a:cs typeface="Roboto"/>
                <a:sym typeface="Roboto"/>
              </a:rPr>
              <a:t>2</a:t>
            </a:r>
            <a:r>
              <a:rPr b="1" lang="en" sz="1400">
                <a:solidFill>
                  <a:srgbClr val="000000"/>
                </a:solidFill>
                <a:latin typeface="Roboto"/>
                <a:ea typeface="Roboto"/>
                <a:cs typeface="Roboto"/>
                <a:sym typeface="Roboto"/>
              </a:rPr>
              <a:t>. Company Medical Insurance</a:t>
            </a:r>
            <a:endParaRPr b="1" sz="1400">
              <a:solidFill>
                <a:srgbClr val="000000"/>
              </a:solidFill>
              <a:latin typeface="Roboto"/>
              <a:ea typeface="Roboto"/>
              <a:cs typeface="Roboto"/>
              <a:sym typeface="Roboto"/>
            </a:endParaRPr>
          </a:p>
          <a:p>
            <a:pPr indent="0" lvl="0" marL="0" rtl="0" algn="l">
              <a:spcBef>
                <a:spcPts val="400"/>
              </a:spcBef>
              <a:spcAft>
                <a:spcPts val="0"/>
              </a:spcAft>
              <a:buNone/>
            </a:pPr>
            <a:r>
              <a:rPr lang="en" sz="1300">
                <a:solidFill>
                  <a:srgbClr val="000000"/>
                </a:solidFill>
                <a:latin typeface="Roboto Light"/>
                <a:ea typeface="Roboto Light"/>
                <a:cs typeface="Roboto Light"/>
                <a:sym typeface="Roboto Light"/>
              </a:rPr>
              <a:t>Employer provided medical insurance is arguably the most important element of any company’s compensation strategy. Permanent health insurance covers acts of hospitals, medical procedures, and interventions. It is important for organizations to provide this benefit as this way the company helps to keep the health of its employees, and secondly helps them to not to worry financially in case of illness.</a:t>
            </a:r>
            <a:endParaRPr sz="1300">
              <a:solidFill>
                <a:srgbClr val="000000"/>
              </a:solidFill>
              <a:latin typeface="Roboto Light"/>
              <a:ea typeface="Roboto Light"/>
              <a:cs typeface="Roboto Light"/>
              <a:sym typeface="Roboto Light"/>
            </a:endParaRPr>
          </a:p>
          <a:p>
            <a:pPr indent="0" lvl="0" marL="0" rtl="0" algn="l">
              <a:spcBef>
                <a:spcPts val="0"/>
              </a:spcBef>
              <a:spcAft>
                <a:spcPts val="0"/>
              </a:spcAft>
              <a:buNone/>
            </a:pPr>
            <a:r>
              <a:t/>
            </a:r>
            <a:endParaRPr sz="1300">
              <a:solidFill>
                <a:srgbClr val="000000"/>
              </a:solidFill>
              <a:latin typeface="Roboto Light"/>
              <a:ea typeface="Roboto Light"/>
              <a:cs typeface="Roboto Light"/>
              <a:sym typeface="Roboto Light"/>
            </a:endParaRPr>
          </a:p>
          <a:p>
            <a:pPr indent="0" lvl="0" marL="0" rtl="0" algn="l">
              <a:spcBef>
                <a:spcPts val="1200"/>
              </a:spcBef>
              <a:spcAft>
                <a:spcPts val="0"/>
              </a:spcAft>
              <a:buNone/>
            </a:pPr>
            <a:r>
              <a:rPr b="1" lang="en" sz="1400">
                <a:solidFill>
                  <a:srgbClr val="000000"/>
                </a:solidFill>
                <a:latin typeface="Roboto"/>
                <a:ea typeface="Roboto"/>
                <a:cs typeface="Roboto"/>
                <a:sym typeface="Roboto"/>
              </a:rPr>
              <a:t>3. Workmen Compensation Policy Coverage</a:t>
            </a:r>
            <a:endParaRPr b="1" sz="1400">
              <a:solidFill>
                <a:srgbClr val="000000"/>
              </a:solidFill>
              <a:latin typeface="Roboto"/>
              <a:ea typeface="Roboto"/>
              <a:cs typeface="Roboto"/>
              <a:sym typeface="Roboto"/>
            </a:endParaRPr>
          </a:p>
          <a:p>
            <a:pPr indent="0" lvl="0" marL="0" rtl="0" algn="l">
              <a:spcBef>
                <a:spcPts val="200"/>
              </a:spcBef>
              <a:spcAft>
                <a:spcPts val="0"/>
              </a:spcAft>
              <a:buNone/>
            </a:pPr>
            <a:r>
              <a:rPr b="1" lang="en" sz="1300" u="sng">
                <a:solidFill>
                  <a:srgbClr val="1155CC"/>
                </a:solidFill>
                <a:latin typeface="Roboto"/>
                <a:ea typeface="Roboto"/>
                <a:cs typeface="Roboto"/>
                <a:sym typeface="Roboto"/>
                <a:hlinkClick r:id="rId3">
                  <a:extLst>
                    <a:ext uri="{A12FA001-AC4F-418D-AE19-62706E023703}">
                      <ahyp:hlinkClr val="tx"/>
                    </a:ext>
                  </a:extLst>
                </a:hlinkClick>
              </a:rPr>
              <a:t>Workmen compensation policy coverage</a:t>
            </a:r>
            <a:r>
              <a:rPr lang="en" sz="1300">
                <a:solidFill>
                  <a:srgbClr val="000000"/>
                </a:solidFill>
                <a:latin typeface="Roboto Light"/>
                <a:ea typeface="Roboto Light"/>
                <a:cs typeface="Roboto Light"/>
                <a:sym typeface="Roboto Light"/>
              </a:rPr>
              <a:t> is important especially in industries that are associated with physical dangers. This policy entitles employees to claims in case of injury, disability or death due to an accident that occurred while on duty. Benefits include:</a:t>
            </a:r>
            <a:endParaRPr sz="1300">
              <a:solidFill>
                <a:srgbClr val="000000"/>
              </a:solidFill>
              <a:latin typeface="Roboto Light"/>
              <a:ea typeface="Roboto Light"/>
              <a:cs typeface="Roboto Light"/>
              <a:sym typeface="Roboto Light"/>
            </a:endParaRPr>
          </a:p>
          <a:p>
            <a:pPr indent="-311150" lvl="0" marL="457200" rtl="0" algn="l">
              <a:spcBef>
                <a:spcPts val="0"/>
              </a:spcBef>
              <a:spcAft>
                <a:spcPts val="0"/>
              </a:spcAft>
              <a:buClr>
                <a:srgbClr val="000000"/>
              </a:buClr>
              <a:buSzPts val="1300"/>
              <a:buFont typeface="Roboto Light"/>
              <a:buChar char="●"/>
            </a:pPr>
            <a:r>
              <a:rPr lang="en" sz="1300">
                <a:solidFill>
                  <a:srgbClr val="000000"/>
                </a:solidFill>
                <a:latin typeface="Roboto Light"/>
                <a:ea typeface="Roboto Light"/>
                <a:cs typeface="Roboto Light"/>
                <a:sym typeface="Roboto Light"/>
              </a:rPr>
              <a:t>Extension of medical expenses for the treatment of any injury received from work.</a:t>
            </a:r>
            <a:endParaRPr sz="1300">
              <a:solidFill>
                <a:srgbClr val="000000"/>
              </a:solidFill>
              <a:latin typeface="Roboto Light"/>
              <a:ea typeface="Roboto Light"/>
              <a:cs typeface="Roboto Light"/>
              <a:sym typeface="Roboto Light"/>
            </a:endParaRPr>
          </a:p>
          <a:p>
            <a:pPr indent="-311150" lvl="0" marL="457200" rtl="0" algn="l">
              <a:spcBef>
                <a:spcPts val="0"/>
              </a:spcBef>
              <a:spcAft>
                <a:spcPts val="0"/>
              </a:spcAft>
              <a:buClr>
                <a:srgbClr val="000000"/>
              </a:buClr>
              <a:buSzPts val="1300"/>
              <a:buFont typeface="Roboto Light"/>
              <a:buChar char="●"/>
            </a:pPr>
            <a:r>
              <a:rPr lang="en" sz="1300">
                <a:solidFill>
                  <a:srgbClr val="000000"/>
                </a:solidFill>
                <a:latin typeface="Roboto Light"/>
                <a:ea typeface="Roboto Light"/>
                <a:cs typeface="Roboto Light"/>
                <a:sym typeface="Roboto Light"/>
              </a:rPr>
              <a:t>Benefits for short- or long-term physical or mental impairments that reduce the employee’s ability to earn an income.</a:t>
            </a:r>
            <a:endParaRPr sz="1300">
              <a:solidFill>
                <a:srgbClr val="000000"/>
              </a:solidFill>
              <a:latin typeface="Roboto Light"/>
              <a:ea typeface="Roboto Light"/>
              <a:cs typeface="Roboto Light"/>
              <a:sym typeface="Roboto Light"/>
            </a:endParaRPr>
          </a:p>
          <a:p>
            <a:pPr indent="-311150" lvl="0" marL="457200" rtl="0" algn="l">
              <a:spcBef>
                <a:spcPts val="0"/>
              </a:spcBef>
              <a:spcAft>
                <a:spcPts val="0"/>
              </a:spcAft>
              <a:buClr>
                <a:srgbClr val="000000"/>
              </a:buClr>
              <a:buSzPts val="1300"/>
              <a:buFont typeface="Roboto Light"/>
              <a:buChar char="●"/>
            </a:pPr>
            <a:r>
              <a:rPr lang="en" sz="1300">
                <a:solidFill>
                  <a:srgbClr val="000000"/>
                </a:solidFill>
                <a:latin typeface="Roboto Light"/>
                <a:ea typeface="Roboto Light"/>
                <a:cs typeface="Roboto Light"/>
                <a:sym typeface="Roboto Light"/>
              </a:rPr>
              <a:t>Legal liability coverage for employers in case of claims.</a:t>
            </a:r>
            <a:endParaRPr sz="1300">
              <a:solidFill>
                <a:srgbClr val="000000"/>
              </a:solidFill>
              <a:latin typeface="Roboto Light"/>
              <a:ea typeface="Roboto Light"/>
              <a:cs typeface="Roboto Light"/>
              <a:sym typeface="Roboto Light"/>
            </a:endParaRPr>
          </a:p>
          <a:p>
            <a:pPr indent="0" lvl="0" marL="0" rtl="0" algn="l">
              <a:spcBef>
                <a:spcPts val="1200"/>
              </a:spcBef>
              <a:spcAft>
                <a:spcPts val="0"/>
              </a:spcAft>
              <a:buNone/>
            </a:pPr>
            <a:r>
              <a:rPr lang="en" sz="1300">
                <a:solidFill>
                  <a:srgbClr val="000000"/>
                </a:solidFill>
                <a:latin typeface="Roboto Light"/>
                <a:ea typeface="Roboto Light"/>
                <a:cs typeface="Roboto Light"/>
                <a:sym typeface="Roboto Light"/>
              </a:rPr>
              <a:t>It is pertinent that safety of employees at the workplace is the key focus of the business organizations and therefore has made it an integral part of incorporating in any Employee Benefits Management plan.</a:t>
            </a:r>
            <a:endParaRPr sz="1300">
              <a:solidFill>
                <a:srgbClr val="000000"/>
              </a:solidFill>
              <a:latin typeface="Roboto Light"/>
              <a:ea typeface="Roboto Light"/>
              <a:cs typeface="Roboto Light"/>
              <a:sym typeface="Roboto Light"/>
            </a:endParaRPr>
          </a:p>
          <a:p>
            <a:pPr indent="0" lvl="0" marL="0" rtl="0" algn="l">
              <a:spcBef>
                <a:spcPts val="0"/>
              </a:spcBef>
              <a:spcAft>
                <a:spcPts val="0"/>
              </a:spcAft>
              <a:buNone/>
            </a:pPr>
            <a:r>
              <a:t/>
            </a:r>
            <a:endParaRPr sz="1300">
              <a:solidFill>
                <a:srgbClr val="000000"/>
              </a:solidFill>
              <a:latin typeface="Roboto Light"/>
              <a:ea typeface="Roboto Light"/>
              <a:cs typeface="Roboto Light"/>
              <a:sym typeface="Roboto Light"/>
            </a:endParaRPr>
          </a:p>
          <a:p>
            <a:pPr indent="0" lvl="0" marL="0" rtl="0" algn="l">
              <a:spcBef>
                <a:spcPts val="0"/>
              </a:spcBef>
              <a:spcAft>
                <a:spcPts val="0"/>
              </a:spcAft>
              <a:buNone/>
            </a:pPr>
            <a:r>
              <a:t/>
            </a:r>
            <a:endParaRPr sz="1300">
              <a:solidFill>
                <a:srgbClr val="000000"/>
              </a:solidFill>
              <a:latin typeface="Roboto Light"/>
              <a:ea typeface="Roboto Light"/>
              <a:cs typeface="Roboto Light"/>
              <a:sym typeface="Roboto Light"/>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8"/>
          <p:cNvSpPr txBox="1"/>
          <p:nvPr>
            <p:ph type="title"/>
          </p:nvPr>
        </p:nvSpPr>
        <p:spPr>
          <a:xfrm>
            <a:off x="766325" y="443950"/>
            <a:ext cx="71343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1400"/>
              </a:spcBef>
              <a:spcAft>
                <a:spcPts val="0"/>
              </a:spcAft>
              <a:buNone/>
            </a:pPr>
            <a:r>
              <a:rPr b="1" lang="en" sz="1900">
                <a:solidFill>
                  <a:srgbClr val="000000"/>
                </a:solidFill>
                <a:latin typeface="Oswald"/>
                <a:ea typeface="Oswald"/>
                <a:cs typeface="Oswald"/>
                <a:sym typeface="Oswald"/>
              </a:rPr>
              <a:t>Why Employee Benefits Insurance Matters</a:t>
            </a:r>
            <a:endParaRPr b="1" sz="2300">
              <a:solidFill>
                <a:srgbClr val="000000"/>
              </a:solidFill>
              <a:latin typeface="Oswald"/>
              <a:ea typeface="Oswald"/>
              <a:cs typeface="Oswald"/>
              <a:sym typeface="Oswald"/>
            </a:endParaRPr>
          </a:p>
          <a:p>
            <a:pPr indent="0" lvl="0" marL="0" rtl="0" algn="l">
              <a:lnSpc>
                <a:spcPct val="115000"/>
              </a:lnSpc>
              <a:spcBef>
                <a:spcPts val="400"/>
              </a:spcBef>
              <a:spcAft>
                <a:spcPts val="0"/>
              </a:spcAft>
              <a:buNone/>
            </a:pPr>
            <a:r>
              <a:t/>
            </a:r>
            <a:endParaRPr b="1" sz="2800">
              <a:solidFill>
                <a:srgbClr val="000000"/>
              </a:solidFill>
              <a:latin typeface="Oswald"/>
              <a:ea typeface="Oswald"/>
              <a:cs typeface="Oswald"/>
              <a:sym typeface="Oswald"/>
            </a:endParaRPr>
          </a:p>
          <a:p>
            <a:pPr indent="0" lvl="0" marL="0" rtl="0" algn="ctr">
              <a:lnSpc>
                <a:spcPct val="115000"/>
              </a:lnSpc>
              <a:spcBef>
                <a:spcPts val="0"/>
              </a:spcBef>
              <a:spcAft>
                <a:spcPts val="0"/>
              </a:spcAft>
              <a:buNone/>
            </a:pPr>
            <a:r>
              <a:t/>
            </a:r>
            <a:endParaRPr b="1" sz="3800">
              <a:solidFill>
                <a:srgbClr val="000000"/>
              </a:solidFill>
              <a:latin typeface="Oswald"/>
              <a:ea typeface="Oswald"/>
              <a:cs typeface="Oswald"/>
              <a:sym typeface="Oswald"/>
            </a:endParaRPr>
          </a:p>
          <a:p>
            <a:pPr indent="0" lvl="0" marL="0" rtl="0" algn="ctr">
              <a:lnSpc>
                <a:spcPct val="115000"/>
              </a:lnSpc>
              <a:spcBef>
                <a:spcPts val="0"/>
              </a:spcBef>
              <a:spcAft>
                <a:spcPts val="0"/>
              </a:spcAft>
              <a:buSzPts val="990"/>
              <a:buNone/>
            </a:pPr>
            <a:r>
              <a:t/>
            </a:r>
            <a:endParaRPr b="1" sz="3559">
              <a:solidFill>
                <a:srgbClr val="1C4587"/>
              </a:solidFill>
              <a:latin typeface="Oswald"/>
              <a:ea typeface="Oswald"/>
              <a:cs typeface="Oswald"/>
              <a:sym typeface="Oswald"/>
            </a:endParaRPr>
          </a:p>
          <a:p>
            <a:pPr indent="0" lvl="0" marL="0" rtl="0" algn="l">
              <a:spcBef>
                <a:spcPts val="0"/>
              </a:spcBef>
              <a:spcAft>
                <a:spcPts val="0"/>
              </a:spcAft>
              <a:buSzPts val="990"/>
              <a:buNone/>
            </a:pPr>
            <a:r>
              <a:t/>
            </a:r>
            <a:endParaRPr b="1" sz="3500">
              <a:latin typeface="Oswald"/>
              <a:ea typeface="Oswald"/>
              <a:cs typeface="Oswald"/>
              <a:sym typeface="Oswald"/>
            </a:endParaRPr>
          </a:p>
        </p:txBody>
      </p:sp>
      <p:sp>
        <p:nvSpPr>
          <p:cNvPr id="85" name="Google Shape;85;p18"/>
          <p:cNvSpPr txBox="1"/>
          <p:nvPr>
            <p:ph idx="1" type="body"/>
          </p:nvPr>
        </p:nvSpPr>
        <p:spPr>
          <a:xfrm>
            <a:off x="766325" y="1126950"/>
            <a:ext cx="7455900" cy="3472500"/>
          </a:xfrm>
          <a:prstGeom prst="rect">
            <a:avLst/>
          </a:prstGeom>
        </p:spPr>
        <p:txBody>
          <a:bodyPr anchorCtr="0" anchor="t" bIns="91425" lIns="91425" spcFirstLastPara="1" rIns="91425" wrap="square" tIns="91425">
            <a:noAutofit/>
          </a:bodyPr>
          <a:lstStyle/>
          <a:p>
            <a:pPr indent="0" lvl="0" marL="0" rtl="0" algn="l">
              <a:spcBef>
                <a:spcPts val="1400"/>
              </a:spcBef>
              <a:spcAft>
                <a:spcPts val="0"/>
              </a:spcAft>
              <a:buNone/>
            </a:pPr>
            <a:r>
              <a:rPr b="1" lang="en" sz="1300">
                <a:solidFill>
                  <a:srgbClr val="000000"/>
                </a:solidFill>
                <a:latin typeface="Roboto"/>
                <a:ea typeface="Roboto"/>
                <a:cs typeface="Roboto"/>
                <a:sym typeface="Roboto"/>
              </a:rPr>
              <a:t>Health Protection</a:t>
            </a:r>
            <a:endParaRPr b="1" sz="1300">
              <a:solidFill>
                <a:srgbClr val="000000"/>
              </a:solidFill>
              <a:latin typeface="Roboto"/>
              <a:ea typeface="Roboto"/>
              <a:cs typeface="Roboto"/>
              <a:sym typeface="Roboto"/>
            </a:endParaRPr>
          </a:p>
          <a:p>
            <a:pPr indent="0" lvl="0" marL="0" rtl="0" algn="l">
              <a:spcBef>
                <a:spcPts val="400"/>
              </a:spcBef>
              <a:spcAft>
                <a:spcPts val="0"/>
              </a:spcAft>
              <a:buNone/>
            </a:pPr>
            <a:r>
              <a:rPr lang="en" sz="1200">
                <a:solidFill>
                  <a:srgbClr val="000000"/>
                </a:solidFill>
                <a:latin typeface="Roboto Light"/>
                <a:ea typeface="Roboto Light"/>
                <a:cs typeface="Roboto Light"/>
                <a:sym typeface="Roboto Light"/>
              </a:rPr>
              <a:t>Facilities such as </a:t>
            </a:r>
            <a:r>
              <a:rPr b="1" lang="en" sz="1200" u="sng">
                <a:solidFill>
                  <a:srgbClr val="1155CC"/>
                </a:solidFill>
                <a:latin typeface="Roboto"/>
                <a:ea typeface="Roboto"/>
                <a:cs typeface="Roboto"/>
                <a:sym typeface="Roboto"/>
                <a:hlinkClick r:id="rId3">
                  <a:extLst>
                    <a:ext uri="{A12FA001-AC4F-418D-AE19-62706E023703}">
                      <ahyp:hlinkClr val="tx"/>
                    </a:ext>
                  </a:extLst>
                </a:hlinkClick>
              </a:rPr>
              <a:t>company medical insurance</a:t>
            </a:r>
            <a:r>
              <a:rPr lang="en" sz="1200">
                <a:solidFill>
                  <a:srgbClr val="000000"/>
                </a:solidFill>
                <a:latin typeface="Roboto Light"/>
                <a:ea typeface="Roboto Light"/>
                <a:cs typeface="Roboto Light"/>
                <a:sym typeface="Roboto Light"/>
              </a:rPr>
              <a:t> and group mediclaim insurance policy for employees guarantee the employees afford proper medical treatment without worrying about the costs. This results in both increased employee efficiency and fewer disastrous and counterproductive expenses associated with medical bills.</a:t>
            </a:r>
            <a:endParaRPr sz="1200">
              <a:solidFill>
                <a:srgbClr val="000000"/>
              </a:solidFill>
              <a:latin typeface="Roboto Light"/>
              <a:ea typeface="Roboto Light"/>
              <a:cs typeface="Roboto Light"/>
              <a:sym typeface="Roboto Light"/>
            </a:endParaRPr>
          </a:p>
          <a:p>
            <a:pPr indent="0" lvl="0" marL="0" rtl="0" algn="l">
              <a:spcBef>
                <a:spcPts val="1400"/>
              </a:spcBef>
              <a:spcAft>
                <a:spcPts val="0"/>
              </a:spcAft>
              <a:buNone/>
            </a:pPr>
            <a:r>
              <a:rPr b="1" lang="en" sz="1300">
                <a:solidFill>
                  <a:srgbClr val="000000"/>
                </a:solidFill>
                <a:latin typeface="Roboto"/>
                <a:ea typeface="Roboto"/>
                <a:cs typeface="Roboto"/>
                <a:sym typeface="Roboto"/>
              </a:rPr>
              <a:t>Financial Security</a:t>
            </a:r>
            <a:endParaRPr b="1" sz="1300">
              <a:solidFill>
                <a:srgbClr val="000000"/>
              </a:solidFill>
              <a:latin typeface="Roboto"/>
              <a:ea typeface="Roboto"/>
              <a:cs typeface="Roboto"/>
              <a:sym typeface="Roboto"/>
            </a:endParaRPr>
          </a:p>
          <a:p>
            <a:pPr indent="0" lvl="0" marL="0" rtl="0" algn="l">
              <a:spcBef>
                <a:spcPts val="400"/>
              </a:spcBef>
              <a:spcAft>
                <a:spcPts val="0"/>
              </a:spcAft>
              <a:buNone/>
            </a:pPr>
            <a:r>
              <a:rPr lang="en" sz="1200">
                <a:solidFill>
                  <a:srgbClr val="000000"/>
                </a:solidFill>
                <a:latin typeface="Roboto Light"/>
                <a:ea typeface="Roboto Light"/>
                <a:cs typeface="Roboto Light"/>
                <a:sym typeface="Roboto Light"/>
              </a:rPr>
              <a:t>Sickness and accidents do have cost implications on organizations in terms of resources, time and productivity. Free products such as workmen compensation policy prove that the businesses have the employees’ interest at heart especially when faced with unfortunate incidents.</a:t>
            </a:r>
            <a:endParaRPr sz="1200">
              <a:solidFill>
                <a:srgbClr val="000000"/>
              </a:solidFill>
              <a:latin typeface="Roboto Light"/>
              <a:ea typeface="Roboto Light"/>
              <a:cs typeface="Roboto Light"/>
              <a:sym typeface="Roboto Light"/>
            </a:endParaRPr>
          </a:p>
          <a:p>
            <a:pPr indent="0" lvl="0" marL="0" rtl="0" algn="l">
              <a:spcBef>
                <a:spcPts val="1400"/>
              </a:spcBef>
              <a:spcAft>
                <a:spcPts val="0"/>
              </a:spcAft>
              <a:buNone/>
            </a:pPr>
            <a:r>
              <a:rPr b="1" lang="en" sz="1300">
                <a:solidFill>
                  <a:srgbClr val="000000"/>
                </a:solidFill>
                <a:latin typeface="Roboto"/>
                <a:ea typeface="Roboto"/>
                <a:cs typeface="Roboto"/>
                <a:sym typeface="Roboto"/>
              </a:rPr>
              <a:t>Enhanced Employee Retention</a:t>
            </a:r>
            <a:endParaRPr b="1" sz="1300">
              <a:solidFill>
                <a:srgbClr val="000000"/>
              </a:solidFill>
              <a:latin typeface="Roboto"/>
              <a:ea typeface="Roboto"/>
              <a:cs typeface="Roboto"/>
              <a:sym typeface="Roboto"/>
            </a:endParaRPr>
          </a:p>
          <a:p>
            <a:pPr indent="0" lvl="0" marL="0" rtl="0" algn="l">
              <a:spcBef>
                <a:spcPts val="400"/>
              </a:spcBef>
              <a:spcAft>
                <a:spcPts val="0"/>
              </a:spcAft>
              <a:buNone/>
            </a:pPr>
            <a:r>
              <a:rPr lang="en" sz="1200">
                <a:solidFill>
                  <a:srgbClr val="000000"/>
                </a:solidFill>
                <a:latin typeface="Roboto Light"/>
                <a:ea typeface="Roboto Light"/>
                <a:cs typeface="Roboto Light"/>
                <a:sym typeface="Roboto Light"/>
              </a:rPr>
              <a:t>When competing for talent, benefits form a competitive position that is a critical factor for most employees. A healthy workforce also remains loyal to the company and serves its interests by not deserting through high turnover proportions thus reducing the costs of recruitment.</a:t>
            </a:r>
            <a:endParaRPr sz="1600">
              <a:solidFill>
                <a:srgbClr val="000000"/>
              </a:solidFill>
              <a:latin typeface="Roboto Light"/>
              <a:ea typeface="Roboto Light"/>
              <a:cs typeface="Roboto Light"/>
              <a:sym typeface="Roboto Light"/>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9"/>
          <p:cNvSpPr txBox="1"/>
          <p:nvPr>
            <p:ph idx="1" type="body"/>
          </p:nvPr>
        </p:nvSpPr>
        <p:spPr>
          <a:xfrm>
            <a:off x="706775" y="1529350"/>
            <a:ext cx="7934400" cy="2278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a:solidFill>
                  <a:srgbClr val="000000"/>
                </a:solidFill>
                <a:latin typeface="Roboto Light"/>
                <a:ea typeface="Roboto Light"/>
                <a:cs typeface="Roboto Light"/>
                <a:sym typeface="Roboto Light"/>
              </a:rPr>
              <a:t>To build a robust benefits program, businesses should:</a:t>
            </a:r>
            <a:endParaRPr sz="1500">
              <a:solidFill>
                <a:srgbClr val="000000"/>
              </a:solidFill>
              <a:latin typeface="Roboto Light"/>
              <a:ea typeface="Roboto Light"/>
              <a:cs typeface="Roboto Light"/>
              <a:sym typeface="Roboto Light"/>
            </a:endParaRPr>
          </a:p>
          <a:p>
            <a:pPr indent="-323850" lvl="0" marL="457200" rtl="0" algn="l">
              <a:spcBef>
                <a:spcPts val="0"/>
              </a:spcBef>
              <a:spcAft>
                <a:spcPts val="0"/>
              </a:spcAft>
              <a:buClr>
                <a:srgbClr val="000000"/>
              </a:buClr>
              <a:buSzPts val="1500"/>
              <a:buFont typeface="Roboto Light"/>
              <a:buChar char="●"/>
            </a:pPr>
            <a:r>
              <a:rPr lang="en" sz="1500">
                <a:solidFill>
                  <a:srgbClr val="000000"/>
                </a:solidFill>
                <a:latin typeface="Roboto Light"/>
                <a:ea typeface="Roboto Light"/>
                <a:cs typeface="Roboto Light"/>
                <a:sym typeface="Roboto Light"/>
              </a:rPr>
              <a:t>Review the requirements and satisfaction level of the workforce of an organization.</a:t>
            </a:r>
            <a:endParaRPr sz="1500">
              <a:solidFill>
                <a:srgbClr val="000000"/>
              </a:solidFill>
              <a:latin typeface="Roboto Light"/>
              <a:ea typeface="Roboto Light"/>
              <a:cs typeface="Roboto Light"/>
              <a:sym typeface="Roboto Light"/>
            </a:endParaRPr>
          </a:p>
          <a:p>
            <a:pPr indent="-323850" lvl="0" marL="457200" rtl="0" algn="l">
              <a:spcBef>
                <a:spcPts val="0"/>
              </a:spcBef>
              <a:spcAft>
                <a:spcPts val="0"/>
              </a:spcAft>
              <a:buClr>
                <a:srgbClr val="000000"/>
              </a:buClr>
              <a:buSzPts val="1500"/>
              <a:buFont typeface="Roboto Light"/>
              <a:buChar char="●"/>
            </a:pPr>
            <a:r>
              <a:rPr lang="en" sz="1500">
                <a:solidFill>
                  <a:srgbClr val="000000"/>
                </a:solidFill>
                <a:latin typeface="Roboto Light"/>
                <a:ea typeface="Roboto Light"/>
                <a:cs typeface="Roboto Light"/>
                <a:sym typeface="Roboto Light"/>
              </a:rPr>
              <a:t>Collaborate with reliable insurance providers.</a:t>
            </a:r>
            <a:endParaRPr sz="1500">
              <a:solidFill>
                <a:srgbClr val="000000"/>
              </a:solidFill>
              <a:latin typeface="Roboto Light"/>
              <a:ea typeface="Roboto Light"/>
              <a:cs typeface="Roboto Light"/>
              <a:sym typeface="Roboto Light"/>
            </a:endParaRPr>
          </a:p>
          <a:p>
            <a:pPr indent="-323850" lvl="0" marL="457200" rtl="0" algn="l">
              <a:spcBef>
                <a:spcPts val="0"/>
              </a:spcBef>
              <a:spcAft>
                <a:spcPts val="0"/>
              </a:spcAft>
              <a:buClr>
                <a:srgbClr val="000000"/>
              </a:buClr>
              <a:buSzPts val="1500"/>
              <a:buFont typeface="Roboto Light"/>
              <a:buChar char="●"/>
            </a:pPr>
            <a:r>
              <a:rPr lang="en" sz="1500">
                <a:solidFill>
                  <a:srgbClr val="000000"/>
                </a:solidFill>
                <a:latin typeface="Roboto Light"/>
                <a:ea typeface="Roboto Light"/>
                <a:cs typeface="Roboto Light"/>
                <a:sym typeface="Roboto Light"/>
              </a:rPr>
              <a:t>Policies should be reviewed and updated at least annually depending on the changes that may be observed in activity of the organization.</a:t>
            </a:r>
            <a:endParaRPr sz="1500">
              <a:solidFill>
                <a:srgbClr val="000000"/>
              </a:solidFill>
              <a:latin typeface="Roboto Light"/>
              <a:ea typeface="Roboto Light"/>
              <a:cs typeface="Roboto Light"/>
              <a:sym typeface="Roboto Light"/>
            </a:endParaRPr>
          </a:p>
          <a:p>
            <a:pPr indent="0" lvl="0" marL="0" rtl="0" algn="l">
              <a:spcBef>
                <a:spcPts val="0"/>
              </a:spcBef>
              <a:spcAft>
                <a:spcPts val="0"/>
              </a:spcAft>
              <a:buNone/>
            </a:pPr>
            <a:r>
              <a:rPr lang="en" sz="1500">
                <a:solidFill>
                  <a:srgbClr val="000000"/>
                </a:solidFill>
                <a:latin typeface="Roboto Light"/>
                <a:ea typeface="Roboto Light"/>
                <a:cs typeface="Roboto Light"/>
                <a:sym typeface="Roboto Light"/>
              </a:rPr>
              <a:t>Employees benefit from better coverage through managing employee benefits through experienced insurance companies suitable for the business environment.</a:t>
            </a:r>
            <a:endParaRPr sz="1700">
              <a:solidFill>
                <a:srgbClr val="000000"/>
              </a:solidFill>
              <a:latin typeface="Roboto Light"/>
              <a:ea typeface="Roboto Light"/>
              <a:cs typeface="Roboto Light"/>
              <a:sym typeface="Roboto Light"/>
            </a:endParaRPr>
          </a:p>
        </p:txBody>
      </p:sp>
      <p:sp>
        <p:nvSpPr>
          <p:cNvPr id="91" name="Google Shape;91;p19"/>
          <p:cNvSpPr txBox="1"/>
          <p:nvPr/>
        </p:nvSpPr>
        <p:spPr>
          <a:xfrm>
            <a:off x="706775" y="768575"/>
            <a:ext cx="6491100" cy="395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400"/>
              </a:spcBef>
              <a:spcAft>
                <a:spcPts val="400"/>
              </a:spcAft>
              <a:buNone/>
            </a:pPr>
            <a:r>
              <a:rPr b="1" lang="en" sz="1900">
                <a:latin typeface="Oswald"/>
                <a:ea typeface="Oswald"/>
                <a:cs typeface="Oswald"/>
                <a:sym typeface="Oswald"/>
              </a:rPr>
              <a:t>Implementing an Effective Employee Benefits Program</a:t>
            </a:r>
            <a:endParaRPr b="1" sz="2400">
              <a:latin typeface="Oswald"/>
              <a:ea typeface="Oswald"/>
              <a:cs typeface="Oswald"/>
              <a:sym typeface="Oswa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20"/>
          <p:cNvSpPr txBox="1"/>
          <p:nvPr>
            <p:ph type="title"/>
          </p:nvPr>
        </p:nvSpPr>
        <p:spPr>
          <a:xfrm>
            <a:off x="766325" y="709700"/>
            <a:ext cx="7134300" cy="5727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sz="2500">
                <a:solidFill>
                  <a:srgbClr val="000000"/>
                </a:solidFill>
                <a:latin typeface="Oswald SemiBold"/>
                <a:ea typeface="Oswald SemiBold"/>
                <a:cs typeface="Oswald SemiBold"/>
                <a:sym typeface="Oswald SemiBold"/>
              </a:rPr>
              <a:t>Conclusion</a:t>
            </a:r>
            <a:endParaRPr sz="3200">
              <a:solidFill>
                <a:srgbClr val="000000"/>
              </a:solidFill>
              <a:latin typeface="Oswald SemiBold"/>
              <a:ea typeface="Oswald SemiBold"/>
              <a:cs typeface="Oswald SemiBold"/>
              <a:sym typeface="Oswald SemiBold"/>
            </a:endParaRPr>
          </a:p>
          <a:p>
            <a:pPr indent="0" lvl="0" marL="0" rtl="0" algn="l">
              <a:lnSpc>
                <a:spcPct val="115000"/>
              </a:lnSpc>
              <a:spcBef>
                <a:spcPts val="0"/>
              </a:spcBef>
              <a:spcAft>
                <a:spcPts val="0"/>
              </a:spcAft>
              <a:buNone/>
            </a:pPr>
            <a:r>
              <a:t/>
            </a:r>
            <a:endParaRPr sz="2000">
              <a:solidFill>
                <a:srgbClr val="000000"/>
              </a:solidFill>
              <a:latin typeface="Oswald SemiBold"/>
              <a:ea typeface="Oswald SemiBold"/>
              <a:cs typeface="Oswald SemiBold"/>
              <a:sym typeface="Oswald SemiBold"/>
            </a:endParaRPr>
          </a:p>
          <a:p>
            <a:pPr indent="0" lvl="0" marL="0" rtl="0" algn="ctr">
              <a:lnSpc>
                <a:spcPct val="115000"/>
              </a:lnSpc>
              <a:spcBef>
                <a:spcPts val="0"/>
              </a:spcBef>
              <a:spcAft>
                <a:spcPts val="0"/>
              </a:spcAft>
              <a:buNone/>
            </a:pPr>
            <a:r>
              <a:t/>
            </a:r>
            <a:endParaRPr>
              <a:solidFill>
                <a:srgbClr val="000000"/>
              </a:solidFill>
              <a:latin typeface="Oswald SemiBold"/>
              <a:ea typeface="Oswald SemiBold"/>
              <a:cs typeface="Oswald SemiBold"/>
              <a:sym typeface="Oswald SemiBold"/>
            </a:endParaRPr>
          </a:p>
          <a:p>
            <a:pPr indent="0" lvl="0" marL="0" rtl="0" algn="ctr">
              <a:lnSpc>
                <a:spcPct val="115000"/>
              </a:lnSpc>
              <a:spcBef>
                <a:spcPts val="0"/>
              </a:spcBef>
              <a:spcAft>
                <a:spcPts val="0"/>
              </a:spcAft>
              <a:buSzPts val="990"/>
              <a:buNone/>
            </a:pPr>
            <a:r>
              <a:t/>
            </a:r>
            <a:endParaRPr sz="2760">
              <a:solidFill>
                <a:srgbClr val="1C4587"/>
              </a:solidFill>
              <a:latin typeface="Oswald SemiBold"/>
              <a:ea typeface="Oswald SemiBold"/>
              <a:cs typeface="Oswald SemiBold"/>
              <a:sym typeface="Oswald SemiBold"/>
            </a:endParaRPr>
          </a:p>
          <a:p>
            <a:pPr indent="0" lvl="0" marL="0" rtl="0" algn="l">
              <a:spcBef>
                <a:spcPts val="0"/>
              </a:spcBef>
              <a:spcAft>
                <a:spcPts val="0"/>
              </a:spcAft>
              <a:buSzPts val="990"/>
              <a:buNone/>
            </a:pPr>
            <a:r>
              <a:t/>
            </a:r>
            <a:endParaRPr sz="2700">
              <a:latin typeface="Oswald SemiBold"/>
              <a:ea typeface="Oswald SemiBold"/>
              <a:cs typeface="Oswald SemiBold"/>
              <a:sym typeface="Oswald SemiBold"/>
            </a:endParaRPr>
          </a:p>
        </p:txBody>
      </p:sp>
      <p:sp>
        <p:nvSpPr>
          <p:cNvPr id="97" name="Google Shape;97;p20"/>
          <p:cNvSpPr txBox="1"/>
          <p:nvPr>
            <p:ph idx="1" type="body"/>
          </p:nvPr>
        </p:nvSpPr>
        <p:spPr>
          <a:xfrm>
            <a:off x="963300" y="1628250"/>
            <a:ext cx="7217400" cy="2705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rgbClr val="000000"/>
                </a:solidFill>
                <a:latin typeface="Roboto Light"/>
                <a:ea typeface="Roboto Light"/>
                <a:cs typeface="Roboto Light"/>
                <a:sym typeface="Roboto Light"/>
              </a:rPr>
              <a:t>It is, therefore, not just an absolute necessity that an employer gets employee benefits insurance but it is a way of managing risks that affect employees and in turn improve their productivity. Banding from company medical insurance to workmen compensation policy coverage these policies form social protection that puts power in the hand of the employees to take up the challenge. A broad-spectrum concept of the Employee Benefits Management not only takes care of the people but also contributes to the nuts and bolts of organizational sustenance in the long-run.</a:t>
            </a:r>
            <a:endParaRPr sz="2000">
              <a:solidFill>
                <a:srgbClr val="000000"/>
              </a:solidFill>
              <a:latin typeface="Roboto Light"/>
              <a:ea typeface="Roboto Light"/>
              <a:cs typeface="Roboto Light"/>
              <a:sym typeface="Roboto Light"/>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21"/>
          <p:cNvSpPr txBox="1"/>
          <p:nvPr>
            <p:ph type="title"/>
          </p:nvPr>
        </p:nvSpPr>
        <p:spPr>
          <a:xfrm>
            <a:off x="385075" y="482225"/>
            <a:ext cx="5452500" cy="572700"/>
          </a:xfrm>
          <a:prstGeom prst="rect">
            <a:avLst/>
          </a:prstGeom>
        </p:spPr>
        <p:txBody>
          <a:bodyPr anchorCtr="0" anchor="t" bIns="91425" lIns="91425" spcFirstLastPara="1" rIns="91425" wrap="square" tIns="91425">
            <a:noAutofit/>
          </a:bodyPr>
          <a:lstStyle/>
          <a:p>
            <a:pPr indent="0" lvl="0" marL="177800" rtl="0" algn="l">
              <a:lnSpc>
                <a:spcPct val="90000"/>
              </a:lnSpc>
              <a:spcBef>
                <a:spcPts val="0"/>
              </a:spcBef>
              <a:spcAft>
                <a:spcPts val="0"/>
              </a:spcAft>
              <a:buSzPts val="990"/>
              <a:buNone/>
            </a:pPr>
            <a:r>
              <a:rPr b="1" lang="en" sz="2890">
                <a:solidFill>
                  <a:srgbClr val="1C4587"/>
                </a:solidFill>
                <a:latin typeface="Oswald"/>
                <a:ea typeface="Oswald"/>
                <a:cs typeface="Oswald"/>
                <a:sym typeface="Oswald"/>
              </a:rPr>
              <a:t>Contact us</a:t>
            </a:r>
            <a:endParaRPr b="1" sz="2890">
              <a:solidFill>
                <a:srgbClr val="1C4587"/>
              </a:solidFill>
              <a:latin typeface="Oswald"/>
              <a:ea typeface="Oswald"/>
              <a:cs typeface="Oswald"/>
              <a:sym typeface="Oswald"/>
            </a:endParaRPr>
          </a:p>
          <a:p>
            <a:pPr indent="0" lvl="0" marL="0" rtl="0" algn="l">
              <a:spcBef>
                <a:spcPts val="0"/>
              </a:spcBef>
              <a:spcAft>
                <a:spcPts val="0"/>
              </a:spcAft>
              <a:buSzPts val="990"/>
              <a:buNone/>
            </a:pPr>
            <a:r>
              <a:t/>
            </a:r>
            <a:endParaRPr sz="2700"/>
          </a:p>
        </p:txBody>
      </p:sp>
      <p:sp>
        <p:nvSpPr>
          <p:cNvPr id="103" name="Google Shape;103;p21"/>
          <p:cNvSpPr txBox="1"/>
          <p:nvPr>
            <p:ph idx="1" type="body"/>
          </p:nvPr>
        </p:nvSpPr>
        <p:spPr>
          <a:xfrm>
            <a:off x="502450" y="1051500"/>
            <a:ext cx="7744500" cy="3416400"/>
          </a:xfrm>
          <a:prstGeom prst="rect">
            <a:avLst/>
          </a:prstGeom>
        </p:spPr>
        <p:txBody>
          <a:bodyPr anchorCtr="0" anchor="t" bIns="91425" lIns="91425" spcFirstLastPara="1" rIns="91425" wrap="square" tIns="91425">
            <a:noAutofit/>
          </a:bodyPr>
          <a:lstStyle/>
          <a:p>
            <a:pPr indent="0" lvl="0" marL="0" rtl="0" algn="l">
              <a:lnSpc>
                <a:spcPct val="70000"/>
              </a:lnSpc>
              <a:spcBef>
                <a:spcPts val="0"/>
              </a:spcBef>
              <a:spcAft>
                <a:spcPts val="0"/>
              </a:spcAft>
              <a:buSzPts val="440"/>
              <a:buNone/>
            </a:pPr>
            <a:r>
              <a:t/>
            </a:r>
            <a:endParaRPr sz="1540">
              <a:solidFill>
                <a:srgbClr val="000000"/>
              </a:solidFill>
              <a:latin typeface="Arial"/>
              <a:ea typeface="Arial"/>
              <a:cs typeface="Arial"/>
              <a:sym typeface="Arial"/>
            </a:endParaRPr>
          </a:p>
          <a:p>
            <a:pPr indent="0" lvl="0" marL="0" rtl="0" algn="l">
              <a:lnSpc>
                <a:spcPct val="115000"/>
              </a:lnSpc>
              <a:spcBef>
                <a:spcPts val="800"/>
              </a:spcBef>
              <a:spcAft>
                <a:spcPts val="0"/>
              </a:spcAft>
              <a:buSzPts val="440"/>
              <a:buNone/>
            </a:pPr>
            <a:r>
              <a:rPr lang="en" sz="1540">
                <a:solidFill>
                  <a:srgbClr val="000000"/>
                </a:solidFill>
                <a:latin typeface="Inter"/>
                <a:ea typeface="Inter"/>
                <a:cs typeface="Inter"/>
                <a:sym typeface="Inter"/>
              </a:rPr>
              <a:t>First Policy is more than insurance broking; we’re trusted advisors working with you to develop world-class risk management programs.</a:t>
            </a:r>
            <a:r>
              <a:rPr lang="en" sz="1540">
                <a:solidFill>
                  <a:srgbClr val="242424"/>
                </a:solidFill>
                <a:latin typeface="DM Sans"/>
                <a:ea typeface="DM Sans"/>
                <a:cs typeface="DM Sans"/>
                <a:sym typeface="DM Sans"/>
              </a:rPr>
              <a:t> </a:t>
            </a:r>
            <a:endParaRPr sz="1540">
              <a:solidFill>
                <a:srgbClr val="242424"/>
              </a:solidFill>
              <a:latin typeface="DM Sans"/>
              <a:ea typeface="DM Sans"/>
              <a:cs typeface="DM Sans"/>
              <a:sym typeface="DM Sans"/>
            </a:endParaRPr>
          </a:p>
          <a:p>
            <a:pPr indent="0" lvl="0" marL="0" rtl="0" algn="l">
              <a:lnSpc>
                <a:spcPct val="70000"/>
              </a:lnSpc>
              <a:spcBef>
                <a:spcPts val="800"/>
              </a:spcBef>
              <a:spcAft>
                <a:spcPts val="0"/>
              </a:spcAft>
              <a:buSzPts val="440"/>
              <a:buNone/>
            </a:pPr>
            <a:r>
              <a:rPr lang="en" sz="1540" u="sng">
                <a:solidFill>
                  <a:srgbClr val="467886"/>
                </a:solidFill>
                <a:latin typeface="DM Sans"/>
                <a:ea typeface="DM Sans"/>
                <a:cs typeface="DM Sans"/>
                <a:sym typeface="DM Sans"/>
                <a:hlinkClick r:id="rId3">
                  <a:extLst>
                    <a:ext uri="{A12FA001-AC4F-418D-AE19-62706E023703}">
                      <ahyp:hlinkClr val="tx"/>
                    </a:ext>
                  </a:extLst>
                </a:hlinkClick>
              </a:rPr>
              <a:t>https://firstpolicy.com/</a:t>
            </a:r>
            <a:endParaRPr sz="1540">
              <a:solidFill>
                <a:srgbClr val="242424"/>
              </a:solidFill>
              <a:latin typeface="DM Sans"/>
              <a:ea typeface="DM Sans"/>
              <a:cs typeface="DM Sans"/>
              <a:sym typeface="DM Sans"/>
            </a:endParaRPr>
          </a:p>
          <a:p>
            <a:pPr indent="0" lvl="0" marL="0" rtl="0" algn="l">
              <a:lnSpc>
                <a:spcPct val="70000"/>
              </a:lnSpc>
              <a:spcBef>
                <a:spcPts val="800"/>
              </a:spcBef>
              <a:spcAft>
                <a:spcPts val="0"/>
              </a:spcAft>
              <a:buSzPts val="440"/>
              <a:buNone/>
            </a:pPr>
            <a:r>
              <a:t/>
            </a:r>
            <a:endParaRPr sz="1540">
              <a:solidFill>
                <a:srgbClr val="242424"/>
              </a:solidFill>
              <a:latin typeface="DM Sans"/>
              <a:ea typeface="DM Sans"/>
              <a:cs typeface="DM Sans"/>
              <a:sym typeface="DM Sans"/>
            </a:endParaRPr>
          </a:p>
          <a:p>
            <a:pPr indent="0" lvl="0" marL="0" rtl="0" algn="l">
              <a:lnSpc>
                <a:spcPct val="115000"/>
              </a:lnSpc>
              <a:spcBef>
                <a:spcPts val="800"/>
              </a:spcBef>
              <a:spcAft>
                <a:spcPts val="0"/>
              </a:spcAft>
              <a:buSzPts val="440"/>
              <a:buNone/>
            </a:pPr>
            <a:r>
              <a:rPr lang="en" sz="1540">
                <a:solidFill>
                  <a:srgbClr val="171717"/>
                </a:solidFill>
                <a:latin typeface="DM Sans"/>
                <a:ea typeface="DM Sans"/>
                <a:cs typeface="DM Sans"/>
                <a:sym typeface="DM Sans"/>
              </a:rPr>
              <a:t>7, Soormani 163, Opp. Dav School,</a:t>
            </a:r>
            <a:br>
              <a:rPr lang="en" sz="1540">
                <a:solidFill>
                  <a:srgbClr val="171717"/>
                </a:solidFill>
                <a:latin typeface="DM Sans"/>
                <a:ea typeface="DM Sans"/>
                <a:cs typeface="DM Sans"/>
                <a:sym typeface="DM Sans"/>
              </a:rPr>
            </a:br>
            <a:r>
              <a:rPr lang="en" sz="1540">
                <a:solidFill>
                  <a:srgbClr val="171717"/>
                </a:solidFill>
                <a:latin typeface="DM Sans"/>
                <a:ea typeface="DM Sans"/>
                <a:cs typeface="DM Sans"/>
                <a:sym typeface="DM Sans"/>
              </a:rPr>
              <a:t>D.P. Road, Aundh,</a:t>
            </a:r>
            <a:br>
              <a:rPr lang="en" sz="1540">
                <a:solidFill>
                  <a:srgbClr val="171717"/>
                </a:solidFill>
                <a:latin typeface="DM Sans"/>
                <a:ea typeface="DM Sans"/>
                <a:cs typeface="DM Sans"/>
                <a:sym typeface="DM Sans"/>
              </a:rPr>
            </a:br>
            <a:r>
              <a:rPr lang="en" sz="1540">
                <a:solidFill>
                  <a:srgbClr val="171717"/>
                </a:solidFill>
                <a:latin typeface="DM Sans"/>
                <a:ea typeface="DM Sans"/>
                <a:cs typeface="DM Sans"/>
                <a:sym typeface="DM Sans"/>
              </a:rPr>
              <a:t>Pune – 411007</a:t>
            </a:r>
            <a:endParaRPr sz="1740">
              <a:solidFill>
                <a:srgbClr val="000000"/>
              </a:solidFill>
              <a:latin typeface="Arial"/>
              <a:ea typeface="Arial"/>
              <a:cs typeface="Arial"/>
              <a:sym typeface="Arial"/>
            </a:endParaRPr>
          </a:p>
          <a:p>
            <a:pPr indent="0" lvl="0" marL="0" rtl="0" algn="l">
              <a:lnSpc>
                <a:spcPct val="70000"/>
              </a:lnSpc>
              <a:spcBef>
                <a:spcPts val="800"/>
              </a:spcBef>
              <a:spcAft>
                <a:spcPts val="0"/>
              </a:spcAft>
              <a:buSzPts val="440"/>
              <a:buNone/>
            </a:pPr>
            <a:r>
              <a:t/>
            </a:r>
            <a:endParaRPr sz="1540">
              <a:solidFill>
                <a:srgbClr val="0A0A0A"/>
              </a:solidFill>
              <a:latin typeface="Roboto"/>
              <a:ea typeface="Roboto"/>
              <a:cs typeface="Roboto"/>
              <a:sym typeface="Roboto"/>
            </a:endParaRPr>
          </a:p>
          <a:p>
            <a:pPr indent="0" lvl="0" marL="0" rtl="0" algn="l">
              <a:lnSpc>
                <a:spcPct val="70000"/>
              </a:lnSpc>
              <a:spcBef>
                <a:spcPts val="800"/>
              </a:spcBef>
              <a:spcAft>
                <a:spcPts val="0"/>
              </a:spcAft>
              <a:buSzPts val="440"/>
              <a:buNone/>
            </a:pPr>
            <a:r>
              <a:rPr b="1" lang="en" sz="1540">
                <a:solidFill>
                  <a:srgbClr val="000000"/>
                </a:solidFill>
                <a:latin typeface="DM Sans"/>
                <a:ea typeface="DM Sans"/>
                <a:cs typeface="DM Sans"/>
                <a:sym typeface="DM Sans"/>
              </a:rPr>
              <a:t>Phone</a:t>
            </a:r>
            <a:r>
              <a:rPr b="1" lang="en" sz="1540">
                <a:solidFill>
                  <a:srgbClr val="467886"/>
                </a:solidFill>
                <a:latin typeface="DM Sans"/>
                <a:ea typeface="DM Sans"/>
                <a:cs typeface="DM Sans"/>
                <a:sym typeface="DM Sans"/>
              </a:rPr>
              <a:t> </a:t>
            </a:r>
            <a:r>
              <a:rPr b="1" lang="en" sz="1540">
                <a:solidFill>
                  <a:srgbClr val="000000"/>
                </a:solidFill>
                <a:latin typeface="DM Sans"/>
                <a:ea typeface="DM Sans"/>
                <a:cs typeface="DM Sans"/>
                <a:sym typeface="DM Sans"/>
              </a:rPr>
              <a:t>: </a:t>
            </a:r>
            <a:r>
              <a:rPr lang="en" sz="1540" u="sng">
                <a:solidFill>
                  <a:srgbClr val="467886"/>
                </a:solidFill>
                <a:latin typeface="DM Sans"/>
                <a:ea typeface="DM Sans"/>
                <a:cs typeface="DM Sans"/>
                <a:sym typeface="DM Sans"/>
                <a:hlinkClick r:id="rId4">
                  <a:extLst>
                    <a:ext uri="{A12FA001-AC4F-418D-AE19-62706E023703}">
                      <ahyp:hlinkClr val="tx"/>
                    </a:ext>
                  </a:extLst>
                </a:hlinkClick>
              </a:rPr>
              <a:t>+91-20-66073200</a:t>
            </a:r>
            <a:endParaRPr sz="1540">
              <a:solidFill>
                <a:srgbClr val="000000"/>
              </a:solidFill>
              <a:latin typeface="DM Sans"/>
              <a:ea typeface="DM Sans"/>
              <a:cs typeface="DM Sans"/>
              <a:sym typeface="DM Sans"/>
            </a:endParaRPr>
          </a:p>
          <a:p>
            <a:pPr indent="0" lvl="0" marL="0" rtl="0" algn="l">
              <a:lnSpc>
                <a:spcPct val="70000"/>
              </a:lnSpc>
              <a:spcBef>
                <a:spcPts val="800"/>
              </a:spcBef>
              <a:spcAft>
                <a:spcPts val="0"/>
              </a:spcAft>
              <a:buSzPts val="440"/>
              <a:buNone/>
            </a:pPr>
            <a:r>
              <a:rPr b="1" lang="en" sz="1540">
                <a:solidFill>
                  <a:srgbClr val="000000"/>
                </a:solidFill>
                <a:latin typeface="DM Sans"/>
                <a:ea typeface="DM Sans"/>
                <a:cs typeface="DM Sans"/>
                <a:sym typeface="DM Sans"/>
              </a:rPr>
              <a:t>Email:  </a:t>
            </a:r>
            <a:r>
              <a:rPr lang="en" sz="1540" u="sng">
                <a:solidFill>
                  <a:srgbClr val="467886"/>
                </a:solidFill>
                <a:latin typeface="DM Sans"/>
                <a:ea typeface="DM Sans"/>
                <a:cs typeface="DM Sans"/>
                <a:sym typeface="DM Sans"/>
                <a:hlinkClick r:id="rId5">
                  <a:extLst>
                    <a:ext uri="{A12FA001-AC4F-418D-AE19-62706E023703}">
                      <ahyp:hlinkClr val="tx"/>
                    </a:ext>
                  </a:extLst>
                </a:hlinkClick>
              </a:rPr>
              <a:t>office@firstpolicy.com</a:t>
            </a:r>
            <a:endParaRPr b="1" sz="1540">
              <a:solidFill>
                <a:srgbClr val="000000"/>
              </a:solidFill>
              <a:latin typeface="DM Sans"/>
              <a:ea typeface="DM Sans"/>
              <a:cs typeface="DM Sans"/>
              <a:sym typeface="DM Sans"/>
            </a:endParaRPr>
          </a:p>
          <a:p>
            <a:pPr indent="0" lvl="0" marL="0" rtl="0" algn="l">
              <a:lnSpc>
                <a:spcPct val="70000"/>
              </a:lnSpc>
              <a:spcBef>
                <a:spcPts val="900"/>
              </a:spcBef>
              <a:spcAft>
                <a:spcPts val="0"/>
              </a:spcAft>
              <a:buSzPts val="440"/>
              <a:buNone/>
            </a:pPr>
            <a:r>
              <a:t/>
            </a:r>
            <a:endParaRPr sz="1540">
              <a:solidFill>
                <a:srgbClr val="000000"/>
              </a:solidFill>
              <a:latin typeface="Arial"/>
              <a:ea typeface="Arial"/>
              <a:cs typeface="Arial"/>
              <a:sym typeface="Arial"/>
            </a:endParaRPr>
          </a:p>
          <a:p>
            <a:pPr indent="-38100" lvl="0" marL="177800" rtl="0" algn="l">
              <a:lnSpc>
                <a:spcPct val="70000"/>
              </a:lnSpc>
              <a:spcBef>
                <a:spcPts val="1700"/>
              </a:spcBef>
              <a:spcAft>
                <a:spcPts val="0"/>
              </a:spcAft>
              <a:buSzPts val="440"/>
              <a:buNone/>
            </a:pPr>
            <a:r>
              <a:t/>
            </a:r>
            <a:endParaRPr sz="1540">
              <a:solidFill>
                <a:srgbClr val="000000"/>
              </a:solidFill>
              <a:latin typeface="Arial"/>
              <a:ea typeface="Arial"/>
              <a:cs typeface="Arial"/>
              <a:sym typeface="Arial"/>
            </a:endParaRPr>
          </a:p>
          <a:p>
            <a:pPr indent="-38100" lvl="0" marL="177800" rtl="0" algn="l">
              <a:lnSpc>
                <a:spcPct val="70000"/>
              </a:lnSpc>
              <a:spcBef>
                <a:spcPts val="800"/>
              </a:spcBef>
              <a:spcAft>
                <a:spcPts val="0"/>
              </a:spcAft>
              <a:buSzPts val="440"/>
              <a:buNone/>
            </a:pPr>
            <a:r>
              <a:t/>
            </a:r>
            <a:endParaRPr sz="1540">
              <a:solidFill>
                <a:srgbClr val="000000"/>
              </a:solidFill>
              <a:latin typeface="Arial"/>
              <a:ea typeface="Arial"/>
              <a:cs typeface="Arial"/>
              <a:sym typeface="Arial"/>
            </a:endParaRPr>
          </a:p>
          <a:p>
            <a:pPr indent="-38100" lvl="0" marL="177800" rtl="0" algn="l">
              <a:lnSpc>
                <a:spcPct val="70000"/>
              </a:lnSpc>
              <a:spcBef>
                <a:spcPts val="800"/>
              </a:spcBef>
              <a:spcAft>
                <a:spcPts val="0"/>
              </a:spcAft>
              <a:buSzPts val="440"/>
              <a:buNone/>
            </a:pPr>
            <a:r>
              <a:t/>
            </a:r>
            <a:endParaRPr sz="1540">
              <a:solidFill>
                <a:srgbClr val="000000"/>
              </a:solidFill>
              <a:latin typeface="Arial"/>
              <a:ea typeface="Arial"/>
              <a:cs typeface="Arial"/>
              <a:sym typeface="Arial"/>
            </a:endParaRPr>
          </a:p>
          <a:p>
            <a:pPr indent="0" lvl="0" marL="0" rtl="0" algn="l">
              <a:lnSpc>
                <a:spcPct val="70000"/>
              </a:lnSpc>
              <a:spcBef>
                <a:spcPts val="900"/>
              </a:spcBef>
              <a:spcAft>
                <a:spcPts val="0"/>
              </a:spcAft>
              <a:buSzPts val="440"/>
              <a:buNone/>
            </a:pPr>
            <a:r>
              <a:t/>
            </a:r>
            <a:endParaRPr sz="1540">
              <a:solidFill>
                <a:srgbClr val="000000"/>
              </a:solidFill>
              <a:latin typeface="Arial"/>
              <a:ea typeface="Arial"/>
              <a:cs typeface="Arial"/>
              <a:sym typeface="Arial"/>
            </a:endParaRPr>
          </a:p>
          <a:p>
            <a:pPr indent="0" lvl="0" marL="0" rtl="0" algn="l">
              <a:lnSpc>
                <a:spcPct val="95000"/>
              </a:lnSpc>
              <a:spcBef>
                <a:spcPts val="0"/>
              </a:spcBef>
              <a:spcAft>
                <a:spcPts val="1200"/>
              </a:spcAft>
              <a:buSzPts val="440"/>
              <a:buNone/>
            </a:pPr>
            <a:r>
              <a:t/>
            </a:r>
            <a:endParaRPr sz="1420"/>
          </a:p>
        </p:txBody>
      </p:sp>
      <p:pic>
        <p:nvPicPr>
          <p:cNvPr id="104" name="Google Shape;104;p21"/>
          <p:cNvPicPr preferRelativeResize="0"/>
          <p:nvPr/>
        </p:nvPicPr>
        <p:blipFill rotWithShape="1">
          <a:blip r:embed="rId6">
            <a:alphaModFix/>
          </a:blip>
          <a:srcRect b="22998" l="0" r="0" t="24300"/>
          <a:stretch/>
        </p:blipFill>
        <p:spPr>
          <a:xfrm>
            <a:off x="5440950" y="2936025"/>
            <a:ext cx="2942350" cy="15506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Gameday">
  <a:themeElements>
    <a:clrScheme name="Gameday">
      <a:dk1>
        <a:srgbClr val="4285F4"/>
      </a:dk1>
      <a:lt1>
        <a:srgbClr val="FFFFFF"/>
      </a:lt1>
      <a:dk2>
        <a:srgbClr val="666666"/>
      </a:dk2>
      <a:lt2>
        <a:srgbClr val="D9D9D9"/>
      </a:lt2>
      <a:accent1>
        <a:srgbClr val="455A64"/>
      </a:accent1>
      <a:accent2>
        <a:srgbClr val="607D8B"/>
      </a:accent2>
      <a:accent3>
        <a:srgbClr val="FF5722"/>
      </a:accent3>
      <a:accent4>
        <a:srgbClr val="D84315"/>
      </a:accent4>
      <a:accent5>
        <a:srgbClr val="1C3AA9"/>
      </a:accent5>
      <a:accent6>
        <a:srgbClr val="FFAB40"/>
      </a:accent6>
      <a:hlink>
        <a:srgbClr val="1C3AA9"/>
      </a:hlink>
      <a:folHlink>
        <a:srgbClr val="1C3A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