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Canva Sans Bold" charset="1" panose="020B0803030501040103"/>
      <p:regular r:id="rId17"/>
    </p:embeddedFont>
    <p:embeddedFont>
      <p:font typeface="Futura Ultra-Bold" charset="1" panose="020B0802020204020204"/>
      <p:regular r:id="rId18"/>
    </p:embeddedFont>
    <p:embeddedFont>
      <p:font typeface="Canva Sans" charset="1" panose="020B0503030501040103"/>
      <p:regular r:id="rId19"/>
    </p:embeddedFont>
    <p:embeddedFont>
      <p:font typeface="Arial Bold" charset="1" panose="020B0802020202020204"/>
      <p:regular r:id="rId20"/>
    </p:embeddedFont>
    <p:embeddedFont>
      <p:font typeface="Arial" charset="1" panose="020B0502020202020204"/>
      <p:regular r:id="rId21"/>
    </p:embeddedFont>
    <p:embeddedFont>
      <p:font typeface="Open Sans Extra Bold" charset="1" panose="020B0906030804020204"/>
      <p:regular r:id="rId22"/>
    </p:embeddedFont>
    <p:embeddedFont>
      <p:font typeface="Poppins"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ypto-launchpad-developmen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smart-contract-development/"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https://www.blockchainx.tech"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2" Target="../media/image5.png" Type="http://schemas.openxmlformats.org/officeDocument/2006/relationships/image"/><Relationship Id="rId3" Target="../media/image6.jpe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5154531"/>
            <a:ext cx="18288000" cy="5132469"/>
            <a:chOff x="0" y="0"/>
            <a:chExt cx="24384000" cy="6843292"/>
          </a:xfrm>
        </p:grpSpPr>
        <p:sp>
          <p:nvSpPr>
            <p:cNvPr name="Freeform 3" id="3"/>
            <p:cNvSpPr/>
            <p:nvPr/>
          </p:nvSpPr>
          <p:spPr>
            <a:xfrm flipH="false" flipV="false" rot="0">
              <a:off x="0" y="0"/>
              <a:ext cx="24384006" cy="6843313"/>
            </a:xfrm>
            <a:custGeom>
              <a:avLst/>
              <a:gdLst/>
              <a:ahLst/>
              <a:cxnLst/>
              <a:rect r="r" b="b" t="t" l="l"/>
              <a:pathLst>
                <a:path h="6843313" w="24384006">
                  <a:moveTo>
                    <a:pt x="0" y="0"/>
                  </a:moveTo>
                  <a:lnTo>
                    <a:pt x="24384006" y="0"/>
                  </a:lnTo>
                  <a:lnTo>
                    <a:pt x="24384006" y="6843313"/>
                  </a:lnTo>
                  <a:lnTo>
                    <a:pt x="0" y="6843313"/>
                  </a:lnTo>
                  <a:lnTo>
                    <a:pt x="0" y="0"/>
                  </a:lnTo>
                  <a:close/>
                </a:path>
              </a:pathLst>
            </a:custGeom>
            <a:solidFill>
              <a:srgbClr val="5755FE"/>
            </a:solidFill>
          </p:spPr>
        </p:sp>
      </p:grpSp>
      <p:grpSp>
        <p:nvGrpSpPr>
          <p:cNvPr name="Group 4" id="4"/>
          <p:cNvGrpSpPr/>
          <p:nvPr/>
        </p:nvGrpSpPr>
        <p:grpSpPr>
          <a:xfrm rot="-2699999">
            <a:off x="9860567" y="-2818322"/>
            <a:ext cx="4565743" cy="7536262"/>
            <a:chOff x="0" y="0"/>
            <a:chExt cx="4163738" cy="6872708"/>
          </a:xfrm>
        </p:grpSpPr>
        <p:sp>
          <p:nvSpPr>
            <p:cNvPr name="Freeform 5" id="5"/>
            <p:cNvSpPr/>
            <p:nvPr/>
          </p:nvSpPr>
          <p:spPr>
            <a:xfrm flipH="false" flipV="false" rot="0">
              <a:off x="0" y="0"/>
              <a:ext cx="4163695" cy="6872732"/>
            </a:xfrm>
            <a:custGeom>
              <a:avLst/>
              <a:gdLst/>
              <a:ahLst/>
              <a:cxnLst/>
              <a:rect r="r" b="b" t="t" l="l"/>
              <a:pathLst>
                <a:path h="6872732" w="4163695">
                  <a:moveTo>
                    <a:pt x="4163695" y="6872732"/>
                  </a:moveTo>
                  <a:cubicBezTo>
                    <a:pt x="3960622" y="6872732"/>
                    <a:pt x="3960622" y="6872732"/>
                    <a:pt x="3960622" y="6872732"/>
                  </a:cubicBezTo>
                  <a:cubicBezTo>
                    <a:pt x="3960622" y="4746879"/>
                    <a:pt x="2234184" y="3014345"/>
                    <a:pt x="107950" y="3014345"/>
                  </a:cubicBezTo>
                  <a:cubicBezTo>
                    <a:pt x="6350" y="3014345"/>
                    <a:pt x="6350" y="3014345"/>
                    <a:pt x="6350" y="3014345"/>
                  </a:cubicBezTo>
                  <a:cubicBezTo>
                    <a:pt x="0" y="0"/>
                    <a:pt x="0" y="0"/>
                    <a:pt x="0" y="0"/>
                  </a:cubicBezTo>
                  <a:cubicBezTo>
                    <a:pt x="203073" y="0"/>
                    <a:pt x="203073" y="0"/>
                    <a:pt x="203073" y="0"/>
                  </a:cubicBezTo>
                  <a:cubicBezTo>
                    <a:pt x="209423" y="2817622"/>
                    <a:pt x="209423" y="2817622"/>
                    <a:pt x="209423" y="2817622"/>
                  </a:cubicBezTo>
                  <a:cubicBezTo>
                    <a:pt x="2399157" y="2868422"/>
                    <a:pt x="4163695" y="4670679"/>
                    <a:pt x="4163695" y="6872732"/>
                  </a:cubicBezTo>
                  <a:close/>
                </a:path>
              </a:pathLst>
            </a:custGeom>
            <a:solidFill>
              <a:srgbClr val="5755FE"/>
            </a:solidFill>
          </p:spPr>
        </p:sp>
      </p:grpSp>
      <p:grpSp>
        <p:nvGrpSpPr>
          <p:cNvPr name="Group 6" id="6"/>
          <p:cNvGrpSpPr/>
          <p:nvPr/>
        </p:nvGrpSpPr>
        <p:grpSpPr>
          <a:xfrm rot="-2699999">
            <a:off x="12094709" y="5591409"/>
            <a:ext cx="4580404" cy="7504006"/>
            <a:chOff x="0" y="0"/>
            <a:chExt cx="4177108" cy="6843292"/>
          </a:xfrm>
        </p:grpSpPr>
        <p:sp>
          <p:nvSpPr>
            <p:cNvPr name="Freeform 7" id="7"/>
            <p:cNvSpPr/>
            <p:nvPr/>
          </p:nvSpPr>
          <p:spPr>
            <a:xfrm flipH="false" flipV="false" rot="0">
              <a:off x="0" y="0"/>
              <a:ext cx="4177157" cy="6843268"/>
            </a:xfrm>
            <a:custGeom>
              <a:avLst/>
              <a:gdLst/>
              <a:ahLst/>
              <a:cxnLst/>
              <a:rect r="r" b="b" t="t" l="l"/>
              <a:pathLst>
                <a:path h="6843268" w="4177157">
                  <a:moveTo>
                    <a:pt x="3973957" y="6843268"/>
                  </a:moveTo>
                  <a:cubicBezTo>
                    <a:pt x="3961257" y="4062730"/>
                    <a:pt x="3961257" y="4062730"/>
                    <a:pt x="3961257" y="4062730"/>
                  </a:cubicBezTo>
                  <a:cubicBezTo>
                    <a:pt x="1771142" y="4005707"/>
                    <a:pt x="0" y="2209165"/>
                    <a:pt x="0" y="0"/>
                  </a:cubicBezTo>
                  <a:cubicBezTo>
                    <a:pt x="203200" y="0"/>
                    <a:pt x="203200" y="0"/>
                    <a:pt x="203200" y="0"/>
                  </a:cubicBezTo>
                  <a:cubicBezTo>
                    <a:pt x="203200" y="2126615"/>
                    <a:pt x="1936242" y="3859657"/>
                    <a:pt x="4062857" y="3859657"/>
                  </a:cubicBezTo>
                  <a:cubicBezTo>
                    <a:pt x="4164457" y="3859657"/>
                    <a:pt x="4164457" y="3859657"/>
                    <a:pt x="4164457" y="3859657"/>
                  </a:cubicBezTo>
                  <a:cubicBezTo>
                    <a:pt x="4177157" y="6836918"/>
                    <a:pt x="4177157" y="6836918"/>
                    <a:pt x="4177157" y="6836918"/>
                  </a:cubicBezTo>
                  <a:lnTo>
                    <a:pt x="3973957" y="6843268"/>
                  </a:lnTo>
                  <a:close/>
                </a:path>
              </a:pathLst>
            </a:custGeom>
            <a:solidFill>
              <a:srgbClr val="FFFFFF"/>
            </a:solidFill>
          </p:spPr>
        </p:sp>
      </p:grpSp>
      <p:grpSp>
        <p:nvGrpSpPr>
          <p:cNvPr name="Group 8" id="8"/>
          <p:cNvGrpSpPr/>
          <p:nvPr/>
        </p:nvGrpSpPr>
        <p:grpSpPr>
          <a:xfrm rot="0">
            <a:off x="9746131" y="1635611"/>
            <a:ext cx="7019788" cy="7015778"/>
            <a:chOff x="0" y="0"/>
            <a:chExt cx="9359718" cy="9354370"/>
          </a:xfrm>
        </p:grpSpPr>
        <p:sp>
          <p:nvSpPr>
            <p:cNvPr name="Freeform 9" id="9"/>
            <p:cNvSpPr/>
            <p:nvPr/>
          </p:nvSpPr>
          <p:spPr>
            <a:xfrm flipH="false" flipV="false" rot="0">
              <a:off x="0" y="0"/>
              <a:ext cx="9359773" cy="9354312"/>
            </a:xfrm>
            <a:custGeom>
              <a:avLst/>
              <a:gdLst/>
              <a:ahLst/>
              <a:cxnLst/>
              <a:rect r="r" b="b" t="t" l="l"/>
              <a:pathLst>
                <a:path h="9354312" w="9359773">
                  <a:moveTo>
                    <a:pt x="0" y="4677156"/>
                  </a:moveTo>
                  <a:cubicBezTo>
                    <a:pt x="0" y="2094103"/>
                    <a:pt x="2095246" y="0"/>
                    <a:pt x="4679823" y="0"/>
                  </a:cubicBezTo>
                  <a:cubicBezTo>
                    <a:pt x="7264400" y="0"/>
                    <a:pt x="9359773" y="2094103"/>
                    <a:pt x="9359773" y="4677156"/>
                  </a:cubicBezTo>
                  <a:cubicBezTo>
                    <a:pt x="9359773" y="7260209"/>
                    <a:pt x="7264527" y="9354312"/>
                    <a:pt x="4679823" y="9354312"/>
                  </a:cubicBezTo>
                  <a:cubicBezTo>
                    <a:pt x="2095119" y="9354312"/>
                    <a:pt x="0" y="7260336"/>
                    <a:pt x="0" y="4677156"/>
                  </a:cubicBezTo>
                  <a:close/>
                </a:path>
              </a:pathLst>
            </a:custGeom>
            <a:solidFill>
              <a:srgbClr val="FFFFFF"/>
            </a:solidFill>
          </p:spPr>
        </p:sp>
      </p:grpSp>
      <p:grpSp>
        <p:nvGrpSpPr>
          <p:cNvPr name="Group 10" id="10"/>
          <p:cNvGrpSpPr/>
          <p:nvPr/>
        </p:nvGrpSpPr>
        <p:grpSpPr>
          <a:xfrm rot="0">
            <a:off x="9987429" y="1873554"/>
            <a:ext cx="6537191" cy="6539891"/>
            <a:chOff x="0" y="0"/>
            <a:chExt cx="6476924" cy="6479600"/>
          </a:xfrm>
        </p:grpSpPr>
        <p:sp>
          <p:nvSpPr>
            <p:cNvPr name="Freeform 11" id="11"/>
            <p:cNvSpPr/>
            <p:nvPr/>
          </p:nvSpPr>
          <p:spPr>
            <a:xfrm flipH="false" flipV="false" rot="0">
              <a:off x="0" y="0"/>
              <a:ext cx="6477000" cy="6479540"/>
            </a:xfrm>
            <a:custGeom>
              <a:avLst/>
              <a:gdLst/>
              <a:ahLst/>
              <a:cxnLst/>
              <a:rect r="r" b="b" t="t" l="l"/>
              <a:pathLst>
                <a:path h="6479540" w="6477000">
                  <a:moveTo>
                    <a:pt x="0" y="3239770"/>
                  </a:moveTo>
                  <a:cubicBezTo>
                    <a:pt x="0" y="1450467"/>
                    <a:pt x="1449959" y="0"/>
                    <a:pt x="3238500" y="0"/>
                  </a:cubicBezTo>
                  <a:cubicBezTo>
                    <a:pt x="5027041" y="0"/>
                    <a:pt x="6477000" y="1450467"/>
                    <a:pt x="6477000" y="3239770"/>
                  </a:cubicBezTo>
                  <a:cubicBezTo>
                    <a:pt x="6477000" y="5029073"/>
                    <a:pt x="5027041" y="6479540"/>
                    <a:pt x="3238500" y="6479540"/>
                  </a:cubicBezTo>
                  <a:cubicBezTo>
                    <a:pt x="1449959" y="6479540"/>
                    <a:pt x="0" y="5029073"/>
                    <a:pt x="0" y="3239770"/>
                  </a:cubicBezTo>
                  <a:close/>
                </a:path>
              </a:pathLst>
            </a:custGeom>
            <a:blipFill>
              <a:blip r:embed="rId2"/>
              <a:stretch>
                <a:fillRect l="-1368" t="0" r="-1368" b="0"/>
              </a:stretch>
            </a:blipFill>
          </p:spPr>
        </p:sp>
      </p:grpSp>
      <p:sp>
        <p:nvSpPr>
          <p:cNvPr name="Freeform 12" id="12"/>
          <p:cNvSpPr/>
          <p:nvPr/>
        </p:nvSpPr>
        <p:spPr>
          <a:xfrm flipH="false" flipV="false" rot="0">
            <a:off x="1028700" y="2695327"/>
            <a:ext cx="3012558" cy="957742"/>
          </a:xfrm>
          <a:custGeom>
            <a:avLst/>
            <a:gdLst/>
            <a:ahLst/>
            <a:cxnLst/>
            <a:rect r="r" b="b" t="t" l="l"/>
            <a:pathLst>
              <a:path h="957742" w="3012558">
                <a:moveTo>
                  <a:pt x="0" y="0"/>
                </a:moveTo>
                <a:lnTo>
                  <a:pt x="3012558" y="0"/>
                </a:lnTo>
                <a:lnTo>
                  <a:pt x="3012558" y="957743"/>
                </a:lnTo>
                <a:lnTo>
                  <a:pt x="0" y="957743"/>
                </a:lnTo>
                <a:lnTo>
                  <a:pt x="0" y="0"/>
                </a:lnTo>
                <a:close/>
              </a:path>
            </a:pathLst>
          </a:custGeom>
          <a:blipFill>
            <a:blip r:embed="rId3"/>
            <a:stretch>
              <a:fillRect l="0" t="0" r="0" b="0"/>
            </a:stretch>
          </a:blipFill>
        </p:spPr>
      </p:sp>
      <p:sp>
        <p:nvSpPr>
          <p:cNvPr name="TextBox 13" id="13"/>
          <p:cNvSpPr txBox="true"/>
          <p:nvPr/>
        </p:nvSpPr>
        <p:spPr>
          <a:xfrm rot="0">
            <a:off x="1028700" y="4016083"/>
            <a:ext cx="8547338" cy="3161262"/>
          </a:xfrm>
          <a:prstGeom prst="rect">
            <a:avLst/>
          </a:prstGeom>
        </p:spPr>
        <p:txBody>
          <a:bodyPr anchor="t" rtlCol="false" tIns="0" lIns="0" bIns="0" rIns="0">
            <a:spAutoFit/>
          </a:bodyPr>
          <a:lstStyle/>
          <a:p>
            <a:pPr algn="l">
              <a:lnSpc>
                <a:spcPts val="8457"/>
              </a:lnSpc>
            </a:pPr>
            <a:r>
              <a:rPr lang="en-US" sz="6040" b="true">
                <a:solidFill>
                  <a:srgbClr val="000000"/>
                </a:solidFill>
                <a:latin typeface="Canva Sans Bold"/>
                <a:ea typeface="Canva Sans Bold"/>
                <a:cs typeface="Canva Sans Bold"/>
                <a:sym typeface="Canva Sans Bold"/>
              </a:rPr>
              <a:t>Top 8 Key Features </a:t>
            </a:r>
            <a:r>
              <a:rPr lang="en-US" sz="6040" b="true">
                <a:solidFill>
                  <a:srgbClr val="FFFFFF"/>
                </a:solidFill>
                <a:latin typeface="Canva Sans Bold"/>
                <a:ea typeface="Canva Sans Bold"/>
                <a:cs typeface="Canva Sans Bold"/>
                <a:sym typeface="Canva Sans Bold"/>
              </a:rPr>
              <a:t>of Crypto Launchpads to Watch in 2025?</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2182062"/>
            <a:ext cx="17737959" cy="7382881"/>
            <a:chOff x="0" y="0"/>
            <a:chExt cx="20074059" cy="8355211"/>
          </a:xfrm>
        </p:grpSpPr>
        <p:sp>
          <p:nvSpPr>
            <p:cNvPr name="Freeform 3" id="3"/>
            <p:cNvSpPr/>
            <p:nvPr/>
          </p:nvSpPr>
          <p:spPr>
            <a:xfrm flipH="false" flipV="false" rot="0">
              <a:off x="0" y="0"/>
              <a:ext cx="20074105" cy="8355191"/>
            </a:xfrm>
            <a:custGeom>
              <a:avLst/>
              <a:gdLst/>
              <a:ahLst/>
              <a:cxnLst/>
              <a:rect r="r" b="b" t="t" l="l"/>
              <a:pathLst>
                <a:path h="8355191" w="20074105">
                  <a:moveTo>
                    <a:pt x="0" y="0"/>
                  </a:moveTo>
                  <a:lnTo>
                    <a:pt x="20074105" y="0"/>
                  </a:lnTo>
                  <a:lnTo>
                    <a:pt x="20074105" y="8355191"/>
                  </a:lnTo>
                  <a:lnTo>
                    <a:pt x="0" y="8355191"/>
                  </a:lnTo>
                  <a:close/>
                </a:path>
              </a:pathLst>
            </a:custGeom>
            <a:solidFill>
              <a:srgbClr val="5755FE"/>
            </a:solidFill>
          </p:spPr>
        </p:sp>
      </p:grpSp>
      <p:grpSp>
        <p:nvGrpSpPr>
          <p:cNvPr name="Group 4" id="4"/>
          <p:cNvGrpSpPr/>
          <p:nvPr/>
        </p:nvGrpSpPr>
        <p:grpSpPr>
          <a:xfrm rot="0">
            <a:off x="0" y="375066"/>
            <a:ext cx="8514087" cy="1246496"/>
            <a:chOff x="0" y="0"/>
            <a:chExt cx="11352116" cy="1661994"/>
          </a:xfrm>
        </p:grpSpPr>
        <p:sp>
          <p:nvSpPr>
            <p:cNvPr name="Freeform 5" id="5"/>
            <p:cNvSpPr/>
            <p:nvPr/>
          </p:nvSpPr>
          <p:spPr>
            <a:xfrm flipH="false" flipV="false" rot="0">
              <a:off x="0" y="0"/>
              <a:ext cx="11352149" cy="1662049"/>
            </a:xfrm>
            <a:custGeom>
              <a:avLst/>
              <a:gdLst/>
              <a:ahLst/>
              <a:cxnLst/>
              <a:rect r="r" b="b" t="t" l="l"/>
              <a:pathLst>
                <a:path h="1662049" w="11352149">
                  <a:moveTo>
                    <a:pt x="0" y="0"/>
                  </a:moveTo>
                  <a:lnTo>
                    <a:pt x="11352149" y="0"/>
                  </a:lnTo>
                  <a:lnTo>
                    <a:pt x="11352149" y="1662049"/>
                  </a:lnTo>
                  <a:lnTo>
                    <a:pt x="0" y="1662049"/>
                  </a:lnTo>
                  <a:close/>
                </a:path>
              </a:pathLst>
            </a:custGeom>
            <a:solidFill>
              <a:srgbClr val="5755FE"/>
            </a:solidFill>
          </p:spPr>
        </p:sp>
      </p:grpSp>
      <p:grpSp>
        <p:nvGrpSpPr>
          <p:cNvPr name="Group 6" id="6"/>
          <p:cNvGrpSpPr/>
          <p:nvPr/>
        </p:nvGrpSpPr>
        <p:grpSpPr>
          <a:xfrm rot="0">
            <a:off x="7897504" y="375066"/>
            <a:ext cx="1246496" cy="1246496"/>
            <a:chOff x="0" y="0"/>
            <a:chExt cx="1661994" cy="1661994"/>
          </a:xfrm>
        </p:grpSpPr>
        <p:sp>
          <p:nvSpPr>
            <p:cNvPr name="Freeform 7" id="7"/>
            <p:cNvSpPr/>
            <p:nvPr/>
          </p:nvSpPr>
          <p:spPr>
            <a:xfrm flipH="false" flipV="false" rot="0">
              <a:off x="0" y="0"/>
              <a:ext cx="1661922" cy="1661922"/>
            </a:xfrm>
            <a:custGeom>
              <a:avLst/>
              <a:gdLst/>
              <a:ahLst/>
              <a:cxnLst/>
              <a:rect r="r" b="b" t="t" l="l"/>
              <a:pathLst>
                <a:path h="1661922" w="1661922">
                  <a:moveTo>
                    <a:pt x="0" y="830961"/>
                  </a:moveTo>
                  <a:cubicBezTo>
                    <a:pt x="0" y="1289939"/>
                    <a:pt x="372110" y="1661922"/>
                    <a:pt x="830961" y="1661922"/>
                  </a:cubicBezTo>
                  <a:cubicBezTo>
                    <a:pt x="1289812" y="1661922"/>
                    <a:pt x="1661922" y="1289812"/>
                    <a:pt x="1661922" y="830961"/>
                  </a:cubicBezTo>
                  <a:cubicBezTo>
                    <a:pt x="1661922" y="372110"/>
                    <a:pt x="1289939" y="0"/>
                    <a:pt x="830961" y="0"/>
                  </a:cubicBezTo>
                  <a:cubicBezTo>
                    <a:pt x="371983" y="0"/>
                    <a:pt x="0" y="372110"/>
                    <a:pt x="0" y="830961"/>
                  </a:cubicBezTo>
                  <a:close/>
                </a:path>
              </a:pathLst>
            </a:custGeom>
            <a:solidFill>
              <a:srgbClr val="5755FE"/>
            </a:solidFill>
          </p:spPr>
        </p:sp>
      </p:grpSp>
      <p:sp>
        <p:nvSpPr>
          <p:cNvPr name="TextBox 8" id="8"/>
          <p:cNvSpPr txBox="true"/>
          <p:nvPr/>
        </p:nvSpPr>
        <p:spPr>
          <a:xfrm rot="0">
            <a:off x="1028700" y="650651"/>
            <a:ext cx="6375082"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Introduction:</a:t>
            </a:r>
          </a:p>
        </p:txBody>
      </p:sp>
      <p:sp>
        <p:nvSpPr>
          <p:cNvPr name="TextBox 9" id="9"/>
          <p:cNvSpPr txBox="true"/>
          <p:nvPr/>
        </p:nvSpPr>
        <p:spPr>
          <a:xfrm rot="0">
            <a:off x="405453" y="2912696"/>
            <a:ext cx="16853847" cy="6127749"/>
          </a:xfrm>
          <a:prstGeom prst="rect">
            <a:avLst/>
          </a:prstGeom>
        </p:spPr>
        <p:txBody>
          <a:bodyPr anchor="t" rtlCol="false" tIns="0" lIns="0" bIns="0" rIns="0">
            <a:spAutoFit/>
          </a:bodyPr>
          <a:lstStyle/>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Indeed, the world of cryptocurrency is changing very fast with respect to the role that crypto has been playing. New projects can now use these platforms as launchpads for raising money by issuing tokens mostly via Initial DEX Offerings (IDOs). </a:t>
            </a:r>
          </a:p>
          <a:p>
            <a:pPr algn="l">
              <a:lnSpc>
                <a:spcPts val="3500"/>
              </a:lnSpc>
            </a:pPr>
          </a:p>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The past few years have created a new experience for blockchain projects with respect to investors, having more secure, transparent, and decentralized ways of fundraising.</a:t>
            </a:r>
          </a:p>
          <a:p>
            <a:pPr algn="l">
              <a:lnSpc>
                <a:spcPts val="3500"/>
              </a:lnSpc>
            </a:pPr>
          </a:p>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As it matures in this industry, crypto launchpads are going to add some cutting-edge benefits that will facilitate user-friendliness plus contribute towards the complete DeFi ecosystem. In this article, we check out the top 10 important crypto launchpad features poised for 2025-indicates of trend-setting behaviour to the future of token launch. </a:t>
            </a:r>
          </a:p>
          <a:p>
            <a:pPr algn="l">
              <a:lnSpc>
                <a:spcPts val="3500"/>
              </a:lnSpc>
            </a:pPr>
          </a:p>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Talking on how BlockchainX can help you when creating your own high-performing crypto launchpad that features these innovations.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426811"/>
            <a:ext cx="8867903" cy="1501257"/>
            <a:chOff x="0" y="0"/>
            <a:chExt cx="11352116" cy="1921812"/>
          </a:xfrm>
        </p:grpSpPr>
        <p:sp>
          <p:nvSpPr>
            <p:cNvPr name="Freeform 3" id="3"/>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4" id="4"/>
          <p:cNvGrpSpPr/>
          <p:nvPr/>
        </p:nvGrpSpPr>
        <p:grpSpPr>
          <a:xfrm rot="0">
            <a:off x="8225698" y="426811"/>
            <a:ext cx="1298296" cy="1501257"/>
            <a:chOff x="0" y="0"/>
            <a:chExt cx="1661994" cy="1921812"/>
          </a:xfrm>
        </p:grpSpPr>
        <p:sp>
          <p:nvSpPr>
            <p:cNvPr name="Freeform 5" id="5"/>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6" id="6"/>
          <p:cNvSpPr txBox="true"/>
          <p:nvPr/>
        </p:nvSpPr>
        <p:spPr>
          <a:xfrm rot="0">
            <a:off x="1028700" y="558314"/>
            <a:ext cx="6699093" cy="1162050"/>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Why Crypto Launchpad Trends Matter</a:t>
            </a:r>
          </a:p>
        </p:txBody>
      </p:sp>
      <p:grpSp>
        <p:nvGrpSpPr>
          <p:cNvPr name="Group 7" id="7"/>
          <p:cNvGrpSpPr/>
          <p:nvPr/>
        </p:nvGrpSpPr>
        <p:grpSpPr>
          <a:xfrm rot="0">
            <a:off x="8311440" y="525958"/>
            <a:ext cx="1126812" cy="1302962"/>
            <a:chOff x="0" y="0"/>
            <a:chExt cx="1442472" cy="1667968"/>
          </a:xfrm>
        </p:grpSpPr>
        <p:sp>
          <p:nvSpPr>
            <p:cNvPr name="Freeform 8" id="8"/>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grpSp>
        <p:nvGrpSpPr>
          <p:cNvPr name="Group 9" id="9"/>
          <p:cNvGrpSpPr/>
          <p:nvPr/>
        </p:nvGrpSpPr>
        <p:grpSpPr>
          <a:xfrm rot="0">
            <a:off x="583228" y="2280208"/>
            <a:ext cx="16676072" cy="6710846"/>
            <a:chOff x="0" y="0"/>
            <a:chExt cx="22234762" cy="8947794"/>
          </a:xfrm>
        </p:grpSpPr>
        <p:sp>
          <p:nvSpPr>
            <p:cNvPr name="Freeform 10" id="10"/>
            <p:cNvSpPr/>
            <p:nvPr/>
          </p:nvSpPr>
          <p:spPr>
            <a:xfrm flipH="false" flipV="false" rot="0">
              <a:off x="0" y="0"/>
              <a:ext cx="22234762" cy="8947773"/>
            </a:xfrm>
            <a:custGeom>
              <a:avLst/>
              <a:gdLst/>
              <a:ahLst/>
              <a:cxnLst/>
              <a:rect r="r" b="b" t="t" l="l"/>
              <a:pathLst>
                <a:path h="8947773" w="22234762">
                  <a:moveTo>
                    <a:pt x="0" y="0"/>
                  </a:moveTo>
                  <a:lnTo>
                    <a:pt x="22234762" y="0"/>
                  </a:lnTo>
                  <a:lnTo>
                    <a:pt x="22234762" y="8947773"/>
                  </a:lnTo>
                  <a:lnTo>
                    <a:pt x="0" y="8947773"/>
                  </a:lnTo>
                  <a:close/>
                </a:path>
              </a:pathLst>
            </a:custGeom>
            <a:solidFill>
              <a:srgbClr val="5755FE"/>
            </a:solidFill>
          </p:spPr>
        </p:sp>
      </p:grpSp>
      <p:sp>
        <p:nvSpPr>
          <p:cNvPr name="TextBox 11" id="11"/>
          <p:cNvSpPr txBox="true"/>
          <p:nvPr/>
        </p:nvSpPr>
        <p:spPr>
          <a:xfrm rot="0">
            <a:off x="1221580" y="2761168"/>
            <a:ext cx="15526674" cy="17462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The trend of </a:t>
            </a:r>
            <a:r>
              <a:rPr lang="en-US" b="true" sz="2500" u="sng">
                <a:solidFill>
                  <a:srgbClr val="FFFFFF"/>
                </a:solidFill>
                <a:latin typeface="Canva Sans Bold"/>
                <a:ea typeface="Canva Sans Bold"/>
                <a:cs typeface="Canva Sans Bold"/>
                <a:sym typeface="Canva Sans Bold"/>
                <a:hlinkClick r:id="rId2" tooltip="https://www.blockchainx.tech/crypto-launchpad-development/"/>
              </a:rPr>
              <a:t>crypto launchpad development</a:t>
            </a:r>
            <a:r>
              <a:rPr lang="en-US" sz="2500">
                <a:solidFill>
                  <a:srgbClr val="FFFFFF"/>
                </a:solidFill>
                <a:latin typeface="Canva Sans"/>
                <a:ea typeface="Canva Sans"/>
                <a:cs typeface="Canva Sans"/>
                <a:sym typeface="Canva Sans"/>
              </a:rPr>
              <a:t> is not around the technology but rather in a whole array of the behaviors of investors, platform security, and project scalability. Every launchpad will have to adapt to provide solutions as more and more investors and projects want to embrace blockchain technology. </a:t>
            </a:r>
          </a:p>
        </p:txBody>
      </p:sp>
      <p:sp>
        <p:nvSpPr>
          <p:cNvPr name="TextBox 12" id="12"/>
          <p:cNvSpPr txBox="true"/>
          <p:nvPr/>
        </p:nvSpPr>
        <p:spPr>
          <a:xfrm rot="0">
            <a:off x="970806" y="4818157"/>
            <a:ext cx="8173194" cy="1819910"/>
          </a:xfrm>
          <a:prstGeom prst="rect">
            <a:avLst/>
          </a:prstGeom>
        </p:spPr>
        <p:txBody>
          <a:bodyPr anchor="t" rtlCol="false" tIns="0" lIns="0" bIns="0" rIns="0">
            <a:spAutoFit/>
          </a:bodyPr>
          <a:lstStyle/>
          <a:p>
            <a:pPr algn="l" marL="561344" indent="-280672" lvl="1">
              <a:lnSpc>
                <a:spcPts val="3640"/>
              </a:lnSpc>
              <a:buFont typeface="Arial"/>
              <a:buChar char="•"/>
            </a:pPr>
            <a:r>
              <a:rPr lang="en-US" sz="2600">
                <a:solidFill>
                  <a:srgbClr val="FFFFFF"/>
                </a:solidFill>
                <a:latin typeface="Canva Sans"/>
                <a:ea typeface="Canva Sans"/>
                <a:cs typeface="Canva Sans"/>
                <a:sym typeface="Canva Sans"/>
              </a:rPr>
              <a:t>Increase</a:t>
            </a:r>
            <a:r>
              <a:rPr lang="en-US" sz="2600">
                <a:solidFill>
                  <a:srgbClr val="FFFFFF"/>
                </a:solidFill>
                <a:latin typeface="Canva Sans"/>
                <a:ea typeface="Canva Sans"/>
                <a:cs typeface="Canva Sans"/>
                <a:sym typeface="Canva Sans"/>
              </a:rPr>
              <a:t>d regulatory scrutiny</a:t>
            </a:r>
          </a:p>
          <a:p>
            <a:pPr algn="l" marL="561344" indent="-280672" lvl="1">
              <a:lnSpc>
                <a:spcPts val="3640"/>
              </a:lnSpc>
              <a:buFont typeface="Arial"/>
              <a:buChar char="•"/>
            </a:pPr>
            <a:r>
              <a:rPr lang="en-US" sz="2600">
                <a:solidFill>
                  <a:srgbClr val="FFFFFF"/>
                </a:solidFill>
                <a:latin typeface="Canva Sans"/>
                <a:ea typeface="Canva Sans"/>
                <a:cs typeface="Canva Sans"/>
                <a:sym typeface="Canva Sans"/>
              </a:rPr>
              <a:t>Diversification of blockchain ecosystems</a:t>
            </a:r>
          </a:p>
          <a:p>
            <a:pPr algn="l" marL="561344" indent="-280672" lvl="1">
              <a:lnSpc>
                <a:spcPts val="3640"/>
              </a:lnSpc>
              <a:buFont typeface="Arial"/>
              <a:buChar char="•"/>
            </a:pPr>
            <a:r>
              <a:rPr lang="en-US" sz="2600">
                <a:solidFill>
                  <a:srgbClr val="FFFFFF"/>
                </a:solidFill>
                <a:latin typeface="Canva Sans"/>
                <a:ea typeface="Canva Sans"/>
                <a:cs typeface="Canva Sans"/>
                <a:sym typeface="Canva Sans"/>
              </a:rPr>
              <a:t>Demand for fair and inclusive token distribution</a:t>
            </a:r>
          </a:p>
          <a:p>
            <a:pPr algn="l" marL="561344" indent="-280672" lvl="1">
              <a:lnSpc>
                <a:spcPts val="3640"/>
              </a:lnSpc>
              <a:buFont typeface="Arial"/>
              <a:buChar char="•"/>
            </a:pPr>
            <a:r>
              <a:rPr lang="en-US" sz="2600">
                <a:solidFill>
                  <a:srgbClr val="FFFFFF"/>
                </a:solidFill>
                <a:latin typeface="Canva Sans"/>
                <a:ea typeface="Canva Sans"/>
                <a:cs typeface="Canva Sans"/>
                <a:sym typeface="Canva Sans"/>
              </a:rPr>
              <a:t>Sustainability</a:t>
            </a:r>
          </a:p>
        </p:txBody>
      </p:sp>
      <p:sp>
        <p:nvSpPr>
          <p:cNvPr name="TextBox 13" id="13"/>
          <p:cNvSpPr txBox="true"/>
          <p:nvPr/>
        </p:nvSpPr>
        <p:spPr>
          <a:xfrm rot="0">
            <a:off x="1149398" y="6952392"/>
            <a:ext cx="15989204" cy="8699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With these trends in mind, the following 10 key features will play a pivotal role in the success of crypto launchpads in 2025 and beyond.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276352"/>
            <a:ext cx="15055544" cy="5599761"/>
            <a:chOff x="0" y="0"/>
            <a:chExt cx="20074059" cy="7466348"/>
          </a:xfrm>
        </p:grpSpPr>
        <p:sp>
          <p:nvSpPr>
            <p:cNvPr name="Freeform 3" id="3"/>
            <p:cNvSpPr/>
            <p:nvPr/>
          </p:nvSpPr>
          <p:spPr>
            <a:xfrm flipH="false" flipV="false" rot="0">
              <a:off x="0" y="0"/>
              <a:ext cx="20074105" cy="7466330"/>
            </a:xfrm>
            <a:custGeom>
              <a:avLst/>
              <a:gdLst/>
              <a:ahLst/>
              <a:cxnLst/>
              <a:rect r="r" b="b" t="t" l="l"/>
              <a:pathLst>
                <a:path h="7466330" w="20074105">
                  <a:moveTo>
                    <a:pt x="0" y="0"/>
                  </a:moveTo>
                  <a:lnTo>
                    <a:pt x="20074105" y="0"/>
                  </a:lnTo>
                  <a:lnTo>
                    <a:pt x="20074105" y="7466330"/>
                  </a:lnTo>
                  <a:lnTo>
                    <a:pt x="0" y="7466330"/>
                  </a:lnTo>
                  <a:close/>
                </a:path>
              </a:pathLst>
            </a:custGeom>
            <a:solidFill>
              <a:srgbClr val="5755FE"/>
            </a:solidFill>
          </p:spPr>
        </p:sp>
      </p:grpSp>
      <p:grpSp>
        <p:nvGrpSpPr>
          <p:cNvPr name="Group 4" id="4"/>
          <p:cNvGrpSpPr/>
          <p:nvPr/>
        </p:nvGrpSpPr>
        <p:grpSpPr>
          <a:xfrm rot="0">
            <a:off x="12851788" y="3872477"/>
            <a:ext cx="4407512" cy="4407512"/>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0">
            <a:off x="13012248" y="4026582"/>
            <a:ext cx="4086592" cy="4099302"/>
            <a:chOff x="0" y="0"/>
            <a:chExt cx="3440244" cy="3450944"/>
          </a:xfrm>
        </p:grpSpPr>
        <p:sp>
          <p:nvSpPr>
            <p:cNvPr name="Freeform 8" id="8"/>
            <p:cNvSpPr/>
            <p:nvPr/>
          </p:nvSpPr>
          <p:spPr>
            <a:xfrm flipH="false" flipV="false" rot="0">
              <a:off x="0" y="0"/>
              <a:ext cx="3440303" cy="3450971"/>
            </a:xfrm>
            <a:custGeom>
              <a:avLst/>
              <a:gdLst/>
              <a:ahLst/>
              <a:cxnLst/>
              <a:rect r="r" b="b" t="t" l="l"/>
              <a:pathLst>
                <a:path h="3450971" w="3440303">
                  <a:moveTo>
                    <a:pt x="0" y="1725422"/>
                  </a:moveTo>
                  <a:cubicBezTo>
                    <a:pt x="0" y="772541"/>
                    <a:pt x="770128" y="0"/>
                    <a:pt x="1720088" y="0"/>
                  </a:cubicBezTo>
                  <a:cubicBezTo>
                    <a:pt x="2670048" y="0"/>
                    <a:pt x="3440303" y="772541"/>
                    <a:pt x="3440303" y="1725422"/>
                  </a:cubicBezTo>
                  <a:cubicBezTo>
                    <a:pt x="3440303" y="2678303"/>
                    <a:pt x="2670175" y="3450971"/>
                    <a:pt x="1720088" y="3450971"/>
                  </a:cubicBezTo>
                  <a:cubicBezTo>
                    <a:pt x="770001" y="3450971"/>
                    <a:pt x="0" y="2678430"/>
                    <a:pt x="0" y="1725422"/>
                  </a:cubicBezTo>
                  <a:close/>
                </a:path>
              </a:pathLst>
            </a:custGeom>
            <a:blipFill>
              <a:blip r:embed="rId2"/>
              <a:stretch>
                <a:fillRect l="-155" t="0" r="-155" b="0"/>
              </a:stretch>
            </a:blipFill>
          </p:spPr>
        </p:sp>
      </p:grpSp>
      <p:grpSp>
        <p:nvGrpSpPr>
          <p:cNvPr name="Group 9" id="9"/>
          <p:cNvGrpSpPr/>
          <p:nvPr/>
        </p:nvGrpSpPr>
        <p:grpSpPr>
          <a:xfrm rot="0">
            <a:off x="0" y="375066"/>
            <a:ext cx="8514087" cy="1246496"/>
            <a:chOff x="0" y="0"/>
            <a:chExt cx="11352116" cy="1661994"/>
          </a:xfrm>
        </p:grpSpPr>
        <p:sp>
          <p:nvSpPr>
            <p:cNvPr name="Freeform 10" id="10"/>
            <p:cNvSpPr/>
            <p:nvPr/>
          </p:nvSpPr>
          <p:spPr>
            <a:xfrm flipH="false" flipV="false" rot="0">
              <a:off x="0" y="0"/>
              <a:ext cx="11352149" cy="1662049"/>
            </a:xfrm>
            <a:custGeom>
              <a:avLst/>
              <a:gdLst/>
              <a:ahLst/>
              <a:cxnLst/>
              <a:rect r="r" b="b" t="t" l="l"/>
              <a:pathLst>
                <a:path h="1662049" w="11352149">
                  <a:moveTo>
                    <a:pt x="0" y="0"/>
                  </a:moveTo>
                  <a:lnTo>
                    <a:pt x="11352149" y="0"/>
                  </a:lnTo>
                  <a:lnTo>
                    <a:pt x="11352149" y="1662049"/>
                  </a:lnTo>
                  <a:lnTo>
                    <a:pt x="0" y="1662049"/>
                  </a:lnTo>
                  <a:close/>
                </a:path>
              </a:pathLst>
            </a:custGeom>
            <a:solidFill>
              <a:srgbClr val="5755FE"/>
            </a:solidFill>
          </p:spPr>
        </p:sp>
      </p:grpSp>
      <p:grpSp>
        <p:nvGrpSpPr>
          <p:cNvPr name="Group 11" id="11"/>
          <p:cNvGrpSpPr/>
          <p:nvPr/>
        </p:nvGrpSpPr>
        <p:grpSpPr>
          <a:xfrm rot="0">
            <a:off x="7897504" y="375066"/>
            <a:ext cx="1246496" cy="1246496"/>
            <a:chOff x="0" y="0"/>
            <a:chExt cx="1661994" cy="1661994"/>
          </a:xfrm>
        </p:grpSpPr>
        <p:sp>
          <p:nvSpPr>
            <p:cNvPr name="Freeform 12" id="12"/>
            <p:cNvSpPr/>
            <p:nvPr/>
          </p:nvSpPr>
          <p:spPr>
            <a:xfrm flipH="false" flipV="false" rot="0">
              <a:off x="0" y="0"/>
              <a:ext cx="1661922" cy="1661922"/>
            </a:xfrm>
            <a:custGeom>
              <a:avLst/>
              <a:gdLst/>
              <a:ahLst/>
              <a:cxnLst/>
              <a:rect r="r" b="b" t="t" l="l"/>
              <a:pathLst>
                <a:path h="1661922" w="1661922">
                  <a:moveTo>
                    <a:pt x="0" y="830961"/>
                  </a:moveTo>
                  <a:cubicBezTo>
                    <a:pt x="0" y="1289939"/>
                    <a:pt x="372110" y="1661922"/>
                    <a:pt x="830961" y="1661922"/>
                  </a:cubicBezTo>
                  <a:cubicBezTo>
                    <a:pt x="1289812" y="1661922"/>
                    <a:pt x="1661922" y="1289812"/>
                    <a:pt x="1661922" y="830961"/>
                  </a:cubicBezTo>
                  <a:cubicBezTo>
                    <a:pt x="1661922" y="372110"/>
                    <a:pt x="1289939" y="0"/>
                    <a:pt x="830961" y="0"/>
                  </a:cubicBezTo>
                  <a:cubicBezTo>
                    <a:pt x="371983" y="0"/>
                    <a:pt x="0" y="372110"/>
                    <a:pt x="0" y="830961"/>
                  </a:cubicBezTo>
                  <a:close/>
                </a:path>
              </a:pathLst>
            </a:custGeom>
            <a:solidFill>
              <a:srgbClr val="5755FE"/>
            </a:solidFill>
          </p:spPr>
        </p:sp>
      </p:grpSp>
      <p:grpSp>
        <p:nvGrpSpPr>
          <p:cNvPr name="Group 13" id="13"/>
          <p:cNvGrpSpPr/>
          <p:nvPr/>
        </p:nvGrpSpPr>
        <p:grpSpPr>
          <a:xfrm rot="0">
            <a:off x="7979826" y="457388"/>
            <a:ext cx="1081854" cy="1081851"/>
            <a:chOff x="0" y="0"/>
            <a:chExt cx="1442472" cy="1442468"/>
          </a:xfrm>
        </p:grpSpPr>
        <p:sp>
          <p:nvSpPr>
            <p:cNvPr name="Freeform 14" id="14"/>
            <p:cNvSpPr/>
            <p:nvPr/>
          </p:nvSpPr>
          <p:spPr>
            <a:xfrm flipH="false" flipV="false" rot="0">
              <a:off x="0" y="0"/>
              <a:ext cx="1442466" cy="1442466"/>
            </a:xfrm>
            <a:custGeom>
              <a:avLst/>
              <a:gdLst/>
              <a:ahLst/>
              <a:cxnLst/>
              <a:rect r="r" b="b" t="t" l="l"/>
              <a:pathLst>
                <a:path h="1442466" w="1442466">
                  <a:moveTo>
                    <a:pt x="0" y="721233"/>
                  </a:moveTo>
                  <a:cubicBezTo>
                    <a:pt x="0" y="1119505"/>
                    <a:pt x="322961" y="1442466"/>
                    <a:pt x="721233" y="1442466"/>
                  </a:cubicBezTo>
                  <a:cubicBezTo>
                    <a:pt x="1119505" y="1442466"/>
                    <a:pt x="1442466" y="1119505"/>
                    <a:pt x="1442466" y="721233"/>
                  </a:cubicBezTo>
                  <a:cubicBezTo>
                    <a:pt x="1442466" y="322961"/>
                    <a:pt x="1119505" y="0"/>
                    <a:pt x="721233" y="0"/>
                  </a:cubicBezTo>
                  <a:cubicBezTo>
                    <a:pt x="322961" y="0"/>
                    <a:pt x="0" y="322961"/>
                    <a:pt x="0" y="721233"/>
                  </a:cubicBezTo>
                  <a:close/>
                </a:path>
              </a:pathLst>
            </a:custGeom>
            <a:solidFill>
              <a:srgbClr val="FFFFFF"/>
            </a:solidFill>
          </p:spPr>
        </p:sp>
      </p:grpSp>
      <p:sp>
        <p:nvSpPr>
          <p:cNvPr name="TextBox 15" id="15"/>
          <p:cNvSpPr txBox="true"/>
          <p:nvPr/>
        </p:nvSpPr>
        <p:spPr>
          <a:xfrm rot="0">
            <a:off x="722194" y="459512"/>
            <a:ext cx="6375082" cy="1162050"/>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Top 8 Key Features of Crypto Launchpads</a:t>
            </a:r>
          </a:p>
        </p:txBody>
      </p:sp>
      <p:sp>
        <p:nvSpPr>
          <p:cNvPr name="TextBox 16" id="16"/>
          <p:cNvSpPr txBox="true"/>
          <p:nvPr/>
        </p:nvSpPr>
        <p:spPr>
          <a:xfrm rot="0">
            <a:off x="1105180" y="3459145"/>
            <a:ext cx="7956500" cy="5053202"/>
          </a:xfrm>
          <a:prstGeom prst="rect">
            <a:avLst/>
          </a:prstGeom>
        </p:spPr>
        <p:txBody>
          <a:bodyPr anchor="t" rtlCol="false" tIns="0" lIns="0" bIns="0" rIns="0">
            <a:spAutoFit/>
          </a:bodyPr>
          <a:lstStyle/>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Multi-Wallet Support</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KYC/</a:t>
            </a:r>
            <a:r>
              <a:rPr lang="en-US" sz="2700">
                <a:solidFill>
                  <a:srgbClr val="FFFFFF"/>
                </a:solidFill>
                <a:latin typeface="Canva Sans"/>
                <a:ea typeface="Canva Sans"/>
                <a:cs typeface="Canva Sans"/>
                <a:sym typeface="Canva Sans"/>
              </a:rPr>
              <a:t>AML Compliance</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AI-Powered Investor Profiling</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Integrated Staking and Reward Systems</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Decentralized Governance (DAO Integration)</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Smart Contract Templates</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Cross-Chain Support</a:t>
            </a:r>
          </a:p>
          <a:p>
            <a:pPr algn="l" marL="582933" indent="-291467" lvl="1">
              <a:lnSpc>
                <a:spcPts val="5076"/>
              </a:lnSpc>
              <a:buFont typeface="Arial"/>
              <a:buChar char="•"/>
            </a:pPr>
            <a:r>
              <a:rPr lang="en-US" sz="2700">
                <a:solidFill>
                  <a:srgbClr val="FFFFFF"/>
                </a:solidFill>
                <a:latin typeface="Canva Sans"/>
                <a:ea typeface="Canva Sans"/>
                <a:cs typeface="Canva Sans"/>
                <a:sym typeface="Canva Sans"/>
              </a:rPr>
              <a:t>Analytics Dashboard</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426811"/>
            <a:ext cx="8867903" cy="1501257"/>
            <a:chOff x="0" y="0"/>
            <a:chExt cx="11352116" cy="1921812"/>
          </a:xfrm>
        </p:grpSpPr>
        <p:sp>
          <p:nvSpPr>
            <p:cNvPr name="Freeform 3" id="3"/>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4" id="4"/>
          <p:cNvGrpSpPr/>
          <p:nvPr/>
        </p:nvGrpSpPr>
        <p:grpSpPr>
          <a:xfrm rot="0">
            <a:off x="8225698" y="426811"/>
            <a:ext cx="1298296" cy="1501257"/>
            <a:chOff x="0" y="0"/>
            <a:chExt cx="1661994" cy="1921812"/>
          </a:xfrm>
        </p:grpSpPr>
        <p:sp>
          <p:nvSpPr>
            <p:cNvPr name="Freeform 5" id="5"/>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6" id="6"/>
          <p:cNvSpPr txBox="true"/>
          <p:nvPr/>
        </p:nvSpPr>
        <p:spPr>
          <a:xfrm rot="0">
            <a:off x="1084405" y="952500"/>
            <a:ext cx="6699093"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Multi-Wallet Support</a:t>
            </a:r>
          </a:p>
        </p:txBody>
      </p:sp>
      <p:grpSp>
        <p:nvGrpSpPr>
          <p:cNvPr name="Group 7" id="7"/>
          <p:cNvGrpSpPr/>
          <p:nvPr/>
        </p:nvGrpSpPr>
        <p:grpSpPr>
          <a:xfrm rot="0">
            <a:off x="583228" y="2280208"/>
            <a:ext cx="16676072" cy="2606117"/>
            <a:chOff x="0" y="0"/>
            <a:chExt cx="22234762" cy="3474823"/>
          </a:xfrm>
        </p:grpSpPr>
        <p:sp>
          <p:nvSpPr>
            <p:cNvPr name="Freeform 8" id="8"/>
            <p:cNvSpPr/>
            <p:nvPr/>
          </p:nvSpPr>
          <p:spPr>
            <a:xfrm flipH="false" flipV="false" rot="0">
              <a:off x="0" y="0"/>
              <a:ext cx="22234762" cy="3474815"/>
            </a:xfrm>
            <a:custGeom>
              <a:avLst/>
              <a:gdLst/>
              <a:ahLst/>
              <a:cxnLst/>
              <a:rect r="r" b="b" t="t" l="l"/>
              <a:pathLst>
                <a:path h="3474815" w="22234762">
                  <a:moveTo>
                    <a:pt x="0" y="0"/>
                  </a:moveTo>
                  <a:lnTo>
                    <a:pt x="22234762" y="0"/>
                  </a:lnTo>
                  <a:lnTo>
                    <a:pt x="22234762" y="3474815"/>
                  </a:lnTo>
                  <a:lnTo>
                    <a:pt x="0" y="3474815"/>
                  </a:lnTo>
                  <a:close/>
                </a:path>
              </a:pathLst>
            </a:custGeom>
            <a:solidFill>
              <a:srgbClr val="5755FE"/>
            </a:solidFill>
          </p:spPr>
        </p:sp>
      </p:grpSp>
      <p:sp>
        <p:nvSpPr>
          <p:cNvPr name="TextBox 9" id="9"/>
          <p:cNvSpPr txBox="true"/>
          <p:nvPr/>
        </p:nvSpPr>
        <p:spPr>
          <a:xfrm rot="0">
            <a:off x="1221580" y="2761168"/>
            <a:ext cx="15526674" cy="17462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Multi-wallet integration allows users to connect their wallets of choice to the platform, such as MetaMask, Trust Wallet, or even hardware wallets, for easier management and transfer of funds. It adds convenience and flexibility since users would not need to be limited to only one type of wallet. It also furthers the possibilities of a larger user base, as it can encompass various wallet preferences.</a:t>
            </a:r>
          </a:p>
        </p:txBody>
      </p:sp>
      <p:grpSp>
        <p:nvGrpSpPr>
          <p:cNvPr name="Group 10" id="10"/>
          <p:cNvGrpSpPr/>
          <p:nvPr/>
        </p:nvGrpSpPr>
        <p:grpSpPr>
          <a:xfrm rot="0">
            <a:off x="0" y="5591175"/>
            <a:ext cx="8867903" cy="1501257"/>
            <a:chOff x="0" y="0"/>
            <a:chExt cx="11352116" cy="1921812"/>
          </a:xfrm>
        </p:grpSpPr>
        <p:sp>
          <p:nvSpPr>
            <p:cNvPr name="Freeform 11" id="11"/>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12" id="12"/>
          <p:cNvGrpSpPr/>
          <p:nvPr/>
        </p:nvGrpSpPr>
        <p:grpSpPr>
          <a:xfrm rot="0">
            <a:off x="8225698" y="5591175"/>
            <a:ext cx="1298296" cy="1501257"/>
            <a:chOff x="0" y="0"/>
            <a:chExt cx="1661994" cy="1921812"/>
          </a:xfrm>
        </p:grpSpPr>
        <p:sp>
          <p:nvSpPr>
            <p:cNvPr name="Freeform 13" id="13"/>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14" id="14"/>
          <p:cNvSpPr txBox="true"/>
          <p:nvPr/>
        </p:nvSpPr>
        <p:spPr>
          <a:xfrm rot="0">
            <a:off x="1084405" y="6116864"/>
            <a:ext cx="6699093"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KYC/AML Compliance</a:t>
            </a:r>
          </a:p>
        </p:txBody>
      </p:sp>
      <p:grpSp>
        <p:nvGrpSpPr>
          <p:cNvPr name="Group 15" id="15"/>
          <p:cNvGrpSpPr/>
          <p:nvPr/>
        </p:nvGrpSpPr>
        <p:grpSpPr>
          <a:xfrm rot="0">
            <a:off x="8311440" y="5690322"/>
            <a:ext cx="1126812" cy="1302962"/>
            <a:chOff x="0" y="0"/>
            <a:chExt cx="1442472" cy="1667968"/>
          </a:xfrm>
        </p:grpSpPr>
        <p:sp>
          <p:nvSpPr>
            <p:cNvPr name="Freeform 16" id="16"/>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grpSp>
        <p:nvGrpSpPr>
          <p:cNvPr name="Group 17" id="17"/>
          <p:cNvGrpSpPr/>
          <p:nvPr/>
        </p:nvGrpSpPr>
        <p:grpSpPr>
          <a:xfrm rot="0">
            <a:off x="583228" y="7444572"/>
            <a:ext cx="16676072" cy="2665360"/>
            <a:chOff x="0" y="0"/>
            <a:chExt cx="22234762" cy="3553814"/>
          </a:xfrm>
        </p:grpSpPr>
        <p:sp>
          <p:nvSpPr>
            <p:cNvPr name="Freeform 18" id="18"/>
            <p:cNvSpPr/>
            <p:nvPr/>
          </p:nvSpPr>
          <p:spPr>
            <a:xfrm flipH="false" flipV="false" rot="0">
              <a:off x="0" y="0"/>
              <a:ext cx="22234762" cy="3553805"/>
            </a:xfrm>
            <a:custGeom>
              <a:avLst/>
              <a:gdLst/>
              <a:ahLst/>
              <a:cxnLst/>
              <a:rect r="r" b="b" t="t" l="l"/>
              <a:pathLst>
                <a:path h="3553805" w="22234762">
                  <a:moveTo>
                    <a:pt x="0" y="0"/>
                  </a:moveTo>
                  <a:lnTo>
                    <a:pt x="22234762" y="0"/>
                  </a:lnTo>
                  <a:lnTo>
                    <a:pt x="22234762" y="3553805"/>
                  </a:lnTo>
                  <a:lnTo>
                    <a:pt x="0" y="3553805"/>
                  </a:lnTo>
                  <a:close/>
                </a:path>
              </a:pathLst>
            </a:custGeom>
            <a:solidFill>
              <a:srgbClr val="5755FE"/>
            </a:solidFill>
          </p:spPr>
        </p:sp>
      </p:grpSp>
      <p:sp>
        <p:nvSpPr>
          <p:cNvPr name="TextBox 19" id="19"/>
          <p:cNvSpPr txBox="true"/>
          <p:nvPr/>
        </p:nvSpPr>
        <p:spPr>
          <a:xfrm rot="0">
            <a:off x="1221580" y="7925533"/>
            <a:ext cx="15526674" cy="218439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KYC ""Know Your Customer"" and AML ""Anti-Money Laundering"" compliance ensures that a crypto launchpad is safe and trustworthy. Its mechanisms used to identify users' identities prevent issues such as money laundering and fraud. This compliance also will assure the users, and it makes the platform feel secure. It also ensures that the platform complies with legal standards, thus protecting both the platform and the customer.</a:t>
            </a:r>
          </a:p>
        </p:txBody>
      </p:sp>
      <p:grpSp>
        <p:nvGrpSpPr>
          <p:cNvPr name="Group 20" id="20"/>
          <p:cNvGrpSpPr/>
          <p:nvPr/>
        </p:nvGrpSpPr>
        <p:grpSpPr>
          <a:xfrm rot="0">
            <a:off x="8017188" y="529570"/>
            <a:ext cx="1126812" cy="1302962"/>
            <a:chOff x="0" y="0"/>
            <a:chExt cx="1442472" cy="1667968"/>
          </a:xfrm>
        </p:grpSpPr>
        <p:sp>
          <p:nvSpPr>
            <p:cNvPr name="Freeform 21" id="21"/>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sp>
        <p:nvSpPr>
          <p:cNvPr name="TextBox 22" id="22"/>
          <p:cNvSpPr txBox="true"/>
          <p:nvPr/>
        </p:nvSpPr>
        <p:spPr>
          <a:xfrm rot="0">
            <a:off x="8314043" y="853907"/>
            <a:ext cx="533102"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01</a:t>
            </a:r>
          </a:p>
        </p:txBody>
      </p:sp>
      <p:sp>
        <p:nvSpPr>
          <p:cNvPr name="TextBox 23" id="23"/>
          <p:cNvSpPr txBox="true"/>
          <p:nvPr/>
        </p:nvSpPr>
        <p:spPr>
          <a:xfrm rot="0">
            <a:off x="8651141" y="6018271"/>
            <a:ext cx="540246"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02</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426811"/>
            <a:ext cx="8867903" cy="1501257"/>
            <a:chOff x="0" y="0"/>
            <a:chExt cx="11352116" cy="1921812"/>
          </a:xfrm>
        </p:grpSpPr>
        <p:sp>
          <p:nvSpPr>
            <p:cNvPr name="Freeform 3" id="3"/>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4" id="4"/>
          <p:cNvGrpSpPr/>
          <p:nvPr/>
        </p:nvGrpSpPr>
        <p:grpSpPr>
          <a:xfrm rot="0">
            <a:off x="8225698" y="426811"/>
            <a:ext cx="1298296" cy="1501257"/>
            <a:chOff x="0" y="0"/>
            <a:chExt cx="1661994" cy="1921812"/>
          </a:xfrm>
        </p:grpSpPr>
        <p:sp>
          <p:nvSpPr>
            <p:cNvPr name="Freeform 5" id="5"/>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6" id="6"/>
          <p:cNvSpPr txBox="true"/>
          <p:nvPr/>
        </p:nvSpPr>
        <p:spPr>
          <a:xfrm rot="0">
            <a:off x="1028700" y="670483"/>
            <a:ext cx="6699093" cy="1162050"/>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AI-Powered Investor Profiling</a:t>
            </a:r>
          </a:p>
        </p:txBody>
      </p:sp>
      <p:grpSp>
        <p:nvGrpSpPr>
          <p:cNvPr name="Group 7" id="7"/>
          <p:cNvGrpSpPr/>
          <p:nvPr/>
        </p:nvGrpSpPr>
        <p:grpSpPr>
          <a:xfrm rot="0">
            <a:off x="583228" y="2280208"/>
            <a:ext cx="16676072" cy="2606117"/>
            <a:chOff x="0" y="0"/>
            <a:chExt cx="22234762" cy="3474823"/>
          </a:xfrm>
        </p:grpSpPr>
        <p:sp>
          <p:nvSpPr>
            <p:cNvPr name="Freeform 8" id="8"/>
            <p:cNvSpPr/>
            <p:nvPr/>
          </p:nvSpPr>
          <p:spPr>
            <a:xfrm flipH="false" flipV="false" rot="0">
              <a:off x="0" y="0"/>
              <a:ext cx="22234762" cy="3474815"/>
            </a:xfrm>
            <a:custGeom>
              <a:avLst/>
              <a:gdLst/>
              <a:ahLst/>
              <a:cxnLst/>
              <a:rect r="r" b="b" t="t" l="l"/>
              <a:pathLst>
                <a:path h="3474815" w="22234762">
                  <a:moveTo>
                    <a:pt x="0" y="0"/>
                  </a:moveTo>
                  <a:lnTo>
                    <a:pt x="22234762" y="0"/>
                  </a:lnTo>
                  <a:lnTo>
                    <a:pt x="22234762" y="3474815"/>
                  </a:lnTo>
                  <a:lnTo>
                    <a:pt x="0" y="3474815"/>
                  </a:lnTo>
                  <a:close/>
                </a:path>
              </a:pathLst>
            </a:custGeom>
            <a:solidFill>
              <a:srgbClr val="5755FE"/>
            </a:solidFill>
          </p:spPr>
        </p:sp>
      </p:grpSp>
      <p:sp>
        <p:nvSpPr>
          <p:cNvPr name="TextBox 9" id="9"/>
          <p:cNvSpPr txBox="true"/>
          <p:nvPr/>
        </p:nvSpPr>
        <p:spPr>
          <a:xfrm rot="0">
            <a:off x="1221580" y="2761168"/>
            <a:ext cx="15526674" cy="17462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AI-and machine learning-that can practically be automatically able to do anything that relates to Know Your Customer (KYC) checking as well as anti-money laundering (AML) and even risk assessment-Launching pad will more use AI-driven tools in analyzing investor behaviors to ensure that only legitimate and compliant investors are accepting into token sales. </a:t>
            </a:r>
          </a:p>
        </p:txBody>
      </p:sp>
      <p:grpSp>
        <p:nvGrpSpPr>
          <p:cNvPr name="Group 10" id="10"/>
          <p:cNvGrpSpPr/>
          <p:nvPr/>
        </p:nvGrpSpPr>
        <p:grpSpPr>
          <a:xfrm rot="0">
            <a:off x="0" y="5591175"/>
            <a:ext cx="8867903" cy="1501257"/>
            <a:chOff x="0" y="0"/>
            <a:chExt cx="11352116" cy="1921812"/>
          </a:xfrm>
        </p:grpSpPr>
        <p:sp>
          <p:nvSpPr>
            <p:cNvPr name="Freeform 11" id="11"/>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12" id="12"/>
          <p:cNvGrpSpPr/>
          <p:nvPr/>
        </p:nvGrpSpPr>
        <p:grpSpPr>
          <a:xfrm rot="0">
            <a:off x="8225698" y="5591175"/>
            <a:ext cx="1298296" cy="1501257"/>
            <a:chOff x="0" y="0"/>
            <a:chExt cx="1661994" cy="1921812"/>
          </a:xfrm>
        </p:grpSpPr>
        <p:sp>
          <p:nvSpPr>
            <p:cNvPr name="Freeform 13" id="13"/>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14" id="14"/>
          <p:cNvSpPr txBox="true"/>
          <p:nvPr/>
        </p:nvSpPr>
        <p:spPr>
          <a:xfrm rot="0">
            <a:off x="1028700" y="5791200"/>
            <a:ext cx="6699093" cy="1162050"/>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Integrated Staking and Reward Systems</a:t>
            </a:r>
          </a:p>
        </p:txBody>
      </p:sp>
      <p:grpSp>
        <p:nvGrpSpPr>
          <p:cNvPr name="Group 15" id="15"/>
          <p:cNvGrpSpPr/>
          <p:nvPr/>
        </p:nvGrpSpPr>
        <p:grpSpPr>
          <a:xfrm rot="0">
            <a:off x="8311440" y="5690322"/>
            <a:ext cx="1126812" cy="1302962"/>
            <a:chOff x="0" y="0"/>
            <a:chExt cx="1442472" cy="1667968"/>
          </a:xfrm>
        </p:grpSpPr>
        <p:sp>
          <p:nvSpPr>
            <p:cNvPr name="Freeform 16" id="16"/>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grpSp>
        <p:nvGrpSpPr>
          <p:cNvPr name="Group 17" id="17"/>
          <p:cNvGrpSpPr/>
          <p:nvPr/>
        </p:nvGrpSpPr>
        <p:grpSpPr>
          <a:xfrm rot="0">
            <a:off x="583228" y="7444572"/>
            <a:ext cx="16676072" cy="2665360"/>
            <a:chOff x="0" y="0"/>
            <a:chExt cx="22234762" cy="3553814"/>
          </a:xfrm>
        </p:grpSpPr>
        <p:sp>
          <p:nvSpPr>
            <p:cNvPr name="Freeform 18" id="18"/>
            <p:cNvSpPr/>
            <p:nvPr/>
          </p:nvSpPr>
          <p:spPr>
            <a:xfrm flipH="false" flipV="false" rot="0">
              <a:off x="0" y="0"/>
              <a:ext cx="22234762" cy="3553805"/>
            </a:xfrm>
            <a:custGeom>
              <a:avLst/>
              <a:gdLst/>
              <a:ahLst/>
              <a:cxnLst/>
              <a:rect r="r" b="b" t="t" l="l"/>
              <a:pathLst>
                <a:path h="3553805" w="22234762">
                  <a:moveTo>
                    <a:pt x="0" y="0"/>
                  </a:moveTo>
                  <a:lnTo>
                    <a:pt x="22234762" y="0"/>
                  </a:lnTo>
                  <a:lnTo>
                    <a:pt x="22234762" y="3553805"/>
                  </a:lnTo>
                  <a:lnTo>
                    <a:pt x="0" y="3553805"/>
                  </a:lnTo>
                  <a:close/>
                </a:path>
              </a:pathLst>
            </a:custGeom>
            <a:solidFill>
              <a:srgbClr val="5755FE"/>
            </a:solidFill>
          </p:spPr>
        </p:sp>
      </p:grpSp>
      <p:sp>
        <p:nvSpPr>
          <p:cNvPr name="TextBox 19" id="19"/>
          <p:cNvSpPr txBox="true"/>
          <p:nvPr/>
        </p:nvSpPr>
        <p:spPr>
          <a:xfrm rot="0">
            <a:off x="1221580" y="8016357"/>
            <a:ext cx="15526674" cy="130809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In the future of 2025, launchpads will not just serve in the token sales but also include staking features where people stake their tokens to earn rewards. Staking can make investors realize a steady revenue stream while increasing the overall participation rate in the ecosystem.</a:t>
            </a:r>
          </a:p>
        </p:txBody>
      </p:sp>
      <p:grpSp>
        <p:nvGrpSpPr>
          <p:cNvPr name="Group 20" id="20"/>
          <p:cNvGrpSpPr/>
          <p:nvPr/>
        </p:nvGrpSpPr>
        <p:grpSpPr>
          <a:xfrm rot="0">
            <a:off x="8017188" y="529570"/>
            <a:ext cx="1126812" cy="1302962"/>
            <a:chOff x="0" y="0"/>
            <a:chExt cx="1442472" cy="1667968"/>
          </a:xfrm>
        </p:grpSpPr>
        <p:sp>
          <p:nvSpPr>
            <p:cNvPr name="Freeform 21" id="21"/>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sp>
        <p:nvSpPr>
          <p:cNvPr name="TextBox 22" id="22"/>
          <p:cNvSpPr txBox="true"/>
          <p:nvPr/>
        </p:nvSpPr>
        <p:spPr>
          <a:xfrm rot="0">
            <a:off x="8303774" y="853907"/>
            <a:ext cx="553641"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03</a:t>
            </a:r>
          </a:p>
        </p:txBody>
      </p:sp>
      <p:sp>
        <p:nvSpPr>
          <p:cNvPr name="TextBox 23" id="23"/>
          <p:cNvSpPr txBox="true"/>
          <p:nvPr/>
        </p:nvSpPr>
        <p:spPr>
          <a:xfrm rot="0">
            <a:off x="8651141" y="6018271"/>
            <a:ext cx="540246"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02</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426811"/>
            <a:ext cx="8867903" cy="1501257"/>
            <a:chOff x="0" y="0"/>
            <a:chExt cx="11352116" cy="1921812"/>
          </a:xfrm>
        </p:grpSpPr>
        <p:sp>
          <p:nvSpPr>
            <p:cNvPr name="Freeform 3" id="3"/>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4" id="4"/>
          <p:cNvGrpSpPr/>
          <p:nvPr/>
        </p:nvGrpSpPr>
        <p:grpSpPr>
          <a:xfrm rot="0">
            <a:off x="8225698" y="426811"/>
            <a:ext cx="1298296" cy="1501257"/>
            <a:chOff x="0" y="0"/>
            <a:chExt cx="1661994" cy="1921812"/>
          </a:xfrm>
        </p:grpSpPr>
        <p:sp>
          <p:nvSpPr>
            <p:cNvPr name="Freeform 5" id="5"/>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6" id="6"/>
          <p:cNvSpPr txBox="true"/>
          <p:nvPr/>
        </p:nvSpPr>
        <p:spPr>
          <a:xfrm rot="0">
            <a:off x="583228" y="670483"/>
            <a:ext cx="6699093" cy="1162050"/>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Decentralized Governance (DAO Integration)</a:t>
            </a:r>
          </a:p>
        </p:txBody>
      </p:sp>
      <p:grpSp>
        <p:nvGrpSpPr>
          <p:cNvPr name="Group 7" id="7"/>
          <p:cNvGrpSpPr/>
          <p:nvPr/>
        </p:nvGrpSpPr>
        <p:grpSpPr>
          <a:xfrm rot="0">
            <a:off x="583228" y="2280208"/>
            <a:ext cx="16676072" cy="2606117"/>
            <a:chOff x="0" y="0"/>
            <a:chExt cx="22234762" cy="3474823"/>
          </a:xfrm>
        </p:grpSpPr>
        <p:sp>
          <p:nvSpPr>
            <p:cNvPr name="Freeform 8" id="8"/>
            <p:cNvSpPr/>
            <p:nvPr/>
          </p:nvSpPr>
          <p:spPr>
            <a:xfrm flipH="false" flipV="false" rot="0">
              <a:off x="0" y="0"/>
              <a:ext cx="22234762" cy="3474815"/>
            </a:xfrm>
            <a:custGeom>
              <a:avLst/>
              <a:gdLst/>
              <a:ahLst/>
              <a:cxnLst/>
              <a:rect r="r" b="b" t="t" l="l"/>
              <a:pathLst>
                <a:path h="3474815" w="22234762">
                  <a:moveTo>
                    <a:pt x="0" y="0"/>
                  </a:moveTo>
                  <a:lnTo>
                    <a:pt x="22234762" y="0"/>
                  </a:lnTo>
                  <a:lnTo>
                    <a:pt x="22234762" y="3474815"/>
                  </a:lnTo>
                  <a:lnTo>
                    <a:pt x="0" y="3474815"/>
                  </a:lnTo>
                  <a:close/>
                </a:path>
              </a:pathLst>
            </a:custGeom>
            <a:solidFill>
              <a:srgbClr val="5755FE"/>
            </a:solidFill>
          </p:spPr>
        </p:sp>
      </p:grpSp>
      <p:sp>
        <p:nvSpPr>
          <p:cNvPr name="TextBox 9" id="9"/>
          <p:cNvSpPr txBox="true"/>
          <p:nvPr/>
        </p:nvSpPr>
        <p:spPr>
          <a:xfrm rot="0">
            <a:off x="1221580" y="2761168"/>
            <a:ext cx="15526674" cy="17462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DAOs can increasingly be showing their importance in the governance aspect of future launchpads: investors and token holders could vote via DAO mechanisms to decide on several critical decisions on the platform, including the selection of projects, models for token distribution, and platform upgrades.</a:t>
            </a:r>
          </a:p>
        </p:txBody>
      </p:sp>
      <p:grpSp>
        <p:nvGrpSpPr>
          <p:cNvPr name="Group 10" id="10"/>
          <p:cNvGrpSpPr/>
          <p:nvPr/>
        </p:nvGrpSpPr>
        <p:grpSpPr>
          <a:xfrm rot="0">
            <a:off x="0" y="5591175"/>
            <a:ext cx="8867903" cy="1501257"/>
            <a:chOff x="0" y="0"/>
            <a:chExt cx="11352116" cy="1921812"/>
          </a:xfrm>
        </p:grpSpPr>
        <p:sp>
          <p:nvSpPr>
            <p:cNvPr name="Freeform 11" id="11"/>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12" id="12"/>
          <p:cNvGrpSpPr/>
          <p:nvPr/>
        </p:nvGrpSpPr>
        <p:grpSpPr>
          <a:xfrm rot="0">
            <a:off x="8225698" y="5591175"/>
            <a:ext cx="1298296" cy="1501257"/>
            <a:chOff x="0" y="0"/>
            <a:chExt cx="1661994" cy="1921812"/>
          </a:xfrm>
        </p:grpSpPr>
        <p:sp>
          <p:nvSpPr>
            <p:cNvPr name="Freeform 13" id="13"/>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14" id="14"/>
          <p:cNvSpPr txBox="true"/>
          <p:nvPr/>
        </p:nvSpPr>
        <p:spPr>
          <a:xfrm rot="0">
            <a:off x="583228" y="6008746"/>
            <a:ext cx="6699093"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Smart Contract Templates</a:t>
            </a:r>
          </a:p>
        </p:txBody>
      </p:sp>
      <p:grpSp>
        <p:nvGrpSpPr>
          <p:cNvPr name="Group 15" id="15"/>
          <p:cNvGrpSpPr/>
          <p:nvPr/>
        </p:nvGrpSpPr>
        <p:grpSpPr>
          <a:xfrm rot="0">
            <a:off x="8311440" y="5690322"/>
            <a:ext cx="1126812" cy="1302962"/>
            <a:chOff x="0" y="0"/>
            <a:chExt cx="1442472" cy="1667968"/>
          </a:xfrm>
        </p:grpSpPr>
        <p:sp>
          <p:nvSpPr>
            <p:cNvPr name="Freeform 16" id="16"/>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grpSp>
        <p:nvGrpSpPr>
          <p:cNvPr name="Group 17" id="17"/>
          <p:cNvGrpSpPr/>
          <p:nvPr/>
        </p:nvGrpSpPr>
        <p:grpSpPr>
          <a:xfrm rot="0">
            <a:off x="583228" y="7444572"/>
            <a:ext cx="16676072" cy="2665360"/>
            <a:chOff x="0" y="0"/>
            <a:chExt cx="22234762" cy="3553814"/>
          </a:xfrm>
        </p:grpSpPr>
        <p:sp>
          <p:nvSpPr>
            <p:cNvPr name="Freeform 18" id="18"/>
            <p:cNvSpPr/>
            <p:nvPr/>
          </p:nvSpPr>
          <p:spPr>
            <a:xfrm flipH="false" flipV="false" rot="0">
              <a:off x="0" y="0"/>
              <a:ext cx="22234762" cy="3553805"/>
            </a:xfrm>
            <a:custGeom>
              <a:avLst/>
              <a:gdLst/>
              <a:ahLst/>
              <a:cxnLst/>
              <a:rect r="r" b="b" t="t" l="l"/>
              <a:pathLst>
                <a:path h="3553805" w="22234762">
                  <a:moveTo>
                    <a:pt x="0" y="0"/>
                  </a:moveTo>
                  <a:lnTo>
                    <a:pt x="22234762" y="0"/>
                  </a:lnTo>
                  <a:lnTo>
                    <a:pt x="22234762" y="3553805"/>
                  </a:lnTo>
                  <a:lnTo>
                    <a:pt x="0" y="3553805"/>
                  </a:lnTo>
                  <a:close/>
                </a:path>
              </a:pathLst>
            </a:custGeom>
            <a:solidFill>
              <a:srgbClr val="5755FE"/>
            </a:solidFill>
          </p:spPr>
        </p:sp>
      </p:grpSp>
      <p:sp>
        <p:nvSpPr>
          <p:cNvPr name="TextBox 19" id="19"/>
          <p:cNvSpPr txBox="true"/>
          <p:nvPr/>
        </p:nvSpPr>
        <p:spPr>
          <a:xfrm rot="0">
            <a:off x="1221580" y="8016357"/>
            <a:ext cx="15526674" cy="17462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Smart contract templates are the easiest way to </a:t>
            </a:r>
            <a:r>
              <a:rPr lang="en-US" b="true" sz="2500" u="sng">
                <a:solidFill>
                  <a:srgbClr val="FFFFFF"/>
                </a:solidFill>
                <a:latin typeface="Canva Sans Bold"/>
                <a:ea typeface="Canva Sans Bold"/>
                <a:cs typeface="Canva Sans Bold"/>
                <a:sym typeface="Canva Sans Bold"/>
                <a:hlinkClick r:id="rId2" tooltip="https://www.blockchainx.tech/smart-contract-development/"/>
              </a:rPr>
              <a:t>create smart contracts</a:t>
            </a:r>
            <a:r>
              <a:rPr lang="en-US" sz="2500">
                <a:solidFill>
                  <a:srgbClr val="FFFFFF"/>
                </a:solidFill>
                <a:latin typeface="Canva Sans"/>
                <a:ea typeface="Canva Sans"/>
                <a:cs typeface="Canva Sans"/>
                <a:sym typeface="Canva Sans"/>
              </a:rPr>
              <a:t> almost without coding at all. These pre-built, customizable templates streamline the time and effort needed on development. Processes such as transactions become automated, lessening the risks of human errors. Thus, there is more security in every agreement together with transparency.</a:t>
            </a:r>
          </a:p>
        </p:txBody>
      </p:sp>
      <p:grpSp>
        <p:nvGrpSpPr>
          <p:cNvPr name="Group 20" id="20"/>
          <p:cNvGrpSpPr/>
          <p:nvPr/>
        </p:nvGrpSpPr>
        <p:grpSpPr>
          <a:xfrm rot="0">
            <a:off x="8017188" y="529570"/>
            <a:ext cx="1126812" cy="1302962"/>
            <a:chOff x="0" y="0"/>
            <a:chExt cx="1442472" cy="1667968"/>
          </a:xfrm>
        </p:grpSpPr>
        <p:sp>
          <p:nvSpPr>
            <p:cNvPr name="Freeform 21" id="21"/>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sp>
        <p:nvSpPr>
          <p:cNvPr name="TextBox 22" id="22"/>
          <p:cNvSpPr txBox="true"/>
          <p:nvPr/>
        </p:nvSpPr>
        <p:spPr>
          <a:xfrm rot="0">
            <a:off x="8301392" y="853907"/>
            <a:ext cx="558403"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05</a:t>
            </a:r>
          </a:p>
        </p:txBody>
      </p:sp>
      <p:sp>
        <p:nvSpPr>
          <p:cNvPr name="TextBox 23" id="23"/>
          <p:cNvSpPr txBox="true"/>
          <p:nvPr/>
        </p:nvSpPr>
        <p:spPr>
          <a:xfrm rot="0">
            <a:off x="8630826" y="6018271"/>
            <a:ext cx="580876"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06</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426811"/>
            <a:ext cx="8867903" cy="1501257"/>
            <a:chOff x="0" y="0"/>
            <a:chExt cx="11352116" cy="1921812"/>
          </a:xfrm>
        </p:grpSpPr>
        <p:sp>
          <p:nvSpPr>
            <p:cNvPr name="Freeform 3" id="3"/>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4" id="4"/>
          <p:cNvGrpSpPr/>
          <p:nvPr/>
        </p:nvGrpSpPr>
        <p:grpSpPr>
          <a:xfrm rot="0">
            <a:off x="8225698" y="426811"/>
            <a:ext cx="1298296" cy="1501257"/>
            <a:chOff x="0" y="0"/>
            <a:chExt cx="1661994" cy="1921812"/>
          </a:xfrm>
        </p:grpSpPr>
        <p:sp>
          <p:nvSpPr>
            <p:cNvPr name="Freeform 5" id="5"/>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6" id="6"/>
          <p:cNvSpPr txBox="true"/>
          <p:nvPr/>
        </p:nvSpPr>
        <p:spPr>
          <a:xfrm rot="0">
            <a:off x="583228" y="829777"/>
            <a:ext cx="6699093"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Cross-Chain Support</a:t>
            </a:r>
          </a:p>
        </p:txBody>
      </p:sp>
      <p:grpSp>
        <p:nvGrpSpPr>
          <p:cNvPr name="Group 7" id="7"/>
          <p:cNvGrpSpPr/>
          <p:nvPr/>
        </p:nvGrpSpPr>
        <p:grpSpPr>
          <a:xfrm rot="0">
            <a:off x="583228" y="2280208"/>
            <a:ext cx="16676072" cy="2606117"/>
            <a:chOff x="0" y="0"/>
            <a:chExt cx="22234762" cy="3474823"/>
          </a:xfrm>
        </p:grpSpPr>
        <p:sp>
          <p:nvSpPr>
            <p:cNvPr name="Freeform 8" id="8"/>
            <p:cNvSpPr/>
            <p:nvPr/>
          </p:nvSpPr>
          <p:spPr>
            <a:xfrm flipH="false" flipV="false" rot="0">
              <a:off x="0" y="0"/>
              <a:ext cx="22234762" cy="3474815"/>
            </a:xfrm>
            <a:custGeom>
              <a:avLst/>
              <a:gdLst/>
              <a:ahLst/>
              <a:cxnLst/>
              <a:rect r="r" b="b" t="t" l="l"/>
              <a:pathLst>
                <a:path h="3474815" w="22234762">
                  <a:moveTo>
                    <a:pt x="0" y="0"/>
                  </a:moveTo>
                  <a:lnTo>
                    <a:pt x="22234762" y="0"/>
                  </a:lnTo>
                  <a:lnTo>
                    <a:pt x="22234762" y="3474815"/>
                  </a:lnTo>
                  <a:lnTo>
                    <a:pt x="0" y="3474815"/>
                  </a:lnTo>
                  <a:close/>
                </a:path>
              </a:pathLst>
            </a:custGeom>
            <a:solidFill>
              <a:srgbClr val="5755FE"/>
            </a:solidFill>
          </p:spPr>
        </p:sp>
      </p:grpSp>
      <p:sp>
        <p:nvSpPr>
          <p:cNvPr name="TextBox 9" id="9"/>
          <p:cNvSpPr txBox="true"/>
          <p:nvPr/>
        </p:nvSpPr>
        <p:spPr>
          <a:xfrm rot="0">
            <a:off x="1221580" y="2761168"/>
            <a:ext cx="15526674" cy="17462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Cross-chain support is a critical feature of any crypto launchpad that wants to maximize its reach into the audience. It would allow projects and investors to operate with more than one blockchain network. It enables the funds or tokens to go around freely between different ecosystems, thus making the platform more versatile and open to the users among different blockchain ecosystems.</a:t>
            </a:r>
          </a:p>
        </p:txBody>
      </p:sp>
      <p:grpSp>
        <p:nvGrpSpPr>
          <p:cNvPr name="Group 10" id="10"/>
          <p:cNvGrpSpPr/>
          <p:nvPr/>
        </p:nvGrpSpPr>
        <p:grpSpPr>
          <a:xfrm rot="0">
            <a:off x="0" y="5591175"/>
            <a:ext cx="8867903" cy="1501257"/>
            <a:chOff x="0" y="0"/>
            <a:chExt cx="11352116" cy="1921812"/>
          </a:xfrm>
        </p:grpSpPr>
        <p:sp>
          <p:nvSpPr>
            <p:cNvPr name="Freeform 11" id="11"/>
            <p:cNvSpPr/>
            <p:nvPr/>
          </p:nvSpPr>
          <p:spPr>
            <a:xfrm flipH="false" flipV="false" rot="0">
              <a:off x="0" y="0"/>
              <a:ext cx="11352149" cy="1921867"/>
            </a:xfrm>
            <a:custGeom>
              <a:avLst/>
              <a:gdLst/>
              <a:ahLst/>
              <a:cxnLst/>
              <a:rect r="r" b="b" t="t" l="l"/>
              <a:pathLst>
                <a:path h="1921867" w="11352149">
                  <a:moveTo>
                    <a:pt x="0" y="0"/>
                  </a:moveTo>
                  <a:lnTo>
                    <a:pt x="11352149" y="0"/>
                  </a:lnTo>
                  <a:lnTo>
                    <a:pt x="11352149" y="1921867"/>
                  </a:lnTo>
                  <a:lnTo>
                    <a:pt x="0" y="1921867"/>
                  </a:lnTo>
                  <a:close/>
                </a:path>
              </a:pathLst>
            </a:custGeom>
            <a:solidFill>
              <a:srgbClr val="5755FE"/>
            </a:solidFill>
          </p:spPr>
        </p:sp>
      </p:grpSp>
      <p:grpSp>
        <p:nvGrpSpPr>
          <p:cNvPr name="Group 12" id="12"/>
          <p:cNvGrpSpPr/>
          <p:nvPr/>
        </p:nvGrpSpPr>
        <p:grpSpPr>
          <a:xfrm rot="0">
            <a:off x="8225698" y="5591175"/>
            <a:ext cx="1298296" cy="1501257"/>
            <a:chOff x="0" y="0"/>
            <a:chExt cx="1661994" cy="1921812"/>
          </a:xfrm>
        </p:grpSpPr>
        <p:sp>
          <p:nvSpPr>
            <p:cNvPr name="Freeform 13" id="13"/>
            <p:cNvSpPr/>
            <p:nvPr/>
          </p:nvSpPr>
          <p:spPr>
            <a:xfrm flipH="false" flipV="false" rot="0">
              <a:off x="0" y="0"/>
              <a:ext cx="1661922" cy="1921729"/>
            </a:xfrm>
            <a:custGeom>
              <a:avLst/>
              <a:gdLst/>
              <a:ahLst/>
              <a:cxnLst/>
              <a:rect r="r" b="b" t="t" l="l"/>
              <a:pathLst>
                <a:path h="1921729" w="1661922">
                  <a:moveTo>
                    <a:pt x="0" y="960864"/>
                  </a:moveTo>
                  <a:cubicBezTo>
                    <a:pt x="0" y="1491594"/>
                    <a:pt x="372110" y="1921729"/>
                    <a:pt x="830961" y="1921729"/>
                  </a:cubicBezTo>
                  <a:cubicBezTo>
                    <a:pt x="1289812" y="1921729"/>
                    <a:pt x="1661922" y="1491447"/>
                    <a:pt x="1661922" y="960864"/>
                  </a:cubicBezTo>
                  <a:cubicBezTo>
                    <a:pt x="1661922" y="430282"/>
                    <a:pt x="1289939" y="0"/>
                    <a:pt x="830961" y="0"/>
                  </a:cubicBezTo>
                  <a:cubicBezTo>
                    <a:pt x="371983" y="0"/>
                    <a:pt x="0" y="430282"/>
                    <a:pt x="0" y="960864"/>
                  </a:cubicBezTo>
                  <a:close/>
                </a:path>
              </a:pathLst>
            </a:custGeom>
            <a:solidFill>
              <a:srgbClr val="5755FE"/>
            </a:solidFill>
          </p:spPr>
        </p:sp>
      </p:grpSp>
      <p:sp>
        <p:nvSpPr>
          <p:cNvPr name="TextBox 14" id="14"/>
          <p:cNvSpPr txBox="true"/>
          <p:nvPr/>
        </p:nvSpPr>
        <p:spPr>
          <a:xfrm rot="0">
            <a:off x="583228" y="6008746"/>
            <a:ext cx="6699093" cy="619125"/>
          </a:xfrm>
          <a:prstGeom prst="rect">
            <a:avLst/>
          </a:prstGeom>
        </p:spPr>
        <p:txBody>
          <a:bodyPr anchor="t" rtlCol="false" tIns="0" lIns="0" bIns="0" rIns="0">
            <a:spAutoFit/>
          </a:bodyPr>
          <a:lstStyle/>
          <a:p>
            <a:pPr algn="l">
              <a:lnSpc>
                <a:spcPts val="4320"/>
              </a:lnSpc>
            </a:pPr>
            <a:r>
              <a:rPr lang="en-US" sz="3600" b="true">
                <a:solidFill>
                  <a:srgbClr val="FFFFFF"/>
                </a:solidFill>
                <a:latin typeface="Futura Ultra-Bold"/>
                <a:ea typeface="Futura Ultra-Bold"/>
                <a:cs typeface="Futura Ultra-Bold"/>
                <a:sym typeface="Futura Ultra-Bold"/>
              </a:rPr>
              <a:t>Analytics Dashboard</a:t>
            </a:r>
          </a:p>
        </p:txBody>
      </p:sp>
      <p:grpSp>
        <p:nvGrpSpPr>
          <p:cNvPr name="Group 15" id="15"/>
          <p:cNvGrpSpPr/>
          <p:nvPr/>
        </p:nvGrpSpPr>
        <p:grpSpPr>
          <a:xfrm rot="0">
            <a:off x="8311440" y="5690322"/>
            <a:ext cx="1126812" cy="1302962"/>
            <a:chOff x="0" y="0"/>
            <a:chExt cx="1442472" cy="1667968"/>
          </a:xfrm>
        </p:grpSpPr>
        <p:sp>
          <p:nvSpPr>
            <p:cNvPr name="Freeform 16" id="16"/>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grpSp>
        <p:nvGrpSpPr>
          <p:cNvPr name="Group 17" id="17"/>
          <p:cNvGrpSpPr/>
          <p:nvPr/>
        </p:nvGrpSpPr>
        <p:grpSpPr>
          <a:xfrm rot="0">
            <a:off x="583228" y="7444572"/>
            <a:ext cx="16676072" cy="2665360"/>
            <a:chOff x="0" y="0"/>
            <a:chExt cx="22234762" cy="3553814"/>
          </a:xfrm>
        </p:grpSpPr>
        <p:sp>
          <p:nvSpPr>
            <p:cNvPr name="Freeform 18" id="18"/>
            <p:cNvSpPr/>
            <p:nvPr/>
          </p:nvSpPr>
          <p:spPr>
            <a:xfrm flipH="false" flipV="false" rot="0">
              <a:off x="0" y="0"/>
              <a:ext cx="22234762" cy="3553805"/>
            </a:xfrm>
            <a:custGeom>
              <a:avLst/>
              <a:gdLst/>
              <a:ahLst/>
              <a:cxnLst/>
              <a:rect r="r" b="b" t="t" l="l"/>
              <a:pathLst>
                <a:path h="3553805" w="22234762">
                  <a:moveTo>
                    <a:pt x="0" y="0"/>
                  </a:moveTo>
                  <a:lnTo>
                    <a:pt x="22234762" y="0"/>
                  </a:lnTo>
                  <a:lnTo>
                    <a:pt x="22234762" y="3553805"/>
                  </a:lnTo>
                  <a:lnTo>
                    <a:pt x="0" y="3553805"/>
                  </a:lnTo>
                  <a:close/>
                </a:path>
              </a:pathLst>
            </a:custGeom>
            <a:solidFill>
              <a:srgbClr val="5755FE"/>
            </a:solidFill>
          </p:spPr>
        </p:sp>
      </p:grpSp>
      <p:sp>
        <p:nvSpPr>
          <p:cNvPr name="TextBox 19" id="19"/>
          <p:cNvSpPr txBox="true"/>
          <p:nvPr/>
        </p:nvSpPr>
        <p:spPr>
          <a:xfrm rot="0">
            <a:off x="1221580" y="7656477"/>
            <a:ext cx="15526674" cy="218439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The analytics dashboard showcases live statistics about the completed projects in the launchpad but can also inform as to how well or how poorly project creators and users can track transaction volumes and engagement levels. Further, the insights it provides can help the decision-making process for successful applications on the platform. The analytics thus manifests the value improvement of the platform performance and growth.</a:t>
            </a:r>
          </a:p>
        </p:txBody>
      </p:sp>
      <p:grpSp>
        <p:nvGrpSpPr>
          <p:cNvPr name="Group 20" id="20"/>
          <p:cNvGrpSpPr/>
          <p:nvPr/>
        </p:nvGrpSpPr>
        <p:grpSpPr>
          <a:xfrm rot="0">
            <a:off x="8017188" y="529570"/>
            <a:ext cx="1126812" cy="1302962"/>
            <a:chOff x="0" y="0"/>
            <a:chExt cx="1442472" cy="1667968"/>
          </a:xfrm>
        </p:grpSpPr>
        <p:sp>
          <p:nvSpPr>
            <p:cNvPr name="Freeform 21" id="21"/>
            <p:cNvSpPr/>
            <p:nvPr/>
          </p:nvSpPr>
          <p:spPr>
            <a:xfrm flipH="false" flipV="false" rot="0">
              <a:off x="0" y="0"/>
              <a:ext cx="1442466" cy="1667965"/>
            </a:xfrm>
            <a:custGeom>
              <a:avLst/>
              <a:gdLst/>
              <a:ahLst/>
              <a:cxnLst/>
              <a:rect r="r" b="b" t="t" l="l"/>
              <a:pathLst>
                <a:path h="1667965" w="1442466">
                  <a:moveTo>
                    <a:pt x="0" y="833983"/>
                  </a:moveTo>
                  <a:cubicBezTo>
                    <a:pt x="0" y="1294516"/>
                    <a:pt x="322961" y="1667965"/>
                    <a:pt x="721233" y="1667965"/>
                  </a:cubicBezTo>
                  <a:cubicBezTo>
                    <a:pt x="1119505" y="1667965"/>
                    <a:pt x="1442466" y="1294516"/>
                    <a:pt x="1442466" y="833983"/>
                  </a:cubicBezTo>
                  <a:cubicBezTo>
                    <a:pt x="1442466" y="373449"/>
                    <a:pt x="1119505" y="0"/>
                    <a:pt x="721233" y="0"/>
                  </a:cubicBezTo>
                  <a:cubicBezTo>
                    <a:pt x="322961" y="0"/>
                    <a:pt x="0" y="373449"/>
                    <a:pt x="0" y="833983"/>
                  </a:cubicBezTo>
                  <a:close/>
                </a:path>
              </a:pathLst>
            </a:custGeom>
            <a:solidFill>
              <a:srgbClr val="FFFFFF"/>
            </a:solidFill>
          </p:spPr>
        </p:sp>
      </p:grpSp>
      <p:sp>
        <p:nvSpPr>
          <p:cNvPr name="TextBox 22" id="22"/>
          <p:cNvSpPr txBox="true"/>
          <p:nvPr/>
        </p:nvSpPr>
        <p:spPr>
          <a:xfrm rot="0">
            <a:off x="8322526" y="853907"/>
            <a:ext cx="516136"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07</a:t>
            </a:r>
          </a:p>
        </p:txBody>
      </p:sp>
      <p:sp>
        <p:nvSpPr>
          <p:cNvPr name="TextBox 23" id="23"/>
          <p:cNvSpPr txBox="true"/>
          <p:nvPr/>
        </p:nvSpPr>
        <p:spPr>
          <a:xfrm rot="0">
            <a:off x="8639235" y="6018271"/>
            <a:ext cx="564059"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08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276352"/>
            <a:ext cx="15055544" cy="5599761"/>
            <a:chOff x="0" y="0"/>
            <a:chExt cx="20074059" cy="7466348"/>
          </a:xfrm>
        </p:grpSpPr>
        <p:sp>
          <p:nvSpPr>
            <p:cNvPr name="Freeform 3" id="3"/>
            <p:cNvSpPr/>
            <p:nvPr/>
          </p:nvSpPr>
          <p:spPr>
            <a:xfrm flipH="false" flipV="false" rot="0">
              <a:off x="0" y="0"/>
              <a:ext cx="20074105" cy="7466330"/>
            </a:xfrm>
            <a:custGeom>
              <a:avLst/>
              <a:gdLst/>
              <a:ahLst/>
              <a:cxnLst/>
              <a:rect r="r" b="b" t="t" l="l"/>
              <a:pathLst>
                <a:path h="7466330" w="20074105">
                  <a:moveTo>
                    <a:pt x="0" y="0"/>
                  </a:moveTo>
                  <a:lnTo>
                    <a:pt x="20074105" y="0"/>
                  </a:lnTo>
                  <a:lnTo>
                    <a:pt x="20074105" y="7466330"/>
                  </a:lnTo>
                  <a:lnTo>
                    <a:pt x="0" y="7466330"/>
                  </a:lnTo>
                  <a:close/>
                </a:path>
              </a:pathLst>
            </a:custGeom>
            <a:solidFill>
              <a:srgbClr val="5755FE"/>
            </a:solidFill>
          </p:spPr>
        </p:sp>
      </p:grpSp>
      <p:grpSp>
        <p:nvGrpSpPr>
          <p:cNvPr name="Group 4" id="4"/>
          <p:cNvGrpSpPr/>
          <p:nvPr/>
        </p:nvGrpSpPr>
        <p:grpSpPr>
          <a:xfrm rot="0">
            <a:off x="12851788" y="3872477"/>
            <a:ext cx="4407512" cy="4407512"/>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0">
            <a:off x="13012248" y="4026582"/>
            <a:ext cx="4086592" cy="4099302"/>
            <a:chOff x="0" y="0"/>
            <a:chExt cx="3440244" cy="3450944"/>
          </a:xfrm>
        </p:grpSpPr>
        <p:sp>
          <p:nvSpPr>
            <p:cNvPr name="Freeform 8" id="8"/>
            <p:cNvSpPr/>
            <p:nvPr/>
          </p:nvSpPr>
          <p:spPr>
            <a:xfrm flipH="false" flipV="false" rot="0">
              <a:off x="0" y="0"/>
              <a:ext cx="3440303" cy="3450971"/>
            </a:xfrm>
            <a:custGeom>
              <a:avLst/>
              <a:gdLst/>
              <a:ahLst/>
              <a:cxnLst/>
              <a:rect r="r" b="b" t="t" l="l"/>
              <a:pathLst>
                <a:path h="3450971" w="3440303">
                  <a:moveTo>
                    <a:pt x="0" y="1725422"/>
                  </a:moveTo>
                  <a:cubicBezTo>
                    <a:pt x="0" y="772541"/>
                    <a:pt x="770128" y="0"/>
                    <a:pt x="1720088" y="0"/>
                  </a:cubicBezTo>
                  <a:cubicBezTo>
                    <a:pt x="2670048" y="0"/>
                    <a:pt x="3440303" y="772541"/>
                    <a:pt x="3440303" y="1725422"/>
                  </a:cubicBezTo>
                  <a:cubicBezTo>
                    <a:pt x="3440303" y="2678303"/>
                    <a:pt x="2670175" y="3450971"/>
                    <a:pt x="1720088" y="3450971"/>
                  </a:cubicBezTo>
                  <a:cubicBezTo>
                    <a:pt x="770001" y="3450971"/>
                    <a:pt x="0" y="2678430"/>
                    <a:pt x="0" y="1725422"/>
                  </a:cubicBezTo>
                  <a:close/>
                </a:path>
              </a:pathLst>
            </a:custGeom>
            <a:blipFill>
              <a:blip r:embed="rId2"/>
              <a:stretch>
                <a:fillRect l="-155" t="0" r="-155" b="0"/>
              </a:stretch>
            </a:blipFill>
          </p:spPr>
        </p:sp>
      </p:grpSp>
      <p:grpSp>
        <p:nvGrpSpPr>
          <p:cNvPr name="Group 9" id="9"/>
          <p:cNvGrpSpPr/>
          <p:nvPr/>
        </p:nvGrpSpPr>
        <p:grpSpPr>
          <a:xfrm rot="0">
            <a:off x="0" y="375066"/>
            <a:ext cx="16885536" cy="1802038"/>
            <a:chOff x="0" y="0"/>
            <a:chExt cx="22514048" cy="2402717"/>
          </a:xfrm>
        </p:grpSpPr>
        <p:sp>
          <p:nvSpPr>
            <p:cNvPr name="Freeform 10" id="10"/>
            <p:cNvSpPr/>
            <p:nvPr/>
          </p:nvSpPr>
          <p:spPr>
            <a:xfrm flipH="false" flipV="false" rot="0">
              <a:off x="0" y="0"/>
              <a:ext cx="22514082" cy="2402772"/>
            </a:xfrm>
            <a:custGeom>
              <a:avLst/>
              <a:gdLst/>
              <a:ahLst/>
              <a:cxnLst/>
              <a:rect r="r" b="b" t="t" l="l"/>
              <a:pathLst>
                <a:path h="2402772" w="22514082">
                  <a:moveTo>
                    <a:pt x="0" y="0"/>
                  </a:moveTo>
                  <a:lnTo>
                    <a:pt x="22514082" y="0"/>
                  </a:lnTo>
                  <a:lnTo>
                    <a:pt x="22514082" y="2402772"/>
                  </a:lnTo>
                  <a:lnTo>
                    <a:pt x="0" y="2402772"/>
                  </a:lnTo>
                  <a:close/>
                </a:path>
              </a:pathLst>
            </a:custGeom>
            <a:solidFill>
              <a:srgbClr val="5755FE"/>
            </a:solidFill>
          </p:spPr>
        </p:sp>
      </p:grpSp>
      <p:sp>
        <p:nvSpPr>
          <p:cNvPr name="TextBox 11" id="11"/>
          <p:cNvSpPr txBox="true"/>
          <p:nvPr/>
        </p:nvSpPr>
        <p:spPr>
          <a:xfrm rot="0">
            <a:off x="337142" y="3578143"/>
            <a:ext cx="12272817" cy="4939030"/>
          </a:xfrm>
          <a:prstGeom prst="rect">
            <a:avLst/>
          </a:prstGeom>
        </p:spPr>
        <p:txBody>
          <a:bodyPr anchor="t" rtlCol="false" tIns="0" lIns="0" bIns="0" rIns="0">
            <a:spAutoFit/>
          </a:bodyPr>
          <a:lstStyle/>
          <a:p>
            <a:pPr algn="l" marL="604523" indent="-302261" lvl="1">
              <a:lnSpc>
                <a:spcPts val="3920"/>
              </a:lnSpc>
              <a:buFont typeface="Arial"/>
              <a:buChar char="•"/>
            </a:pPr>
            <a:r>
              <a:rPr lang="en-US" b="true" sz="2800" u="sng">
                <a:solidFill>
                  <a:srgbClr val="F1F3F3"/>
                </a:solidFill>
                <a:latin typeface="Canva Sans Bold"/>
                <a:ea typeface="Canva Sans Bold"/>
                <a:cs typeface="Canva Sans Bold"/>
                <a:sym typeface="Canva Sans Bold"/>
                <a:hlinkClick r:id="rId3" tooltip="https://www.blockchainx.tech"/>
              </a:rPr>
              <a:t>BlockchainX</a:t>
            </a:r>
            <a:r>
              <a:rPr lang="en-US" sz="2800">
                <a:solidFill>
                  <a:srgbClr val="F1F3F3"/>
                </a:solidFill>
                <a:latin typeface="Canva Sans"/>
                <a:ea typeface="Canva Sans"/>
                <a:cs typeface="Canva Sans"/>
                <a:sym typeface="Canva Sans"/>
              </a:rPr>
              <a:t> Care specialists at crafting innovative, feature-rich crypto launchpads that join with those features and more. Our expert team can help you develop an exceptionally tailored launchpad that will ensure cutting-edge solutions for investors and project creators on your platform.</a:t>
            </a:r>
          </a:p>
          <a:p>
            <a:pPr algn="l">
              <a:lnSpc>
                <a:spcPts val="3920"/>
              </a:lnSpc>
            </a:pPr>
          </a:p>
          <a:p>
            <a:pPr algn="l" marL="604523" indent="-302261" lvl="1">
              <a:lnSpc>
                <a:spcPts val="3920"/>
              </a:lnSpc>
              <a:buFont typeface="Arial"/>
              <a:buChar char="•"/>
            </a:pPr>
            <a:r>
              <a:rPr lang="en-US" sz="2800">
                <a:solidFill>
                  <a:srgbClr val="F1F3F3"/>
                </a:solidFill>
                <a:latin typeface="Canva Sans"/>
                <a:ea typeface="Canva Sans"/>
                <a:cs typeface="Canva Sans"/>
                <a:sym typeface="Canva Sans"/>
              </a:rPr>
              <a:t>Whether you are starting your own crypto project or building a launchpad platform, BlockchainX will take you through every process in the development stage to ensure a smooth and secured experience.</a:t>
            </a:r>
          </a:p>
        </p:txBody>
      </p:sp>
      <p:sp>
        <p:nvSpPr>
          <p:cNvPr name="TextBox 12" id="12"/>
          <p:cNvSpPr txBox="true"/>
          <p:nvPr/>
        </p:nvSpPr>
        <p:spPr>
          <a:xfrm rot="0">
            <a:off x="632169" y="656960"/>
            <a:ext cx="15621198" cy="1276350"/>
          </a:xfrm>
          <a:prstGeom prst="rect">
            <a:avLst/>
          </a:prstGeom>
        </p:spPr>
        <p:txBody>
          <a:bodyPr anchor="t" rtlCol="false" tIns="0" lIns="0" bIns="0" rIns="0">
            <a:spAutoFit/>
          </a:bodyPr>
          <a:lstStyle/>
          <a:p>
            <a:pPr algn="l">
              <a:lnSpc>
                <a:spcPts val="4799"/>
              </a:lnSpc>
              <a:spcBef>
                <a:spcPct val="0"/>
              </a:spcBef>
            </a:pPr>
            <a:r>
              <a:rPr lang="en-US" b="true" sz="3999">
                <a:solidFill>
                  <a:srgbClr val="F1F3F3"/>
                </a:solidFill>
                <a:latin typeface="Arial Bold"/>
                <a:ea typeface="Arial Bold"/>
                <a:cs typeface="Arial Bold"/>
                <a:sym typeface="Arial Bold"/>
              </a:rPr>
              <a:t>How BlockchainX Helps You with Crypto Launchpad Development</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10723" y="2644184"/>
            <a:ext cx="17603376" cy="7457954"/>
            <a:chOff x="0" y="0"/>
            <a:chExt cx="23471169" cy="9943939"/>
          </a:xfrm>
        </p:grpSpPr>
        <p:sp>
          <p:nvSpPr>
            <p:cNvPr name="Freeform 3" id="3"/>
            <p:cNvSpPr/>
            <p:nvPr/>
          </p:nvSpPr>
          <p:spPr>
            <a:xfrm flipH="false" flipV="false" rot="0">
              <a:off x="0" y="0"/>
              <a:ext cx="23471215" cy="9943916"/>
            </a:xfrm>
            <a:custGeom>
              <a:avLst/>
              <a:gdLst/>
              <a:ahLst/>
              <a:cxnLst/>
              <a:rect r="r" b="b" t="t" l="l"/>
              <a:pathLst>
                <a:path h="9943916" w="23471215">
                  <a:moveTo>
                    <a:pt x="0" y="0"/>
                  </a:moveTo>
                  <a:lnTo>
                    <a:pt x="23471215" y="0"/>
                  </a:lnTo>
                  <a:lnTo>
                    <a:pt x="23471215" y="9943916"/>
                  </a:lnTo>
                  <a:lnTo>
                    <a:pt x="0" y="9943916"/>
                  </a:lnTo>
                  <a:close/>
                </a:path>
              </a:pathLst>
            </a:custGeom>
            <a:solidFill>
              <a:srgbClr val="5755FE"/>
            </a:solidFill>
          </p:spPr>
        </p:sp>
      </p:grpSp>
      <p:grpSp>
        <p:nvGrpSpPr>
          <p:cNvPr name="Group 4" id="4"/>
          <p:cNvGrpSpPr/>
          <p:nvPr/>
        </p:nvGrpSpPr>
        <p:grpSpPr>
          <a:xfrm rot="0">
            <a:off x="0" y="375066"/>
            <a:ext cx="16885536" cy="1802038"/>
            <a:chOff x="0" y="0"/>
            <a:chExt cx="22514048" cy="2402717"/>
          </a:xfrm>
        </p:grpSpPr>
        <p:sp>
          <p:nvSpPr>
            <p:cNvPr name="Freeform 5" id="5"/>
            <p:cNvSpPr/>
            <p:nvPr/>
          </p:nvSpPr>
          <p:spPr>
            <a:xfrm flipH="false" flipV="false" rot="0">
              <a:off x="0" y="0"/>
              <a:ext cx="22514082" cy="2402772"/>
            </a:xfrm>
            <a:custGeom>
              <a:avLst/>
              <a:gdLst/>
              <a:ahLst/>
              <a:cxnLst/>
              <a:rect r="r" b="b" t="t" l="l"/>
              <a:pathLst>
                <a:path h="2402772" w="22514082">
                  <a:moveTo>
                    <a:pt x="0" y="0"/>
                  </a:moveTo>
                  <a:lnTo>
                    <a:pt x="22514082" y="0"/>
                  </a:lnTo>
                  <a:lnTo>
                    <a:pt x="22514082" y="2402772"/>
                  </a:lnTo>
                  <a:lnTo>
                    <a:pt x="0" y="2402772"/>
                  </a:lnTo>
                  <a:close/>
                </a:path>
              </a:pathLst>
            </a:custGeom>
            <a:solidFill>
              <a:srgbClr val="5755FE"/>
            </a:solidFill>
          </p:spPr>
        </p:sp>
      </p:grpSp>
      <p:sp>
        <p:nvSpPr>
          <p:cNvPr name="TextBox 6" id="6"/>
          <p:cNvSpPr txBox="true"/>
          <p:nvPr/>
        </p:nvSpPr>
        <p:spPr>
          <a:xfrm rot="0">
            <a:off x="632169" y="952500"/>
            <a:ext cx="15621198" cy="676275"/>
          </a:xfrm>
          <a:prstGeom prst="rect">
            <a:avLst/>
          </a:prstGeom>
        </p:spPr>
        <p:txBody>
          <a:bodyPr anchor="t" rtlCol="false" tIns="0" lIns="0" bIns="0" rIns="0">
            <a:spAutoFit/>
          </a:bodyPr>
          <a:lstStyle/>
          <a:p>
            <a:pPr algn="l">
              <a:lnSpc>
                <a:spcPts val="4799"/>
              </a:lnSpc>
              <a:spcBef>
                <a:spcPct val="0"/>
              </a:spcBef>
            </a:pPr>
            <a:r>
              <a:rPr lang="en-US" b="true" sz="3999">
                <a:solidFill>
                  <a:srgbClr val="F1F3F3"/>
                </a:solidFill>
                <a:latin typeface="Arial Bold"/>
                <a:ea typeface="Arial Bold"/>
                <a:cs typeface="Arial Bold"/>
                <a:sym typeface="Arial Bold"/>
              </a:rPr>
              <a:t>Conclusion</a:t>
            </a:r>
          </a:p>
        </p:txBody>
      </p:sp>
      <p:sp>
        <p:nvSpPr>
          <p:cNvPr name="TextBox 7" id="7"/>
          <p:cNvSpPr txBox="true"/>
          <p:nvPr/>
        </p:nvSpPr>
        <p:spPr>
          <a:xfrm rot="0">
            <a:off x="698846" y="3216610"/>
            <a:ext cx="16627131" cy="5986780"/>
          </a:xfrm>
          <a:prstGeom prst="rect">
            <a:avLst/>
          </a:prstGeom>
        </p:spPr>
        <p:txBody>
          <a:bodyPr anchor="t" rtlCol="false" tIns="0" lIns="0" bIns="0" rIns="0">
            <a:spAutoFit/>
          </a:bodyPr>
          <a:lstStyle/>
          <a:p>
            <a:pPr algn="l" marL="604523" indent="-302261" lvl="1">
              <a:lnSpc>
                <a:spcPts val="3920"/>
              </a:lnSpc>
              <a:buFont typeface="Arial"/>
              <a:buChar char="•"/>
            </a:pPr>
            <a:r>
              <a:rPr lang="en-US" sz="2800">
                <a:solidFill>
                  <a:srgbClr val="F1F3F3"/>
                </a:solidFill>
                <a:latin typeface="Arial"/>
                <a:ea typeface="Arial"/>
                <a:cs typeface="Arial"/>
                <a:sym typeface="Arial"/>
              </a:rPr>
              <a:t>In fact, as we expect the cryptocurrency industry to mature, launchpad services for a blockchain project will play an important role in determining the success hallmarks of what the future holds for that specific project. Therefore, 2025 would be talking about more innovative features that further improve security, transparency, liquidity, and community engagement in a launchpad. Launchpads will, hence, advocate for better experiences for investors and project creators by developing the features with advancements that include AI, decentralized governance, and advanced staking models.</a:t>
            </a:r>
          </a:p>
          <a:p>
            <a:pPr algn="l">
              <a:lnSpc>
                <a:spcPts val="3920"/>
              </a:lnSpc>
            </a:pPr>
          </a:p>
          <a:p>
            <a:pPr algn="l">
              <a:lnSpc>
                <a:spcPts val="3920"/>
              </a:lnSpc>
            </a:pPr>
            <a:r>
              <a:rPr lang="en-US" sz="2800">
                <a:solidFill>
                  <a:srgbClr val="F1F3F3"/>
                </a:solidFill>
                <a:latin typeface="Arial"/>
                <a:ea typeface="Arial"/>
                <a:cs typeface="Arial"/>
                <a:sym typeface="Arial"/>
              </a:rPr>
              <a:t>Here at BlockchainX, we are very keen on developing the crypto launchpad while enabling businesses to ride on these trends to create next-generation platforms. Get in touch with us if you want to start launching your token or creating your own crypto launchpad. Build a future-ready platform that has the advantages in a fast-evolving space with us.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390606" y="5154531"/>
            <a:ext cx="9897394" cy="5132469"/>
            <a:chOff x="0" y="0"/>
            <a:chExt cx="13196526" cy="6843292"/>
          </a:xfrm>
        </p:grpSpPr>
        <p:sp>
          <p:nvSpPr>
            <p:cNvPr name="Freeform 3" id="3"/>
            <p:cNvSpPr/>
            <p:nvPr/>
          </p:nvSpPr>
          <p:spPr>
            <a:xfrm flipH="false" flipV="false" rot="0">
              <a:off x="0" y="0"/>
              <a:ext cx="13196532" cy="6843313"/>
            </a:xfrm>
            <a:custGeom>
              <a:avLst/>
              <a:gdLst/>
              <a:ahLst/>
              <a:cxnLst/>
              <a:rect r="r" b="b" t="t" l="l"/>
              <a:pathLst>
                <a:path h="6843313" w="13196532">
                  <a:moveTo>
                    <a:pt x="0" y="0"/>
                  </a:moveTo>
                  <a:lnTo>
                    <a:pt x="13196532" y="0"/>
                  </a:lnTo>
                  <a:lnTo>
                    <a:pt x="13196532" y="6843313"/>
                  </a:lnTo>
                  <a:lnTo>
                    <a:pt x="0" y="6843313"/>
                  </a:lnTo>
                  <a:lnTo>
                    <a:pt x="0" y="0"/>
                  </a:lnTo>
                  <a:close/>
                </a:path>
              </a:pathLst>
            </a:custGeom>
            <a:solidFill>
              <a:srgbClr val="5755FE"/>
            </a:solidFill>
          </p:spPr>
        </p:sp>
      </p:grpSp>
      <p:grpSp>
        <p:nvGrpSpPr>
          <p:cNvPr name="Group 4" id="4"/>
          <p:cNvGrpSpPr/>
          <p:nvPr/>
        </p:nvGrpSpPr>
        <p:grpSpPr>
          <a:xfrm rot="-2699999">
            <a:off x="9860567" y="-2818322"/>
            <a:ext cx="4565743" cy="7536262"/>
            <a:chOff x="0" y="0"/>
            <a:chExt cx="4163738" cy="6872708"/>
          </a:xfrm>
        </p:grpSpPr>
        <p:sp>
          <p:nvSpPr>
            <p:cNvPr name="Freeform 5" id="5"/>
            <p:cNvSpPr/>
            <p:nvPr/>
          </p:nvSpPr>
          <p:spPr>
            <a:xfrm flipH="false" flipV="false" rot="0">
              <a:off x="0" y="0"/>
              <a:ext cx="4163695" cy="6872732"/>
            </a:xfrm>
            <a:custGeom>
              <a:avLst/>
              <a:gdLst/>
              <a:ahLst/>
              <a:cxnLst/>
              <a:rect r="r" b="b" t="t" l="l"/>
              <a:pathLst>
                <a:path h="6872732" w="4163695">
                  <a:moveTo>
                    <a:pt x="4163695" y="6872732"/>
                  </a:moveTo>
                  <a:cubicBezTo>
                    <a:pt x="3960622" y="6872732"/>
                    <a:pt x="3960622" y="6872732"/>
                    <a:pt x="3960622" y="6872732"/>
                  </a:cubicBezTo>
                  <a:cubicBezTo>
                    <a:pt x="3960622" y="4746879"/>
                    <a:pt x="2234184" y="3014345"/>
                    <a:pt x="107950" y="3014345"/>
                  </a:cubicBezTo>
                  <a:cubicBezTo>
                    <a:pt x="6350" y="3014345"/>
                    <a:pt x="6350" y="3014345"/>
                    <a:pt x="6350" y="3014345"/>
                  </a:cubicBezTo>
                  <a:cubicBezTo>
                    <a:pt x="0" y="0"/>
                    <a:pt x="0" y="0"/>
                    <a:pt x="0" y="0"/>
                  </a:cubicBezTo>
                  <a:cubicBezTo>
                    <a:pt x="203073" y="0"/>
                    <a:pt x="203073" y="0"/>
                    <a:pt x="203073" y="0"/>
                  </a:cubicBezTo>
                  <a:cubicBezTo>
                    <a:pt x="209423" y="2817622"/>
                    <a:pt x="209423" y="2817622"/>
                    <a:pt x="209423" y="2817622"/>
                  </a:cubicBezTo>
                  <a:cubicBezTo>
                    <a:pt x="2399157" y="2868422"/>
                    <a:pt x="4163695" y="4670679"/>
                    <a:pt x="4163695" y="6872732"/>
                  </a:cubicBezTo>
                  <a:close/>
                </a:path>
              </a:pathLst>
            </a:custGeom>
            <a:solidFill>
              <a:srgbClr val="5755FE"/>
            </a:solidFill>
          </p:spPr>
        </p:sp>
      </p:grpSp>
      <p:grpSp>
        <p:nvGrpSpPr>
          <p:cNvPr name="Group 6" id="6"/>
          <p:cNvGrpSpPr/>
          <p:nvPr/>
        </p:nvGrpSpPr>
        <p:grpSpPr>
          <a:xfrm rot="-2699999">
            <a:off x="12094709" y="5591409"/>
            <a:ext cx="4580404" cy="7504006"/>
            <a:chOff x="0" y="0"/>
            <a:chExt cx="4177108" cy="6843292"/>
          </a:xfrm>
        </p:grpSpPr>
        <p:sp>
          <p:nvSpPr>
            <p:cNvPr name="Freeform 7" id="7"/>
            <p:cNvSpPr/>
            <p:nvPr/>
          </p:nvSpPr>
          <p:spPr>
            <a:xfrm flipH="false" flipV="false" rot="0">
              <a:off x="0" y="0"/>
              <a:ext cx="4177157" cy="6843268"/>
            </a:xfrm>
            <a:custGeom>
              <a:avLst/>
              <a:gdLst/>
              <a:ahLst/>
              <a:cxnLst/>
              <a:rect r="r" b="b" t="t" l="l"/>
              <a:pathLst>
                <a:path h="6843268" w="4177157">
                  <a:moveTo>
                    <a:pt x="3973957" y="6843268"/>
                  </a:moveTo>
                  <a:cubicBezTo>
                    <a:pt x="3961257" y="4062730"/>
                    <a:pt x="3961257" y="4062730"/>
                    <a:pt x="3961257" y="4062730"/>
                  </a:cubicBezTo>
                  <a:cubicBezTo>
                    <a:pt x="1771142" y="4005707"/>
                    <a:pt x="0" y="2209165"/>
                    <a:pt x="0" y="0"/>
                  </a:cubicBezTo>
                  <a:cubicBezTo>
                    <a:pt x="203200" y="0"/>
                    <a:pt x="203200" y="0"/>
                    <a:pt x="203200" y="0"/>
                  </a:cubicBezTo>
                  <a:cubicBezTo>
                    <a:pt x="203200" y="2126615"/>
                    <a:pt x="1936242" y="3859657"/>
                    <a:pt x="4062857" y="3859657"/>
                  </a:cubicBezTo>
                  <a:cubicBezTo>
                    <a:pt x="4164457" y="3859657"/>
                    <a:pt x="4164457" y="3859657"/>
                    <a:pt x="4164457" y="3859657"/>
                  </a:cubicBezTo>
                  <a:cubicBezTo>
                    <a:pt x="4177157" y="6836918"/>
                    <a:pt x="4177157" y="6836918"/>
                    <a:pt x="4177157" y="6836918"/>
                  </a:cubicBezTo>
                  <a:lnTo>
                    <a:pt x="3973957" y="6843268"/>
                  </a:lnTo>
                  <a:close/>
                </a:path>
              </a:pathLst>
            </a:custGeom>
            <a:solidFill>
              <a:srgbClr val="FFFFFF"/>
            </a:solidFill>
          </p:spPr>
        </p:sp>
      </p:grpSp>
      <p:grpSp>
        <p:nvGrpSpPr>
          <p:cNvPr name="Group 8" id="8"/>
          <p:cNvGrpSpPr/>
          <p:nvPr/>
        </p:nvGrpSpPr>
        <p:grpSpPr>
          <a:xfrm rot="0">
            <a:off x="9746131" y="1635611"/>
            <a:ext cx="7019788" cy="7015778"/>
            <a:chOff x="0" y="0"/>
            <a:chExt cx="9359718" cy="9354370"/>
          </a:xfrm>
        </p:grpSpPr>
        <p:sp>
          <p:nvSpPr>
            <p:cNvPr name="Freeform 9" id="9"/>
            <p:cNvSpPr/>
            <p:nvPr/>
          </p:nvSpPr>
          <p:spPr>
            <a:xfrm flipH="false" flipV="false" rot="0">
              <a:off x="0" y="0"/>
              <a:ext cx="9359773" cy="9354312"/>
            </a:xfrm>
            <a:custGeom>
              <a:avLst/>
              <a:gdLst/>
              <a:ahLst/>
              <a:cxnLst/>
              <a:rect r="r" b="b" t="t" l="l"/>
              <a:pathLst>
                <a:path h="9354312" w="9359773">
                  <a:moveTo>
                    <a:pt x="0" y="4677156"/>
                  </a:moveTo>
                  <a:cubicBezTo>
                    <a:pt x="0" y="2094103"/>
                    <a:pt x="2095246" y="0"/>
                    <a:pt x="4679823" y="0"/>
                  </a:cubicBezTo>
                  <a:cubicBezTo>
                    <a:pt x="7264400" y="0"/>
                    <a:pt x="9359773" y="2094103"/>
                    <a:pt x="9359773" y="4677156"/>
                  </a:cubicBezTo>
                  <a:cubicBezTo>
                    <a:pt x="9359773" y="7260209"/>
                    <a:pt x="7264527" y="9354312"/>
                    <a:pt x="4679823" y="9354312"/>
                  </a:cubicBezTo>
                  <a:cubicBezTo>
                    <a:pt x="2095119" y="9354312"/>
                    <a:pt x="0" y="7260336"/>
                    <a:pt x="0" y="4677156"/>
                  </a:cubicBezTo>
                  <a:close/>
                </a:path>
              </a:pathLst>
            </a:custGeom>
            <a:solidFill>
              <a:srgbClr val="FFFFFF"/>
            </a:solidFill>
          </p:spPr>
        </p:sp>
      </p:grpSp>
      <p:grpSp>
        <p:nvGrpSpPr>
          <p:cNvPr name="Group 10" id="10"/>
          <p:cNvGrpSpPr/>
          <p:nvPr/>
        </p:nvGrpSpPr>
        <p:grpSpPr>
          <a:xfrm rot="0">
            <a:off x="9987429" y="1873554"/>
            <a:ext cx="6537191" cy="6539891"/>
            <a:chOff x="0" y="0"/>
            <a:chExt cx="6476924" cy="6479600"/>
          </a:xfrm>
        </p:grpSpPr>
        <p:sp>
          <p:nvSpPr>
            <p:cNvPr name="Freeform 11" id="11"/>
            <p:cNvSpPr/>
            <p:nvPr/>
          </p:nvSpPr>
          <p:spPr>
            <a:xfrm flipH="false" flipV="false" rot="0">
              <a:off x="0" y="0"/>
              <a:ext cx="6477000" cy="6479540"/>
            </a:xfrm>
            <a:custGeom>
              <a:avLst/>
              <a:gdLst/>
              <a:ahLst/>
              <a:cxnLst/>
              <a:rect r="r" b="b" t="t" l="l"/>
              <a:pathLst>
                <a:path h="6479540" w="6477000">
                  <a:moveTo>
                    <a:pt x="0" y="3239770"/>
                  </a:moveTo>
                  <a:cubicBezTo>
                    <a:pt x="0" y="1450467"/>
                    <a:pt x="1449959" y="0"/>
                    <a:pt x="3238500" y="0"/>
                  </a:cubicBezTo>
                  <a:cubicBezTo>
                    <a:pt x="5027041" y="0"/>
                    <a:pt x="6477000" y="1450467"/>
                    <a:pt x="6477000" y="3239770"/>
                  </a:cubicBezTo>
                  <a:cubicBezTo>
                    <a:pt x="6477000" y="5029073"/>
                    <a:pt x="5027041" y="6479540"/>
                    <a:pt x="3238500" y="6479540"/>
                  </a:cubicBezTo>
                  <a:cubicBezTo>
                    <a:pt x="1449959" y="6479540"/>
                    <a:pt x="0" y="5029073"/>
                    <a:pt x="0" y="3239770"/>
                  </a:cubicBezTo>
                  <a:close/>
                </a:path>
              </a:pathLst>
            </a:custGeom>
            <a:blipFill>
              <a:blip r:embed="rId2"/>
              <a:stretch>
                <a:fillRect l="-9572" t="0" r="-9572" b="0"/>
              </a:stretch>
            </a:blipFill>
          </p:spPr>
        </p:sp>
      </p:grpSp>
      <p:grpSp>
        <p:nvGrpSpPr>
          <p:cNvPr name="Group 12" id="12"/>
          <p:cNvGrpSpPr>
            <a:grpSpLocks noChangeAspect="true"/>
          </p:cNvGrpSpPr>
          <p:nvPr/>
        </p:nvGrpSpPr>
        <p:grpSpPr>
          <a:xfrm rot="0">
            <a:off x="926539" y="5675820"/>
            <a:ext cx="2706695" cy="2696122"/>
            <a:chOff x="0" y="0"/>
            <a:chExt cx="6502400" cy="6477000"/>
          </a:xfrm>
        </p:grpSpPr>
        <p:sp>
          <p:nvSpPr>
            <p:cNvPr name="Freeform 13" id="13"/>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3"/>
              <a:stretch>
                <a:fillRect l="-54206" t="-5913" r="-31031" b="-18052"/>
              </a:stretch>
            </a:blipFill>
          </p:spPr>
        </p:sp>
        <p:sp>
          <p:nvSpPr>
            <p:cNvPr name="Freeform 14" id="14"/>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15" id="15"/>
          <p:cNvSpPr/>
          <p:nvPr/>
        </p:nvSpPr>
        <p:spPr>
          <a:xfrm flipH="false" flipV="false" rot="0">
            <a:off x="3849629" y="6140443"/>
            <a:ext cx="399176" cy="399176"/>
          </a:xfrm>
          <a:custGeom>
            <a:avLst/>
            <a:gdLst/>
            <a:ahLst/>
            <a:cxnLst/>
            <a:rect r="r" b="b" t="t" l="l"/>
            <a:pathLst>
              <a:path h="399176" w="399176">
                <a:moveTo>
                  <a:pt x="0" y="0"/>
                </a:moveTo>
                <a:lnTo>
                  <a:pt x="399176" y="0"/>
                </a:lnTo>
                <a:lnTo>
                  <a:pt x="399176" y="399176"/>
                </a:lnTo>
                <a:lnTo>
                  <a:pt x="0" y="3991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3849629" y="6701026"/>
            <a:ext cx="399176" cy="399176"/>
          </a:xfrm>
          <a:custGeom>
            <a:avLst/>
            <a:gdLst/>
            <a:ahLst/>
            <a:cxnLst/>
            <a:rect r="r" b="b" t="t" l="l"/>
            <a:pathLst>
              <a:path h="399176" w="399176">
                <a:moveTo>
                  <a:pt x="0" y="0"/>
                </a:moveTo>
                <a:lnTo>
                  <a:pt x="399176" y="0"/>
                </a:lnTo>
                <a:lnTo>
                  <a:pt x="399176" y="399175"/>
                </a:lnTo>
                <a:lnTo>
                  <a:pt x="0" y="3991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7" id="17"/>
          <p:cNvSpPr/>
          <p:nvPr/>
        </p:nvSpPr>
        <p:spPr>
          <a:xfrm flipH="false" flipV="false" rot="0">
            <a:off x="3849629" y="7269170"/>
            <a:ext cx="399176" cy="399176"/>
          </a:xfrm>
          <a:custGeom>
            <a:avLst/>
            <a:gdLst/>
            <a:ahLst/>
            <a:cxnLst/>
            <a:rect r="r" b="b" t="t" l="l"/>
            <a:pathLst>
              <a:path h="399176" w="399176">
                <a:moveTo>
                  <a:pt x="0" y="0"/>
                </a:moveTo>
                <a:lnTo>
                  <a:pt x="399176" y="0"/>
                </a:lnTo>
                <a:lnTo>
                  <a:pt x="399176" y="399176"/>
                </a:lnTo>
                <a:lnTo>
                  <a:pt x="0" y="39917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8" id="18"/>
          <p:cNvSpPr/>
          <p:nvPr/>
        </p:nvSpPr>
        <p:spPr>
          <a:xfrm flipH="false" flipV="false" rot="0">
            <a:off x="3148806" y="2052823"/>
            <a:ext cx="3012558" cy="957742"/>
          </a:xfrm>
          <a:custGeom>
            <a:avLst/>
            <a:gdLst/>
            <a:ahLst/>
            <a:cxnLst/>
            <a:rect r="r" b="b" t="t" l="l"/>
            <a:pathLst>
              <a:path h="957742" w="3012558">
                <a:moveTo>
                  <a:pt x="0" y="0"/>
                </a:moveTo>
                <a:lnTo>
                  <a:pt x="3012558" y="0"/>
                </a:lnTo>
                <a:lnTo>
                  <a:pt x="3012558" y="957742"/>
                </a:lnTo>
                <a:lnTo>
                  <a:pt x="0" y="957742"/>
                </a:lnTo>
                <a:lnTo>
                  <a:pt x="0" y="0"/>
                </a:lnTo>
                <a:close/>
              </a:path>
            </a:pathLst>
          </a:custGeom>
          <a:blipFill>
            <a:blip r:embed="rId10"/>
            <a:stretch>
              <a:fillRect l="0" t="0" r="0" b="0"/>
            </a:stretch>
          </a:blipFill>
        </p:spPr>
      </p:sp>
      <p:sp>
        <p:nvSpPr>
          <p:cNvPr name="TextBox 19" id="19"/>
          <p:cNvSpPr txBox="true"/>
          <p:nvPr/>
        </p:nvSpPr>
        <p:spPr>
          <a:xfrm rot="0">
            <a:off x="926539" y="3353465"/>
            <a:ext cx="8819592" cy="1771491"/>
          </a:xfrm>
          <a:prstGeom prst="rect">
            <a:avLst/>
          </a:prstGeom>
        </p:spPr>
        <p:txBody>
          <a:bodyPr anchor="t" rtlCol="false" tIns="0" lIns="0" bIns="0" rIns="0">
            <a:spAutoFit/>
          </a:bodyPr>
          <a:lstStyle/>
          <a:p>
            <a:pPr algn="l" marL="0" indent="0" lvl="0">
              <a:lnSpc>
                <a:spcPts val="14510"/>
              </a:lnSpc>
              <a:spcBef>
                <a:spcPct val="0"/>
              </a:spcBef>
            </a:pPr>
            <a:r>
              <a:rPr lang="en-US" sz="10364">
                <a:solidFill>
                  <a:srgbClr val="051D40"/>
                </a:solidFill>
                <a:latin typeface="Open Sans Extra Bold"/>
                <a:ea typeface="Open Sans Extra Bold"/>
                <a:cs typeface="Open Sans Extra Bold"/>
                <a:sym typeface="Open Sans Extra Bold"/>
              </a:rPr>
              <a:t>THANK YOU!</a:t>
            </a:r>
          </a:p>
        </p:txBody>
      </p:sp>
      <p:sp>
        <p:nvSpPr>
          <p:cNvPr name="TextBox 20" id="20"/>
          <p:cNvSpPr txBox="true"/>
          <p:nvPr/>
        </p:nvSpPr>
        <p:spPr>
          <a:xfrm rot="0">
            <a:off x="4386151" y="6643876"/>
            <a:ext cx="3788059" cy="32549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https://www.blockchainx.tech/</a:t>
            </a:r>
          </a:p>
        </p:txBody>
      </p:sp>
      <p:sp>
        <p:nvSpPr>
          <p:cNvPr name="TextBox 21" id="21"/>
          <p:cNvSpPr txBox="true"/>
          <p:nvPr/>
        </p:nvSpPr>
        <p:spPr>
          <a:xfrm rot="0">
            <a:off x="4386151" y="7267501"/>
            <a:ext cx="3788059" cy="95414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CM Nagar, Sathy Rd,Ramakrishnapuram.Coimbatore, Tamil Nadu, PIN Code 641035</a:t>
            </a:r>
          </a:p>
        </p:txBody>
      </p:sp>
      <p:sp>
        <p:nvSpPr>
          <p:cNvPr name="TextBox 22" id="22"/>
          <p:cNvSpPr txBox="true"/>
          <p:nvPr/>
        </p:nvSpPr>
        <p:spPr>
          <a:xfrm rot="0">
            <a:off x="4386151" y="6123473"/>
            <a:ext cx="3559508" cy="32549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7708889555</a:t>
            </a:r>
          </a:p>
        </p:txBody>
      </p:sp>
      <p:sp>
        <p:nvSpPr>
          <p:cNvPr name="TextBox 23" id="23"/>
          <p:cNvSpPr txBox="true"/>
          <p:nvPr/>
        </p:nvSpPr>
        <p:spPr>
          <a:xfrm rot="0">
            <a:off x="1028700" y="8857717"/>
            <a:ext cx="3788059" cy="32549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DAGcVR5YkwE</dc:identifier>
  <dcterms:modified xsi:type="dcterms:W3CDTF">2011-08-01T06:04:30Z</dcterms:modified>
  <cp:revision>1</cp:revision>
  <dc:title>Top 8 Key Features of Crypto Launchpads to Watch in 2025?</dc:title>
</cp:coreProperties>
</file>