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Canva Sans Bold" charset="1" panose="020B0803030501040103"/>
      <p:regular r:id="rId14"/>
    </p:embeddedFont>
    <p:embeddedFont>
      <p:font typeface="Arial" charset="1" panose="020B0502020202020204"/>
      <p:regular r:id="rId15"/>
    </p:embeddedFont>
    <p:embeddedFont>
      <p:font typeface="Canva Sans" charset="1" panose="020B0503030501040103"/>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 TargetMode="External" Type="http://schemas.openxmlformats.org/officeDocument/2006/relationships/hyperlink"/><Relationship Id="rId3" Target="../media/image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0296B"/>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17234362" y="-2925619"/>
            <a:ext cx="9722988" cy="11276744"/>
          </a:xfrm>
          <a:custGeom>
            <a:avLst/>
            <a:gdLst/>
            <a:ahLst/>
            <a:cxnLst/>
            <a:rect r="r" b="b" t="t" l="l"/>
            <a:pathLst>
              <a:path h="11276744" w="9722988">
                <a:moveTo>
                  <a:pt x="0" y="0"/>
                </a:moveTo>
                <a:lnTo>
                  <a:pt x="9722988" y="0"/>
                </a:lnTo>
                <a:lnTo>
                  <a:pt x="9722988" y="11276744"/>
                </a:lnTo>
                <a:lnTo>
                  <a:pt x="0" y="112767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7234362" y="1935875"/>
            <a:ext cx="9722988" cy="11276744"/>
          </a:xfrm>
          <a:custGeom>
            <a:avLst/>
            <a:gdLst/>
            <a:ahLst/>
            <a:cxnLst/>
            <a:rect r="r" b="b" t="t" l="l"/>
            <a:pathLst>
              <a:path h="11276744" w="9722988">
                <a:moveTo>
                  <a:pt x="0" y="0"/>
                </a:moveTo>
                <a:lnTo>
                  <a:pt x="9722988" y="0"/>
                </a:lnTo>
                <a:lnTo>
                  <a:pt x="9722988" y="11276744"/>
                </a:lnTo>
                <a:lnTo>
                  <a:pt x="0" y="11276744"/>
                </a:lnTo>
                <a:lnTo>
                  <a:pt x="0" y="0"/>
                </a:lnTo>
                <a:close/>
              </a:path>
            </a:pathLst>
          </a:custGeom>
          <a:blipFill>
            <a:blip r:embed="rId4">
              <a:alphaModFix amt="85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400000">
            <a:off x="6059848" y="929261"/>
            <a:ext cx="1244528" cy="1443407"/>
          </a:xfrm>
          <a:custGeom>
            <a:avLst/>
            <a:gdLst/>
            <a:ahLst/>
            <a:cxnLst/>
            <a:rect r="r" b="b" t="t" l="l"/>
            <a:pathLst>
              <a:path h="1443407" w="1244528">
                <a:moveTo>
                  <a:pt x="0" y="0"/>
                </a:moveTo>
                <a:lnTo>
                  <a:pt x="1244528" y="0"/>
                </a:lnTo>
                <a:lnTo>
                  <a:pt x="1244528" y="1443406"/>
                </a:lnTo>
                <a:lnTo>
                  <a:pt x="0" y="14434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0">
            <a:off x="9420139" y="1384114"/>
            <a:ext cx="7518772" cy="7518772"/>
            <a:chOff x="0" y="0"/>
            <a:chExt cx="13716000" cy="13716000"/>
          </a:xfrm>
        </p:grpSpPr>
        <p:sp>
          <p:nvSpPr>
            <p:cNvPr name="Freeform 6" id="6"/>
            <p:cNvSpPr/>
            <p:nvPr/>
          </p:nvSpPr>
          <p:spPr>
            <a:xfrm flipH="false" flipV="false" rot="0">
              <a:off x="0" y="0"/>
              <a:ext cx="13716000" cy="13716000"/>
            </a:xfrm>
            <a:custGeom>
              <a:avLst/>
              <a:gdLst/>
              <a:ahLst/>
              <a:cxnLst/>
              <a:rect r="r" b="b" t="t" l="l"/>
              <a:pathLst>
                <a:path h="13716000" w="13716000">
                  <a:moveTo>
                    <a:pt x="6858000" y="0"/>
                  </a:moveTo>
                  <a:cubicBezTo>
                    <a:pt x="3070431" y="0"/>
                    <a:pt x="0" y="3070431"/>
                    <a:pt x="0" y="6858000"/>
                  </a:cubicBezTo>
                  <a:cubicBezTo>
                    <a:pt x="0" y="10645569"/>
                    <a:pt x="3070431" y="13716000"/>
                    <a:pt x="6858000" y="13716000"/>
                  </a:cubicBezTo>
                  <a:cubicBezTo>
                    <a:pt x="10645569" y="13716000"/>
                    <a:pt x="13716000" y="10645569"/>
                    <a:pt x="13716000" y="6858000"/>
                  </a:cubicBezTo>
                  <a:cubicBezTo>
                    <a:pt x="13716000" y="3070431"/>
                    <a:pt x="10645569" y="0"/>
                    <a:pt x="6858000" y="0"/>
                  </a:cubicBezTo>
                  <a:close/>
                </a:path>
              </a:pathLst>
            </a:custGeom>
            <a:blipFill>
              <a:blip r:embed="rId6"/>
              <a:stretch>
                <a:fillRect l="-669" t="0" r="-669" b="0"/>
              </a:stretch>
            </a:blipFill>
          </p:spPr>
        </p:sp>
      </p:grpSp>
      <p:sp>
        <p:nvSpPr>
          <p:cNvPr name="Freeform 7" id="7"/>
          <p:cNvSpPr/>
          <p:nvPr/>
        </p:nvSpPr>
        <p:spPr>
          <a:xfrm flipH="false" flipV="false" rot="0">
            <a:off x="1028700" y="3325765"/>
            <a:ext cx="3012425" cy="957700"/>
          </a:xfrm>
          <a:custGeom>
            <a:avLst/>
            <a:gdLst/>
            <a:ahLst/>
            <a:cxnLst/>
            <a:rect r="r" b="b" t="t" l="l"/>
            <a:pathLst>
              <a:path h="957700" w="3012425">
                <a:moveTo>
                  <a:pt x="0" y="0"/>
                </a:moveTo>
                <a:lnTo>
                  <a:pt x="3012425" y="0"/>
                </a:lnTo>
                <a:lnTo>
                  <a:pt x="3012425" y="957700"/>
                </a:lnTo>
                <a:lnTo>
                  <a:pt x="0" y="957700"/>
                </a:lnTo>
                <a:lnTo>
                  <a:pt x="0" y="0"/>
                </a:lnTo>
                <a:close/>
              </a:path>
            </a:pathLst>
          </a:custGeom>
          <a:blipFill>
            <a:blip r:embed="rId7"/>
            <a:stretch>
              <a:fillRect l="0" t="0" r="0" b="0"/>
            </a:stretch>
          </a:blipFill>
        </p:spPr>
      </p:sp>
      <p:sp>
        <p:nvSpPr>
          <p:cNvPr name="TextBox 8" id="8"/>
          <p:cNvSpPr txBox="true"/>
          <p:nvPr/>
        </p:nvSpPr>
        <p:spPr>
          <a:xfrm rot="0">
            <a:off x="1028700" y="4638052"/>
            <a:ext cx="8391439" cy="2707100"/>
          </a:xfrm>
          <a:prstGeom prst="rect">
            <a:avLst/>
          </a:prstGeom>
        </p:spPr>
        <p:txBody>
          <a:bodyPr anchor="t" rtlCol="false" tIns="0" lIns="0" bIns="0" rIns="0">
            <a:spAutoFit/>
          </a:bodyPr>
          <a:lstStyle/>
          <a:p>
            <a:pPr algn="l">
              <a:lnSpc>
                <a:spcPts val="7239"/>
              </a:lnSpc>
            </a:pPr>
            <a:r>
              <a:rPr lang="en-US" sz="5171" b="true">
                <a:solidFill>
                  <a:srgbClr val="FFFFFF"/>
                </a:solidFill>
                <a:latin typeface="Canva Sans Bold"/>
                <a:ea typeface="Canva Sans Bold"/>
                <a:cs typeface="Canva Sans Bold"/>
                <a:sym typeface="Canva Sans Bold"/>
              </a:rPr>
              <a:t>Explained about </a:t>
            </a:r>
            <a:r>
              <a:rPr lang="en-US" sz="5171" b="true">
                <a:solidFill>
                  <a:srgbClr val="FFA200"/>
                </a:solidFill>
                <a:latin typeface="Canva Sans Bold"/>
                <a:ea typeface="Canva Sans Bold"/>
                <a:cs typeface="Canva Sans Bold"/>
                <a:sym typeface="Canva Sans Bold"/>
              </a:rPr>
              <a:t>Binance clone script</a:t>
            </a:r>
            <a:r>
              <a:rPr lang="en-US" sz="5171" b="true">
                <a:solidFill>
                  <a:srgbClr val="FFFFFF"/>
                </a:solidFill>
                <a:latin typeface="Canva Sans Bold"/>
                <a:ea typeface="Canva Sans Bold"/>
                <a:cs typeface="Canva Sans Bold"/>
                <a:sym typeface="Canva Sans Bold"/>
              </a:rPr>
              <a:t> - Overview by BlockchainX</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0296B"/>
        </a:solidFill>
      </p:bgPr>
    </p:bg>
    <p:spTree>
      <p:nvGrpSpPr>
        <p:cNvPr id="1" name=""/>
        <p:cNvGrpSpPr/>
        <p:nvPr/>
      </p:nvGrpSpPr>
      <p:grpSpPr>
        <a:xfrm>
          <a:off x="0" y="0"/>
          <a:ext cx="0" cy="0"/>
          <a:chOff x="0" y="0"/>
          <a:chExt cx="0" cy="0"/>
        </a:xfrm>
      </p:grpSpPr>
      <p:sp>
        <p:nvSpPr>
          <p:cNvPr name="TextBox 2" id="2"/>
          <p:cNvSpPr txBox="true"/>
          <p:nvPr/>
        </p:nvSpPr>
        <p:spPr>
          <a:xfrm rot="0">
            <a:off x="1028700" y="923925"/>
            <a:ext cx="9804202" cy="936625"/>
          </a:xfrm>
          <a:prstGeom prst="rect">
            <a:avLst/>
          </a:prstGeom>
        </p:spPr>
        <p:txBody>
          <a:bodyPr anchor="t" rtlCol="false" tIns="0" lIns="0" bIns="0" rIns="0">
            <a:spAutoFit/>
          </a:bodyPr>
          <a:lstStyle/>
          <a:p>
            <a:pPr algn="ctr">
              <a:lnSpc>
                <a:spcPts val="7700"/>
              </a:lnSpc>
            </a:pPr>
            <a:r>
              <a:rPr lang="en-US" sz="5500" b="true">
                <a:solidFill>
                  <a:srgbClr val="FFFFFF"/>
                </a:solidFill>
                <a:latin typeface="Canva Sans Bold"/>
                <a:ea typeface="Canva Sans Bold"/>
                <a:cs typeface="Canva Sans Bold"/>
                <a:sym typeface="Canva Sans Bold"/>
              </a:rPr>
              <a:t>What is Binance Clone Script</a:t>
            </a:r>
          </a:p>
        </p:txBody>
      </p:sp>
      <p:sp>
        <p:nvSpPr>
          <p:cNvPr name="TextBox 3" id="3"/>
          <p:cNvSpPr txBox="true"/>
          <p:nvPr/>
        </p:nvSpPr>
        <p:spPr>
          <a:xfrm rot="0">
            <a:off x="1028700" y="2854048"/>
            <a:ext cx="16671203" cy="6165850"/>
          </a:xfrm>
          <a:prstGeom prst="rect">
            <a:avLst/>
          </a:prstGeom>
        </p:spPr>
        <p:txBody>
          <a:bodyPr anchor="t" rtlCol="false" tIns="0" lIns="0" bIns="0" rIns="0">
            <a:spAutoFit/>
          </a:bodyPr>
          <a:lstStyle/>
          <a:p>
            <a:pPr algn="l" marL="539749" indent="-269875" lvl="1">
              <a:lnSpc>
                <a:spcPts val="3499"/>
              </a:lnSpc>
              <a:buFont typeface="Arial"/>
              <a:buChar char="•"/>
            </a:pPr>
            <a:r>
              <a:rPr lang="en-US" sz="2499">
                <a:solidFill>
                  <a:srgbClr val="FFFFFF"/>
                </a:solidFill>
                <a:latin typeface="Arial"/>
                <a:ea typeface="Arial"/>
                <a:cs typeface="Arial"/>
                <a:sym typeface="Arial"/>
              </a:rPr>
              <a:t>A Binance clone script refers to the ready-made solution of the Binance platform that deals with core functions parallel to the widely acclaimed cryptocurrency exchange platform associated with Binance. It enables companies to establish their own platforms like Binance, perfectly parameterized in terms of functionality and user interface of world-famous exchanges. </a:t>
            </a:r>
          </a:p>
          <a:p>
            <a:pPr algn="l">
              <a:lnSpc>
                <a:spcPts val="3499"/>
              </a:lnSpc>
            </a:pPr>
          </a:p>
          <a:p>
            <a:pPr algn="l" marL="539749" indent="-269875" lvl="1">
              <a:lnSpc>
                <a:spcPts val="3499"/>
              </a:lnSpc>
              <a:buFont typeface="Arial"/>
              <a:buChar char="•"/>
            </a:pPr>
            <a:r>
              <a:rPr lang="en-US" sz="2499">
                <a:solidFill>
                  <a:srgbClr val="FFFFFF"/>
                </a:solidFill>
                <a:latin typeface="Arial"/>
                <a:ea typeface="Arial"/>
                <a:cs typeface="Arial"/>
                <a:sym typeface="Arial"/>
              </a:rPr>
              <a:t>The clone script provides display flexibility with built-in functionality such as spot trading software, futures trading configurations, and wallet systems that are extremely secure. </a:t>
            </a:r>
          </a:p>
          <a:p>
            <a:pPr algn="l">
              <a:lnSpc>
                <a:spcPts val="3499"/>
              </a:lnSpc>
            </a:pPr>
          </a:p>
          <a:p>
            <a:pPr algn="l" marL="539749" indent="-269875" lvl="1">
              <a:lnSpc>
                <a:spcPts val="3499"/>
              </a:lnSpc>
              <a:buFont typeface="Arial"/>
              <a:buChar char="•"/>
            </a:pPr>
            <a:r>
              <a:rPr lang="en-US" sz="2499">
                <a:solidFill>
                  <a:srgbClr val="FFFFFF"/>
                </a:solidFill>
                <a:latin typeface="Arial"/>
                <a:ea typeface="Arial"/>
                <a:cs typeface="Arial"/>
                <a:sym typeface="Arial"/>
              </a:rPr>
              <a:t>Basically, it reduces development costs and latency because things like these are already built. And as this is a startup for many young entrepreneurs, they can have saved on their capital to expand or grow their business. </a:t>
            </a:r>
          </a:p>
          <a:p>
            <a:pPr algn="l">
              <a:lnSpc>
                <a:spcPts val="3499"/>
              </a:lnSpc>
            </a:pPr>
          </a:p>
          <a:p>
            <a:pPr algn="l" marL="539749" indent="-269875" lvl="1">
              <a:lnSpc>
                <a:spcPts val="3499"/>
              </a:lnSpc>
              <a:buFont typeface="Arial"/>
              <a:buChar char="•"/>
            </a:pPr>
            <a:r>
              <a:rPr lang="en-US" sz="2499">
                <a:solidFill>
                  <a:srgbClr val="FFFFFF"/>
                </a:solidFill>
                <a:latin typeface="Arial"/>
                <a:ea typeface="Arial"/>
                <a:cs typeface="Arial"/>
                <a:sym typeface="Arial"/>
              </a:rPr>
              <a:t>The script is blessed as its feature set caters to future demands in the field. One can enjoy a safe trading experience to customers while ensuring that every peculiarity of Binance's success opens up to investors of the script.</a:t>
            </a:r>
          </a:p>
        </p:txBody>
      </p:sp>
      <p:sp>
        <p:nvSpPr>
          <p:cNvPr name="Freeform 4" id="4"/>
          <p:cNvSpPr/>
          <p:nvPr/>
        </p:nvSpPr>
        <p:spPr>
          <a:xfrm flipH="false" flipV="false" rot="0">
            <a:off x="14246875" y="1028700"/>
            <a:ext cx="3012425" cy="957700"/>
          </a:xfrm>
          <a:custGeom>
            <a:avLst/>
            <a:gdLst/>
            <a:ahLst/>
            <a:cxnLst/>
            <a:rect r="r" b="b" t="t" l="l"/>
            <a:pathLst>
              <a:path h="957700" w="3012425">
                <a:moveTo>
                  <a:pt x="0" y="0"/>
                </a:moveTo>
                <a:lnTo>
                  <a:pt x="3012425" y="0"/>
                </a:lnTo>
                <a:lnTo>
                  <a:pt x="3012425" y="957700"/>
                </a:lnTo>
                <a:lnTo>
                  <a:pt x="0" y="957700"/>
                </a:lnTo>
                <a:lnTo>
                  <a:pt x="0" y="0"/>
                </a:lnTo>
                <a:close/>
              </a:path>
            </a:pathLst>
          </a:custGeom>
          <a:blipFill>
            <a:blip r:embed="rId2"/>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p:cSld>
    <p:bg>
      <p:bgPr>
        <a:solidFill>
          <a:srgbClr val="00296B"/>
        </a:solidFill>
      </p:bgPr>
    </p:bg>
    <p:spTree>
      <p:nvGrpSpPr>
        <p:cNvPr id="1" name=""/>
        <p:cNvGrpSpPr/>
        <p:nvPr/>
      </p:nvGrpSpPr>
      <p:grpSpPr>
        <a:xfrm>
          <a:off x="0" y="0"/>
          <a:ext cx="0" cy="0"/>
          <a:chOff x="0" y="0"/>
          <a:chExt cx="0" cy="0"/>
        </a:xfrm>
      </p:grpSpPr>
      <p:sp>
        <p:nvSpPr>
          <p:cNvPr name="TextBox 2" id="2"/>
          <p:cNvSpPr txBox="true"/>
          <p:nvPr/>
        </p:nvSpPr>
        <p:spPr>
          <a:xfrm rot="0">
            <a:off x="1028700" y="933450"/>
            <a:ext cx="13955167" cy="927100"/>
          </a:xfrm>
          <a:prstGeom prst="rect">
            <a:avLst/>
          </a:prstGeom>
        </p:spPr>
        <p:txBody>
          <a:bodyPr anchor="t" rtlCol="false" tIns="0" lIns="0" bIns="0" rIns="0">
            <a:spAutoFit/>
          </a:bodyPr>
          <a:lstStyle/>
          <a:p>
            <a:pPr algn="ctr">
              <a:lnSpc>
                <a:spcPts val="7699"/>
              </a:lnSpc>
            </a:pPr>
            <a:r>
              <a:rPr lang="en-US" sz="5499" b="true">
                <a:solidFill>
                  <a:srgbClr val="FFFFFF"/>
                </a:solidFill>
                <a:latin typeface="Canva Sans Bold"/>
                <a:ea typeface="Canva Sans Bold"/>
                <a:cs typeface="Canva Sans Bold"/>
                <a:sym typeface="Canva Sans Bold"/>
              </a:rPr>
              <a:t>How does the Binance clone script work?</a:t>
            </a:r>
          </a:p>
        </p:txBody>
      </p:sp>
      <p:sp>
        <p:nvSpPr>
          <p:cNvPr name="TextBox 3" id="3"/>
          <p:cNvSpPr txBox="true"/>
          <p:nvPr/>
        </p:nvSpPr>
        <p:spPr>
          <a:xfrm rot="0">
            <a:off x="856290" y="2869880"/>
            <a:ext cx="16575419" cy="5689599"/>
          </a:xfrm>
          <a:prstGeom prst="rect">
            <a:avLst/>
          </a:prstGeom>
        </p:spPr>
        <p:txBody>
          <a:bodyPr anchor="t" rtlCol="false" tIns="0" lIns="0" bIns="0" rIns="0">
            <a:spAutoFit/>
          </a:bodyPr>
          <a:lstStyle/>
          <a:p>
            <a:pPr algn="l" marL="539754" indent="-269877" lvl="1">
              <a:lnSpc>
                <a:spcPts val="3500"/>
              </a:lnSpc>
              <a:buFont typeface="Arial"/>
              <a:buChar char="•"/>
            </a:pPr>
            <a:r>
              <a:rPr lang="en-US" sz="2500">
                <a:solidFill>
                  <a:srgbClr val="FFFFFF"/>
                </a:solidFill>
                <a:latin typeface="Canva Sans"/>
                <a:ea typeface="Canva Sans"/>
                <a:cs typeface="Canva Sans"/>
                <a:sym typeface="Canva Sans"/>
              </a:rPr>
              <a:t>A Binance Clone Script functions by delivering a ready-made platform possessing major features from a cryptocurrency exchange, such as Binance, that can be copied. </a:t>
            </a:r>
          </a:p>
          <a:p>
            <a:pPr algn="l">
              <a:lnSpc>
                <a:spcPts val="3500"/>
              </a:lnSpc>
            </a:pPr>
          </a:p>
          <a:p>
            <a:pPr algn="l" marL="539754" indent="-269877" lvl="1">
              <a:lnSpc>
                <a:spcPts val="3500"/>
              </a:lnSpc>
              <a:buFont typeface="Arial"/>
              <a:buChar char="•"/>
            </a:pPr>
            <a:r>
              <a:rPr lang="en-US" sz="2500">
                <a:solidFill>
                  <a:srgbClr val="FFFFFF"/>
                </a:solidFill>
                <a:latin typeface="Canva Sans"/>
                <a:ea typeface="Canva Sans"/>
                <a:cs typeface="Canva Sans"/>
                <a:sym typeface="Canva Sans"/>
              </a:rPr>
              <a:t>This platform allows users to register their account, verify themselves through their KYC, or do this with a cryptocurrency wallet, and trap all of their digital assets. </a:t>
            </a:r>
          </a:p>
          <a:p>
            <a:pPr algn="l">
              <a:lnSpc>
                <a:spcPts val="3500"/>
              </a:lnSpc>
            </a:pPr>
          </a:p>
          <a:p>
            <a:pPr algn="l" marL="539754" indent="-269877" lvl="1">
              <a:lnSpc>
                <a:spcPts val="3500"/>
              </a:lnSpc>
              <a:buFont typeface="Arial"/>
              <a:buChar char="•"/>
            </a:pPr>
            <a:r>
              <a:rPr lang="en-US" sz="2500">
                <a:solidFill>
                  <a:srgbClr val="FFFFFF"/>
                </a:solidFill>
                <a:latin typeface="Canva Sans"/>
                <a:ea typeface="Canva Sans"/>
                <a:cs typeface="Canva Sans"/>
                <a:sym typeface="Canva Sans"/>
              </a:rPr>
              <a:t>Where Registering users can then deposit/withdraw and ultimately employ a number of cryptocurrencies or fiat currencies in keeping with the market orders, limit orders, as well as other advanced trading modes such as margin and futures trading. Nevertheless, the engine also provides live data, making certain that the end-users are up to speed with the present prices and volumes. </a:t>
            </a:r>
          </a:p>
          <a:p>
            <a:pPr algn="l">
              <a:lnSpc>
                <a:spcPts val="3500"/>
              </a:lnSpc>
            </a:pPr>
          </a:p>
          <a:p>
            <a:pPr algn="l" marL="539754" indent="-269877" lvl="1">
              <a:lnSpc>
                <a:spcPts val="3500"/>
              </a:lnSpc>
              <a:buFont typeface="Arial"/>
              <a:buChar char="•"/>
            </a:pPr>
            <a:r>
              <a:rPr lang="en-US" sz="2500">
                <a:solidFill>
                  <a:srgbClr val="FFFFFF"/>
                </a:solidFill>
                <a:latin typeface="Canva Sans"/>
                <a:ea typeface="Canva Sans"/>
                <a:cs typeface="Canva Sans"/>
                <a:sym typeface="Canva Sans"/>
              </a:rPr>
              <a:t>Security attributes are implemented in terms of cold-wallet storage, while encryption and two-factor authentication (2FA) mechas security, protecting the users, cash, and data. </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00296B"/>
        </a:solidFill>
      </p:bgPr>
    </p:bg>
    <p:spTree>
      <p:nvGrpSpPr>
        <p:cNvPr id="1" name=""/>
        <p:cNvGrpSpPr/>
        <p:nvPr/>
      </p:nvGrpSpPr>
      <p:grpSpPr>
        <a:xfrm>
          <a:off x="0" y="0"/>
          <a:ext cx="0" cy="0"/>
          <a:chOff x="0" y="0"/>
          <a:chExt cx="0" cy="0"/>
        </a:xfrm>
      </p:grpSpPr>
      <p:sp>
        <p:nvSpPr>
          <p:cNvPr name="TextBox 2" id="2"/>
          <p:cNvSpPr txBox="true"/>
          <p:nvPr/>
        </p:nvSpPr>
        <p:spPr>
          <a:xfrm rot="0">
            <a:off x="1028700" y="933450"/>
            <a:ext cx="12976094" cy="927100"/>
          </a:xfrm>
          <a:prstGeom prst="rect">
            <a:avLst/>
          </a:prstGeom>
        </p:spPr>
        <p:txBody>
          <a:bodyPr anchor="t" rtlCol="false" tIns="0" lIns="0" bIns="0" rIns="0">
            <a:spAutoFit/>
          </a:bodyPr>
          <a:lstStyle/>
          <a:p>
            <a:pPr algn="ctr">
              <a:lnSpc>
                <a:spcPts val="7699"/>
              </a:lnSpc>
            </a:pPr>
            <a:r>
              <a:rPr lang="en-US" sz="5499" b="true">
                <a:solidFill>
                  <a:srgbClr val="FFFFFF"/>
                </a:solidFill>
                <a:latin typeface="Canva Sans Bold"/>
                <a:ea typeface="Canva Sans Bold"/>
                <a:cs typeface="Canva Sans Bold"/>
                <a:sym typeface="Canva Sans Bold"/>
              </a:rPr>
              <a:t>key features of a Binance Clone Script</a:t>
            </a:r>
          </a:p>
        </p:txBody>
      </p:sp>
      <p:sp>
        <p:nvSpPr>
          <p:cNvPr name="TextBox 3" id="3"/>
          <p:cNvSpPr txBox="true"/>
          <p:nvPr/>
        </p:nvSpPr>
        <p:spPr>
          <a:xfrm rot="0">
            <a:off x="1028700" y="2493332"/>
            <a:ext cx="16230600" cy="869949"/>
          </a:xfrm>
          <a:prstGeom prst="rect">
            <a:avLst/>
          </a:prstGeom>
        </p:spPr>
        <p:txBody>
          <a:bodyPr anchor="t" rtlCol="false" tIns="0" lIns="0" bIns="0" rIns="0">
            <a:spAutoFit/>
          </a:bodyPr>
          <a:lstStyle/>
          <a:p>
            <a:pPr algn="l">
              <a:lnSpc>
                <a:spcPts val="3500"/>
              </a:lnSpc>
            </a:pPr>
            <a:r>
              <a:rPr lang="en-US" sz="2500">
                <a:solidFill>
                  <a:srgbClr val="FFFFFF"/>
                </a:solidFill>
                <a:latin typeface="Canva Sans"/>
                <a:ea typeface="Canva Sans"/>
                <a:cs typeface="Canva Sans"/>
                <a:sym typeface="Canva Sans"/>
              </a:rPr>
              <a:t>The key features of a Binance Clone Script are designed to make your cryptocurrency exchange platform secure, user-friendly, and fully functional. Here’s a simple overview of these features:</a:t>
            </a:r>
          </a:p>
        </p:txBody>
      </p:sp>
      <p:sp>
        <p:nvSpPr>
          <p:cNvPr name="TextBox 4" id="4"/>
          <p:cNvSpPr txBox="true"/>
          <p:nvPr/>
        </p:nvSpPr>
        <p:spPr>
          <a:xfrm rot="0">
            <a:off x="2484577" y="4297147"/>
            <a:ext cx="4870771" cy="473583"/>
          </a:xfrm>
          <a:prstGeom prst="rect">
            <a:avLst/>
          </a:prstGeom>
        </p:spPr>
        <p:txBody>
          <a:bodyPr anchor="t" rtlCol="false" tIns="0" lIns="0" bIns="0" rIns="0">
            <a:spAutoFit/>
          </a:bodyPr>
          <a:lstStyle/>
          <a:p>
            <a:pPr algn="l" marL="582933" indent="-291467" lvl="1">
              <a:lnSpc>
                <a:spcPts val="3861"/>
              </a:lnSpc>
              <a:buFont typeface="Arial"/>
              <a:buChar char="•"/>
            </a:pPr>
            <a:r>
              <a:rPr lang="en-US" sz="2700">
                <a:solidFill>
                  <a:srgbClr val="FF914D"/>
                </a:solidFill>
                <a:latin typeface="Canva Sans"/>
                <a:ea typeface="Canva Sans"/>
                <a:cs typeface="Canva Sans"/>
                <a:sym typeface="Canva Sans"/>
              </a:rPr>
              <a:t>User-Fr</a:t>
            </a:r>
            <a:r>
              <a:rPr lang="en-US" sz="2700">
                <a:solidFill>
                  <a:srgbClr val="FF914D"/>
                </a:solidFill>
                <a:latin typeface="Canva Sans"/>
                <a:ea typeface="Canva Sans"/>
                <a:cs typeface="Canva Sans"/>
                <a:sym typeface="Canva Sans"/>
              </a:rPr>
              <a:t>iendly Interface</a:t>
            </a:r>
          </a:p>
        </p:txBody>
      </p:sp>
      <p:sp>
        <p:nvSpPr>
          <p:cNvPr name="TextBox 5" id="5"/>
          <p:cNvSpPr txBox="true"/>
          <p:nvPr/>
        </p:nvSpPr>
        <p:spPr>
          <a:xfrm rot="0">
            <a:off x="2484577" y="5132277"/>
            <a:ext cx="4985711" cy="473583"/>
          </a:xfrm>
          <a:prstGeom prst="rect">
            <a:avLst/>
          </a:prstGeom>
        </p:spPr>
        <p:txBody>
          <a:bodyPr anchor="t" rtlCol="false" tIns="0" lIns="0" bIns="0" rIns="0">
            <a:spAutoFit/>
          </a:bodyPr>
          <a:lstStyle/>
          <a:p>
            <a:pPr algn="l" marL="582933" indent="-291467" lvl="1">
              <a:lnSpc>
                <a:spcPts val="3861"/>
              </a:lnSpc>
              <a:buFont typeface="Arial"/>
              <a:buChar char="•"/>
            </a:pPr>
            <a:r>
              <a:rPr lang="en-US" sz="2700">
                <a:solidFill>
                  <a:srgbClr val="FF914D"/>
                </a:solidFill>
                <a:latin typeface="Canva Sans"/>
                <a:ea typeface="Canva Sans"/>
                <a:cs typeface="Canva Sans"/>
                <a:sym typeface="Canva Sans"/>
              </a:rPr>
              <a:t>Multi-Currency Support</a:t>
            </a:r>
          </a:p>
        </p:txBody>
      </p:sp>
      <p:sp>
        <p:nvSpPr>
          <p:cNvPr name="TextBox 6" id="6"/>
          <p:cNvSpPr txBox="true"/>
          <p:nvPr/>
        </p:nvSpPr>
        <p:spPr>
          <a:xfrm rot="0">
            <a:off x="2484577" y="5971724"/>
            <a:ext cx="5273060" cy="473583"/>
          </a:xfrm>
          <a:prstGeom prst="rect">
            <a:avLst/>
          </a:prstGeom>
        </p:spPr>
        <p:txBody>
          <a:bodyPr anchor="t" rtlCol="false" tIns="0" lIns="0" bIns="0" rIns="0">
            <a:spAutoFit/>
          </a:bodyPr>
          <a:lstStyle/>
          <a:p>
            <a:pPr algn="l" marL="582933" indent="-291467" lvl="1">
              <a:lnSpc>
                <a:spcPts val="3861"/>
              </a:lnSpc>
              <a:buFont typeface="Arial"/>
              <a:buChar char="•"/>
            </a:pPr>
            <a:r>
              <a:rPr lang="en-US" sz="2700">
                <a:solidFill>
                  <a:srgbClr val="FF914D"/>
                </a:solidFill>
                <a:latin typeface="Canva Sans"/>
                <a:ea typeface="Canva Sans"/>
                <a:cs typeface="Canva Sans"/>
                <a:sym typeface="Canva Sans"/>
              </a:rPr>
              <a:t>Advanced Trading Engine</a:t>
            </a:r>
          </a:p>
        </p:txBody>
      </p:sp>
      <p:sp>
        <p:nvSpPr>
          <p:cNvPr name="TextBox 7" id="7"/>
          <p:cNvSpPr txBox="true"/>
          <p:nvPr/>
        </p:nvSpPr>
        <p:spPr>
          <a:xfrm rot="0">
            <a:off x="2484577" y="6868734"/>
            <a:ext cx="4564265" cy="473583"/>
          </a:xfrm>
          <a:prstGeom prst="rect">
            <a:avLst/>
          </a:prstGeom>
        </p:spPr>
        <p:txBody>
          <a:bodyPr anchor="t" rtlCol="false" tIns="0" lIns="0" bIns="0" rIns="0">
            <a:spAutoFit/>
          </a:bodyPr>
          <a:lstStyle/>
          <a:p>
            <a:pPr algn="l" marL="582933" indent="-291467" lvl="1">
              <a:lnSpc>
                <a:spcPts val="3861"/>
              </a:lnSpc>
              <a:buFont typeface="Arial"/>
              <a:buChar char="•"/>
            </a:pPr>
            <a:r>
              <a:rPr lang="en-US" sz="2700">
                <a:solidFill>
                  <a:srgbClr val="FF914D"/>
                </a:solidFill>
                <a:latin typeface="Canva Sans"/>
                <a:ea typeface="Canva Sans"/>
                <a:cs typeface="Canva Sans"/>
                <a:sym typeface="Canva Sans"/>
              </a:rPr>
              <a:t>Secure Wallet System</a:t>
            </a:r>
          </a:p>
        </p:txBody>
      </p:sp>
      <p:sp>
        <p:nvSpPr>
          <p:cNvPr name="TextBox 8" id="8"/>
          <p:cNvSpPr txBox="true"/>
          <p:nvPr/>
        </p:nvSpPr>
        <p:spPr>
          <a:xfrm rot="0">
            <a:off x="10396266" y="4297147"/>
            <a:ext cx="4372698" cy="473583"/>
          </a:xfrm>
          <a:prstGeom prst="rect">
            <a:avLst/>
          </a:prstGeom>
        </p:spPr>
        <p:txBody>
          <a:bodyPr anchor="t" rtlCol="false" tIns="0" lIns="0" bIns="0" rIns="0">
            <a:spAutoFit/>
          </a:bodyPr>
          <a:lstStyle/>
          <a:p>
            <a:pPr algn="l" marL="582933" indent="-291467" lvl="1">
              <a:lnSpc>
                <a:spcPts val="3861"/>
              </a:lnSpc>
              <a:buFont typeface="Arial"/>
              <a:buChar char="•"/>
            </a:pPr>
            <a:r>
              <a:rPr lang="en-US" sz="2700">
                <a:solidFill>
                  <a:srgbClr val="FF914D"/>
                </a:solidFill>
                <a:latin typeface="Canva Sans"/>
                <a:ea typeface="Canva Sans"/>
                <a:cs typeface="Canva Sans"/>
                <a:sym typeface="Canva Sans"/>
              </a:rPr>
              <a:t>KYC/AML Integration</a:t>
            </a:r>
          </a:p>
        </p:txBody>
      </p:sp>
      <p:sp>
        <p:nvSpPr>
          <p:cNvPr name="TextBox 9" id="9"/>
          <p:cNvSpPr txBox="true"/>
          <p:nvPr/>
        </p:nvSpPr>
        <p:spPr>
          <a:xfrm rot="0">
            <a:off x="10396266" y="5132277"/>
            <a:ext cx="3876720" cy="473583"/>
          </a:xfrm>
          <a:prstGeom prst="rect">
            <a:avLst/>
          </a:prstGeom>
        </p:spPr>
        <p:txBody>
          <a:bodyPr anchor="t" rtlCol="false" tIns="0" lIns="0" bIns="0" rIns="0">
            <a:spAutoFit/>
          </a:bodyPr>
          <a:lstStyle/>
          <a:p>
            <a:pPr algn="l" marL="582933" indent="-291467" lvl="1">
              <a:lnSpc>
                <a:spcPts val="3861"/>
              </a:lnSpc>
              <a:buFont typeface="Arial"/>
              <a:buChar char="•"/>
            </a:pPr>
            <a:r>
              <a:rPr lang="en-US" sz="2700">
                <a:solidFill>
                  <a:srgbClr val="FF914D"/>
                </a:solidFill>
                <a:latin typeface="Canva Sans"/>
                <a:ea typeface="Canva Sans"/>
                <a:cs typeface="Canva Sans"/>
                <a:sym typeface="Canva Sans"/>
              </a:rPr>
              <a:t>Admin Dashboard</a:t>
            </a:r>
          </a:p>
        </p:txBody>
      </p:sp>
      <p:sp>
        <p:nvSpPr>
          <p:cNvPr name="TextBox 10" id="10"/>
          <p:cNvSpPr txBox="true"/>
          <p:nvPr/>
        </p:nvSpPr>
        <p:spPr>
          <a:xfrm rot="0">
            <a:off x="10396266" y="5967406"/>
            <a:ext cx="3702216" cy="473583"/>
          </a:xfrm>
          <a:prstGeom prst="rect">
            <a:avLst/>
          </a:prstGeom>
        </p:spPr>
        <p:txBody>
          <a:bodyPr anchor="t" rtlCol="false" tIns="0" lIns="0" bIns="0" rIns="0">
            <a:spAutoFit/>
          </a:bodyPr>
          <a:lstStyle/>
          <a:p>
            <a:pPr algn="l" marL="582933" indent="-291467" lvl="1">
              <a:lnSpc>
                <a:spcPts val="3861"/>
              </a:lnSpc>
              <a:buFont typeface="Arial"/>
              <a:buChar char="•"/>
            </a:pPr>
            <a:r>
              <a:rPr lang="en-US" sz="2700">
                <a:solidFill>
                  <a:srgbClr val="FF914D"/>
                </a:solidFill>
                <a:latin typeface="Canva Sans"/>
                <a:ea typeface="Canva Sans"/>
                <a:cs typeface="Canva Sans"/>
                <a:sym typeface="Canva Sans"/>
              </a:rPr>
              <a:t>Security Features</a:t>
            </a:r>
          </a:p>
        </p:txBody>
      </p:sp>
      <p:sp>
        <p:nvSpPr>
          <p:cNvPr name="TextBox 11" id="11"/>
          <p:cNvSpPr txBox="true"/>
          <p:nvPr/>
        </p:nvSpPr>
        <p:spPr>
          <a:xfrm rot="0">
            <a:off x="10396266" y="6971377"/>
            <a:ext cx="3338240" cy="473583"/>
          </a:xfrm>
          <a:prstGeom prst="rect">
            <a:avLst/>
          </a:prstGeom>
        </p:spPr>
        <p:txBody>
          <a:bodyPr anchor="t" rtlCol="false" tIns="0" lIns="0" bIns="0" rIns="0">
            <a:spAutoFit/>
          </a:bodyPr>
          <a:lstStyle/>
          <a:p>
            <a:pPr algn="l" marL="582933" indent="-291467" lvl="1">
              <a:lnSpc>
                <a:spcPts val="3861"/>
              </a:lnSpc>
              <a:buFont typeface="Arial"/>
              <a:buChar char="•"/>
            </a:pPr>
            <a:r>
              <a:rPr lang="en-US" sz="2700">
                <a:solidFill>
                  <a:srgbClr val="FF914D"/>
                </a:solidFill>
                <a:latin typeface="Canva Sans"/>
                <a:ea typeface="Canva Sans"/>
                <a:cs typeface="Canva Sans"/>
                <a:sym typeface="Canva Sans"/>
              </a:rPr>
              <a:t>Trading Options</a:t>
            </a:r>
          </a:p>
        </p:txBody>
      </p:sp>
      <p:sp>
        <p:nvSpPr>
          <p:cNvPr name="TextBox 12" id="12"/>
          <p:cNvSpPr txBox="true"/>
          <p:nvPr/>
        </p:nvSpPr>
        <p:spPr>
          <a:xfrm rot="0">
            <a:off x="1028700" y="8388351"/>
            <a:ext cx="16230600" cy="869949"/>
          </a:xfrm>
          <a:prstGeom prst="rect">
            <a:avLst/>
          </a:prstGeom>
        </p:spPr>
        <p:txBody>
          <a:bodyPr anchor="t" rtlCol="false" tIns="0" lIns="0" bIns="0" rIns="0">
            <a:spAutoFit/>
          </a:bodyPr>
          <a:lstStyle/>
          <a:p>
            <a:pPr algn="l">
              <a:lnSpc>
                <a:spcPts val="3500"/>
              </a:lnSpc>
            </a:pPr>
            <a:r>
              <a:rPr lang="en-US" sz="2500">
                <a:solidFill>
                  <a:srgbClr val="FFFFFF"/>
                </a:solidFill>
                <a:latin typeface="Canva Sans"/>
                <a:ea typeface="Canva Sans"/>
                <a:cs typeface="Canva Sans"/>
                <a:sym typeface="Canva Sans"/>
              </a:rPr>
              <a:t>These features help ensure that your Binance-like exchange is efficient, secure, and ready for the growing crypto market.</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00296B"/>
        </a:solidFill>
      </p:bgPr>
    </p:bg>
    <p:spTree>
      <p:nvGrpSpPr>
        <p:cNvPr id="1" name=""/>
        <p:cNvGrpSpPr/>
        <p:nvPr/>
      </p:nvGrpSpPr>
      <p:grpSpPr>
        <a:xfrm>
          <a:off x="0" y="0"/>
          <a:ext cx="0" cy="0"/>
          <a:chOff x="0" y="0"/>
          <a:chExt cx="0" cy="0"/>
        </a:xfrm>
      </p:grpSpPr>
      <p:sp>
        <p:nvSpPr>
          <p:cNvPr name="TextBox 2" id="2"/>
          <p:cNvSpPr txBox="true"/>
          <p:nvPr/>
        </p:nvSpPr>
        <p:spPr>
          <a:xfrm rot="0">
            <a:off x="1028700" y="933450"/>
            <a:ext cx="12607975" cy="887095"/>
          </a:xfrm>
          <a:prstGeom prst="rect">
            <a:avLst/>
          </a:prstGeom>
        </p:spPr>
        <p:txBody>
          <a:bodyPr anchor="t" rtlCol="false" tIns="0" lIns="0" bIns="0" rIns="0">
            <a:spAutoFit/>
          </a:bodyPr>
          <a:lstStyle/>
          <a:p>
            <a:pPr algn="ctr">
              <a:lnSpc>
                <a:spcPts val="7279"/>
              </a:lnSpc>
            </a:pPr>
            <a:r>
              <a:rPr lang="en-US" sz="5199" b="true">
                <a:solidFill>
                  <a:srgbClr val="FFFFFF"/>
                </a:solidFill>
                <a:latin typeface="Canva Sans Bold"/>
                <a:ea typeface="Canva Sans Bold"/>
                <a:cs typeface="Canva Sans Bold"/>
                <a:sym typeface="Canva Sans Bold"/>
              </a:rPr>
              <a:t>Technology Stack Used by BlockchainX</a:t>
            </a:r>
          </a:p>
        </p:txBody>
      </p:sp>
      <p:sp>
        <p:nvSpPr>
          <p:cNvPr name="TextBox 3" id="3"/>
          <p:cNvSpPr txBox="true"/>
          <p:nvPr/>
        </p:nvSpPr>
        <p:spPr>
          <a:xfrm rot="0">
            <a:off x="1028700" y="2214879"/>
            <a:ext cx="16230600" cy="1355724"/>
          </a:xfrm>
          <a:prstGeom prst="rect">
            <a:avLst/>
          </a:prstGeom>
        </p:spPr>
        <p:txBody>
          <a:bodyPr anchor="t" rtlCol="false" tIns="0" lIns="0" bIns="0" rIns="0">
            <a:spAutoFit/>
          </a:bodyPr>
          <a:lstStyle/>
          <a:p>
            <a:pPr algn="l">
              <a:lnSpc>
                <a:spcPts val="3500"/>
              </a:lnSpc>
            </a:pPr>
            <a:r>
              <a:rPr lang="en-US" sz="2500">
                <a:solidFill>
                  <a:srgbClr val="FFFFFF"/>
                </a:solidFill>
                <a:latin typeface="Arial"/>
                <a:ea typeface="Arial"/>
                <a:cs typeface="Arial"/>
                <a:sym typeface="Arial"/>
              </a:rPr>
              <a:t>Technology stack used for developing the Binance clone script involves the most advanced technology combination that ensures that the platform must have so much security, scalability, and performance to make it a platform that is secure, scalable, and high-performance as well. Here are a few key technologies and their brief descriptions:</a:t>
            </a:r>
          </a:p>
        </p:txBody>
      </p:sp>
      <p:sp>
        <p:nvSpPr>
          <p:cNvPr name="TextBox 4" id="4"/>
          <p:cNvSpPr txBox="true"/>
          <p:nvPr/>
        </p:nvSpPr>
        <p:spPr>
          <a:xfrm rot="0">
            <a:off x="1264382" y="4582636"/>
            <a:ext cx="4354860" cy="495300"/>
          </a:xfrm>
          <a:prstGeom prst="rect">
            <a:avLst/>
          </a:prstGeom>
        </p:spPr>
        <p:txBody>
          <a:bodyPr anchor="t" rtlCol="false" tIns="0" lIns="0" bIns="0" rIns="0">
            <a:spAutoFit/>
          </a:bodyPr>
          <a:lstStyle/>
          <a:p>
            <a:pPr algn="l">
              <a:lnSpc>
                <a:spcPts val="4199"/>
              </a:lnSpc>
            </a:pPr>
            <a:r>
              <a:rPr lang="en-US" sz="2999" b="true">
                <a:solidFill>
                  <a:srgbClr val="FFA200"/>
                </a:solidFill>
                <a:latin typeface="Canva Sans Bold"/>
                <a:ea typeface="Canva Sans Bold"/>
                <a:cs typeface="Canva Sans Bold"/>
                <a:sym typeface="Canva Sans Bold"/>
              </a:rPr>
              <a:t>Frontend Development</a:t>
            </a:r>
          </a:p>
        </p:txBody>
      </p:sp>
      <p:sp>
        <p:nvSpPr>
          <p:cNvPr name="TextBox 5" id="5"/>
          <p:cNvSpPr txBox="true"/>
          <p:nvPr/>
        </p:nvSpPr>
        <p:spPr>
          <a:xfrm rot="0">
            <a:off x="1264382" y="5557361"/>
            <a:ext cx="4801642" cy="495300"/>
          </a:xfrm>
          <a:prstGeom prst="rect">
            <a:avLst/>
          </a:prstGeom>
        </p:spPr>
        <p:txBody>
          <a:bodyPr anchor="t" rtlCol="false" tIns="0" lIns="0" bIns="0" rIns="0">
            <a:spAutoFit/>
          </a:bodyPr>
          <a:lstStyle/>
          <a:p>
            <a:pPr algn="l">
              <a:lnSpc>
                <a:spcPts val="4199"/>
              </a:lnSpc>
            </a:pPr>
            <a:r>
              <a:rPr lang="en-US" sz="2999" b="true">
                <a:solidFill>
                  <a:srgbClr val="FFA200"/>
                </a:solidFill>
                <a:latin typeface="Canva Sans Bold"/>
                <a:ea typeface="Canva Sans Bold"/>
                <a:cs typeface="Canva Sans Bold"/>
                <a:sym typeface="Canva Sans Bold"/>
              </a:rPr>
              <a:t>Backend Development</a:t>
            </a:r>
          </a:p>
        </p:txBody>
      </p:sp>
      <p:sp>
        <p:nvSpPr>
          <p:cNvPr name="TextBox 6" id="6"/>
          <p:cNvSpPr txBox="true"/>
          <p:nvPr/>
        </p:nvSpPr>
        <p:spPr>
          <a:xfrm rot="0">
            <a:off x="1264382" y="6657313"/>
            <a:ext cx="2188842" cy="495300"/>
          </a:xfrm>
          <a:prstGeom prst="rect">
            <a:avLst/>
          </a:prstGeom>
        </p:spPr>
        <p:txBody>
          <a:bodyPr anchor="t" rtlCol="false" tIns="0" lIns="0" bIns="0" rIns="0">
            <a:spAutoFit/>
          </a:bodyPr>
          <a:lstStyle/>
          <a:p>
            <a:pPr algn="l">
              <a:lnSpc>
                <a:spcPts val="4199"/>
              </a:lnSpc>
            </a:pPr>
            <a:r>
              <a:rPr lang="en-US" sz="2999" b="true">
                <a:solidFill>
                  <a:srgbClr val="FFA200"/>
                </a:solidFill>
                <a:latin typeface="Canva Sans Bold"/>
                <a:ea typeface="Canva Sans Bold"/>
                <a:cs typeface="Canva Sans Bold"/>
                <a:sym typeface="Canva Sans Bold"/>
              </a:rPr>
              <a:t>Databases</a:t>
            </a:r>
          </a:p>
        </p:txBody>
      </p:sp>
      <p:sp>
        <p:nvSpPr>
          <p:cNvPr name="TextBox 7" id="7"/>
          <p:cNvSpPr txBox="true"/>
          <p:nvPr/>
        </p:nvSpPr>
        <p:spPr>
          <a:xfrm rot="0">
            <a:off x="1264382" y="7842338"/>
            <a:ext cx="5089835" cy="495300"/>
          </a:xfrm>
          <a:prstGeom prst="rect">
            <a:avLst/>
          </a:prstGeom>
        </p:spPr>
        <p:txBody>
          <a:bodyPr anchor="t" rtlCol="false" tIns="0" lIns="0" bIns="0" rIns="0">
            <a:spAutoFit/>
          </a:bodyPr>
          <a:lstStyle/>
          <a:p>
            <a:pPr algn="l">
              <a:lnSpc>
                <a:spcPts val="4199"/>
              </a:lnSpc>
            </a:pPr>
            <a:r>
              <a:rPr lang="en-US" sz="2999" b="true">
                <a:solidFill>
                  <a:srgbClr val="FFA200"/>
                </a:solidFill>
                <a:latin typeface="Canva Sans Bold"/>
                <a:ea typeface="Canva Sans Bold"/>
                <a:cs typeface="Canva Sans Bold"/>
                <a:sym typeface="Canva Sans Bold"/>
              </a:rPr>
              <a:t>Real-Time Communication</a:t>
            </a:r>
          </a:p>
        </p:txBody>
      </p:sp>
      <p:sp>
        <p:nvSpPr>
          <p:cNvPr name="TextBox 8" id="8"/>
          <p:cNvSpPr txBox="true"/>
          <p:nvPr/>
        </p:nvSpPr>
        <p:spPr>
          <a:xfrm rot="0">
            <a:off x="6852289" y="6696668"/>
            <a:ext cx="6535489" cy="464820"/>
          </a:xfrm>
          <a:prstGeom prst="rect">
            <a:avLst/>
          </a:prstGeom>
        </p:spPr>
        <p:txBody>
          <a:bodyPr anchor="t" rtlCol="false" tIns="0" lIns="0" bIns="0" rIns="0">
            <a:spAutoFit/>
          </a:bodyPr>
          <a:lstStyle/>
          <a:p>
            <a:pPr algn="just">
              <a:lnSpc>
                <a:spcPts val="3780"/>
              </a:lnSpc>
            </a:pPr>
            <a:r>
              <a:rPr lang="en-US" sz="2700">
                <a:solidFill>
                  <a:srgbClr val="FFFFFF"/>
                </a:solidFill>
                <a:latin typeface="Canva Sans"/>
                <a:ea typeface="Canva Sans"/>
                <a:cs typeface="Canva Sans"/>
                <a:sym typeface="Canva Sans"/>
              </a:rPr>
              <a:t>MySQL or PostgreSQL, MongoDB, Redis</a:t>
            </a:r>
          </a:p>
        </p:txBody>
      </p:sp>
      <p:sp>
        <p:nvSpPr>
          <p:cNvPr name="TextBox 9" id="9"/>
          <p:cNvSpPr txBox="true"/>
          <p:nvPr/>
        </p:nvSpPr>
        <p:spPr>
          <a:xfrm rot="0">
            <a:off x="6852289" y="7872819"/>
            <a:ext cx="4583421" cy="464820"/>
          </a:xfrm>
          <a:prstGeom prst="rect">
            <a:avLst/>
          </a:prstGeom>
        </p:spPr>
        <p:txBody>
          <a:bodyPr anchor="t" rtlCol="false" tIns="0" lIns="0" bIns="0" rIns="0">
            <a:spAutoFit/>
          </a:bodyPr>
          <a:lstStyle/>
          <a:p>
            <a:pPr algn="just">
              <a:lnSpc>
                <a:spcPts val="3780"/>
              </a:lnSpc>
            </a:pPr>
            <a:r>
              <a:rPr lang="en-US" sz="2700">
                <a:solidFill>
                  <a:srgbClr val="FFFFFF"/>
                </a:solidFill>
                <a:latin typeface="Canva Sans"/>
                <a:ea typeface="Canva Sans"/>
                <a:cs typeface="Canva Sans"/>
                <a:sym typeface="Canva Sans"/>
              </a:rPr>
              <a:t>WebSocket, Socket.io</a:t>
            </a:r>
          </a:p>
        </p:txBody>
      </p:sp>
      <p:sp>
        <p:nvSpPr>
          <p:cNvPr name="TextBox 10" id="10"/>
          <p:cNvSpPr txBox="true"/>
          <p:nvPr/>
        </p:nvSpPr>
        <p:spPr>
          <a:xfrm rot="0">
            <a:off x="6852289" y="5624036"/>
            <a:ext cx="7697391" cy="464820"/>
          </a:xfrm>
          <a:prstGeom prst="rect">
            <a:avLst/>
          </a:prstGeom>
        </p:spPr>
        <p:txBody>
          <a:bodyPr anchor="t" rtlCol="false" tIns="0" lIns="0" bIns="0" rIns="0">
            <a:spAutoFit/>
          </a:bodyPr>
          <a:lstStyle/>
          <a:p>
            <a:pPr algn="just">
              <a:lnSpc>
                <a:spcPts val="3780"/>
              </a:lnSpc>
            </a:pPr>
            <a:r>
              <a:rPr lang="en-US" sz="2700">
                <a:solidFill>
                  <a:srgbClr val="FFFFFF"/>
                </a:solidFill>
                <a:latin typeface="Canva Sans"/>
                <a:ea typeface="Canva Sans"/>
                <a:cs typeface="Canva Sans"/>
                <a:sym typeface="Canva Sans"/>
              </a:rPr>
              <a:t>Node.js, Express.js, Microservices Architecture</a:t>
            </a:r>
          </a:p>
        </p:txBody>
      </p:sp>
      <p:sp>
        <p:nvSpPr>
          <p:cNvPr name="TextBox 11" id="11"/>
          <p:cNvSpPr txBox="true"/>
          <p:nvPr/>
        </p:nvSpPr>
        <p:spPr>
          <a:xfrm rot="0">
            <a:off x="6852289" y="4644867"/>
            <a:ext cx="8601819" cy="464820"/>
          </a:xfrm>
          <a:prstGeom prst="rect">
            <a:avLst/>
          </a:prstGeom>
        </p:spPr>
        <p:txBody>
          <a:bodyPr anchor="t" rtlCol="false" tIns="0" lIns="0" bIns="0" rIns="0">
            <a:spAutoFit/>
          </a:bodyPr>
          <a:lstStyle/>
          <a:p>
            <a:pPr algn="just">
              <a:lnSpc>
                <a:spcPts val="3780"/>
              </a:lnSpc>
            </a:pPr>
            <a:r>
              <a:rPr lang="en-US" sz="2700">
                <a:solidFill>
                  <a:srgbClr val="FFFFFF"/>
                </a:solidFill>
                <a:latin typeface="Canva Sans"/>
                <a:ea typeface="Canva Sans"/>
                <a:cs typeface="Canva Sans"/>
                <a:sym typeface="Canva Sans"/>
              </a:rPr>
              <a:t>HTML5, CSS3, and JavaScript or Web3.js or Ethers.js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0296B"/>
        </a:solidFill>
      </p:bgPr>
    </p:bg>
    <p:spTree>
      <p:nvGrpSpPr>
        <p:cNvPr id="1" name=""/>
        <p:cNvGrpSpPr/>
        <p:nvPr/>
      </p:nvGrpSpPr>
      <p:grpSpPr>
        <a:xfrm>
          <a:off x="0" y="0"/>
          <a:ext cx="0" cy="0"/>
          <a:chOff x="0" y="0"/>
          <a:chExt cx="0" cy="0"/>
        </a:xfrm>
      </p:grpSpPr>
      <p:sp>
        <p:nvSpPr>
          <p:cNvPr name="Freeform 2" id="2"/>
          <p:cNvSpPr/>
          <p:nvPr/>
        </p:nvSpPr>
        <p:spPr>
          <a:xfrm flipH="false" flipV="false" rot="0">
            <a:off x="10458717" y="2562280"/>
            <a:ext cx="5607919" cy="5632954"/>
          </a:xfrm>
          <a:custGeom>
            <a:avLst/>
            <a:gdLst/>
            <a:ahLst/>
            <a:cxnLst/>
            <a:rect r="r" b="b" t="t" l="l"/>
            <a:pathLst>
              <a:path h="5632954" w="5607919">
                <a:moveTo>
                  <a:pt x="0" y="0"/>
                </a:moveTo>
                <a:lnTo>
                  <a:pt x="5607919" y="0"/>
                </a:lnTo>
                <a:lnTo>
                  <a:pt x="5607919" y="5632955"/>
                </a:lnTo>
                <a:lnTo>
                  <a:pt x="0" y="5632955"/>
                </a:lnTo>
                <a:lnTo>
                  <a:pt x="0" y="0"/>
                </a:lnTo>
                <a:close/>
              </a:path>
            </a:pathLst>
          </a:custGeom>
          <a:blipFill>
            <a:blip r:embed="rId2"/>
            <a:stretch>
              <a:fillRect l="0" t="0" r="0" b="0"/>
            </a:stretch>
          </a:blipFill>
        </p:spPr>
      </p:sp>
      <p:sp>
        <p:nvSpPr>
          <p:cNvPr name="TextBox 3" id="3"/>
          <p:cNvSpPr txBox="true"/>
          <p:nvPr/>
        </p:nvSpPr>
        <p:spPr>
          <a:xfrm rot="0">
            <a:off x="1028700" y="933450"/>
            <a:ext cx="13934182" cy="887095"/>
          </a:xfrm>
          <a:prstGeom prst="rect">
            <a:avLst/>
          </a:prstGeom>
        </p:spPr>
        <p:txBody>
          <a:bodyPr anchor="t" rtlCol="false" tIns="0" lIns="0" bIns="0" rIns="0">
            <a:spAutoFit/>
          </a:bodyPr>
          <a:lstStyle/>
          <a:p>
            <a:pPr algn="ctr">
              <a:lnSpc>
                <a:spcPts val="7279"/>
              </a:lnSpc>
            </a:pPr>
            <a:r>
              <a:rPr lang="en-US" sz="5199" b="true">
                <a:solidFill>
                  <a:srgbClr val="FFFFFF"/>
                </a:solidFill>
                <a:latin typeface="Canva Sans Bold"/>
                <a:ea typeface="Canva Sans Bold"/>
                <a:cs typeface="Canva Sans Bold"/>
                <a:sym typeface="Canva Sans Bold"/>
              </a:rPr>
              <a:t>Advantages of using a Binance Clone Script</a:t>
            </a:r>
          </a:p>
        </p:txBody>
      </p:sp>
      <p:sp>
        <p:nvSpPr>
          <p:cNvPr name="TextBox 4" id="4"/>
          <p:cNvSpPr txBox="true"/>
          <p:nvPr/>
        </p:nvSpPr>
        <p:spPr>
          <a:xfrm rot="0">
            <a:off x="1028700" y="2318937"/>
            <a:ext cx="9930446" cy="497840"/>
          </a:xfrm>
          <a:prstGeom prst="rect">
            <a:avLst/>
          </a:prstGeom>
        </p:spPr>
        <p:txBody>
          <a:bodyPr anchor="t" rtlCol="false" tIns="0" lIns="0" bIns="0" rIns="0">
            <a:spAutoFit/>
          </a:bodyPr>
          <a:lstStyle/>
          <a:p>
            <a:pPr algn="ctr">
              <a:lnSpc>
                <a:spcPts val="4060"/>
              </a:lnSpc>
            </a:pPr>
            <a:r>
              <a:rPr lang="en-US" sz="2900">
                <a:solidFill>
                  <a:srgbClr val="FFFFFF"/>
                </a:solidFill>
                <a:latin typeface="Canva Sans"/>
                <a:ea typeface="Canva Sans"/>
                <a:cs typeface="Canva Sans"/>
                <a:sym typeface="Canva Sans"/>
              </a:rPr>
              <a:t>Here are the advantages of using a Binance Clone Script</a:t>
            </a:r>
          </a:p>
        </p:txBody>
      </p:sp>
      <p:sp>
        <p:nvSpPr>
          <p:cNvPr name="TextBox 5" id="5"/>
          <p:cNvSpPr txBox="true"/>
          <p:nvPr/>
        </p:nvSpPr>
        <p:spPr>
          <a:xfrm rot="0">
            <a:off x="1028700" y="3982323"/>
            <a:ext cx="5907553" cy="2980690"/>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FFFFFF"/>
                </a:solidFill>
                <a:latin typeface="Canva Sans"/>
                <a:ea typeface="Canva Sans"/>
                <a:cs typeface="Canva Sans"/>
                <a:sym typeface="Canva Sans"/>
              </a:rPr>
              <a:t>Faster Time-to-Market</a:t>
            </a:r>
          </a:p>
          <a:p>
            <a:pPr algn="l" marL="734059" indent="-367030" lvl="1">
              <a:lnSpc>
                <a:spcPts val="4759"/>
              </a:lnSpc>
              <a:buFont typeface="Arial"/>
              <a:buChar char="•"/>
            </a:pPr>
            <a:r>
              <a:rPr lang="en-US" sz="3399">
                <a:solidFill>
                  <a:srgbClr val="FFFFFF"/>
                </a:solidFill>
                <a:latin typeface="Canva Sans"/>
                <a:ea typeface="Canva Sans"/>
                <a:cs typeface="Canva Sans"/>
                <a:sym typeface="Canva Sans"/>
              </a:rPr>
              <a:t>Cost-Effective</a:t>
            </a:r>
          </a:p>
          <a:p>
            <a:pPr algn="l" marL="734059" indent="-367030" lvl="1">
              <a:lnSpc>
                <a:spcPts val="4759"/>
              </a:lnSpc>
              <a:buFont typeface="Arial"/>
              <a:buChar char="•"/>
            </a:pPr>
            <a:r>
              <a:rPr lang="en-US" sz="3399">
                <a:solidFill>
                  <a:srgbClr val="FFFFFF"/>
                </a:solidFill>
                <a:latin typeface="Canva Sans"/>
                <a:ea typeface="Canva Sans"/>
                <a:cs typeface="Canva Sans"/>
                <a:sym typeface="Canva Sans"/>
              </a:rPr>
              <a:t>Customizable Features</a:t>
            </a:r>
          </a:p>
          <a:p>
            <a:pPr algn="l" marL="734059" indent="-367030" lvl="1">
              <a:lnSpc>
                <a:spcPts val="4759"/>
              </a:lnSpc>
              <a:buFont typeface="Arial"/>
              <a:buChar char="•"/>
            </a:pPr>
            <a:r>
              <a:rPr lang="en-US" sz="3399">
                <a:solidFill>
                  <a:srgbClr val="FFFFFF"/>
                </a:solidFill>
                <a:latin typeface="Canva Sans"/>
                <a:ea typeface="Canva Sans"/>
                <a:cs typeface="Canva Sans"/>
                <a:sym typeface="Canva Sans"/>
              </a:rPr>
              <a:t>Liquidity Integration</a:t>
            </a:r>
          </a:p>
          <a:p>
            <a:pPr algn="ctr" marL="734059" indent="-367030" lvl="1">
              <a:lnSpc>
                <a:spcPts val="4759"/>
              </a:lnSpc>
              <a:buFont typeface="Arial"/>
              <a:buChar char="•"/>
            </a:pPr>
            <a:r>
              <a:rPr lang="en-US" sz="3399">
                <a:solidFill>
                  <a:srgbClr val="FFFFFF"/>
                </a:solidFill>
                <a:latin typeface="Canva Sans"/>
                <a:ea typeface="Canva Sans"/>
                <a:cs typeface="Canva Sans"/>
                <a:sym typeface="Canva Sans"/>
              </a:rPr>
              <a:t>Multiple Trading Options</a:t>
            </a:r>
          </a:p>
        </p:txBody>
      </p:sp>
      <p:sp>
        <p:nvSpPr>
          <p:cNvPr name="TextBox 6" id="6"/>
          <p:cNvSpPr txBox="true"/>
          <p:nvPr/>
        </p:nvSpPr>
        <p:spPr>
          <a:xfrm rot="0">
            <a:off x="1028700" y="8138085"/>
            <a:ext cx="16230600" cy="976630"/>
          </a:xfrm>
          <a:prstGeom prst="rect">
            <a:avLst/>
          </a:prstGeom>
        </p:spPr>
        <p:txBody>
          <a:bodyPr anchor="t" rtlCol="false" tIns="0" lIns="0" bIns="0" rIns="0">
            <a:spAutoFit/>
          </a:bodyPr>
          <a:lstStyle/>
          <a:p>
            <a:pPr algn="l">
              <a:lnSpc>
                <a:spcPts val="3920"/>
              </a:lnSpc>
            </a:pPr>
            <a:r>
              <a:rPr lang="en-US" sz="2800">
                <a:solidFill>
                  <a:srgbClr val="FFFFFF"/>
                </a:solidFill>
                <a:latin typeface="Canva Sans"/>
                <a:ea typeface="Canva Sans"/>
                <a:cs typeface="Canva Sans"/>
                <a:sym typeface="Canva Sans"/>
              </a:rPr>
              <a:t>So, when entering the marketplace of the cryptocurrencies it would be the most possible work of something to pay off at a rapid pace: the Binance Clone Script proves so.</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00296B"/>
        </a:solidFill>
      </p:bgPr>
    </p:bg>
    <p:spTree>
      <p:nvGrpSpPr>
        <p:cNvPr id="1" name=""/>
        <p:cNvGrpSpPr/>
        <p:nvPr/>
      </p:nvGrpSpPr>
      <p:grpSpPr>
        <a:xfrm>
          <a:off x="0" y="0"/>
          <a:ext cx="0" cy="0"/>
          <a:chOff x="0" y="0"/>
          <a:chExt cx="0" cy="0"/>
        </a:xfrm>
      </p:grpSpPr>
      <p:sp>
        <p:nvSpPr>
          <p:cNvPr name="TextBox 2" id="2"/>
          <p:cNvSpPr txBox="true"/>
          <p:nvPr/>
        </p:nvSpPr>
        <p:spPr>
          <a:xfrm rot="0">
            <a:off x="1028700" y="3149707"/>
            <a:ext cx="16230600" cy="5689599"/>
          </a:xfrm>
          <a:prstGeom prst="rect">
            <a:avLst/>
          </a:prstGeom>
        </p:spPr>
        <p:txBody>
          <a:bodyPr anchor="t" rtlCol="false" tIns="0" lIns="0" bIns="0" rIns="0">
            <a:spAutoFit/>
          </a:bodyPr>
          <a:lstStyle/>
          <a:p>
            <a:pPr algn="l">
              <a:lnSpc>
                <a:spcPts val="3500"/>
              </a:lnSpc>
            </a:pPr>
            <a:r>
              <a:rPr lang="en-US" sz="2500">
                <a:solidFill>
                  <a:srgbClr val="FFFFFF"/>
                </a:solidFill>
                <a:latin typeface="Canva Sans"/>
                <a:ea typeface="Canva Sans"/>
                <a:cs typeface="Canva Sans"/>
                <a:sym typeface="Canva Sans"/>
              </a:rPr>
              <a:t>To get starte</a:t>
            </a:r>
            <a:r>
              <a:rPr lang="en-US" sz="2500">
                <a:solidFill>
                  <a:srgbClr val="FFFFFF"/>
                </a:solidFill>
                <a:latin typeface="Canva Sans"/>
                <a:ea typeface="Canva Sans"/>
                <a:cs typeface="Canva Sans"/>
                <a:sym typeface="Canva Sans"/>
              </a:rPr>
              <a:t>d with BlockchainX’s Binance clone script, follow these steps:</a:t>
            </a:r>
          </a:p>
          <a:p>
            <a:pPr algn="l">
              <a:lnSpc>
                <a:spcPts val="3500"/>
              </a:lnSpc>
            </a:pPr>
          </a:p>
          <a:p>
            <a:pPr algn="l">
              <a:lnSpc>
                <a:spcPts val="3500"/>
              </a:lnSpc>
            </a:pPr>
            <a:r>
              <a:rPr lang="en-US" sz="2500" b="true">
                <a:solidFill>
                  <a:srgbClr val="FF914D"/>
                </a:solidFill>
                <a:latin typeface="Canva Sans Bold"/>
                <a:ea typeface="Canva Sans Bold"/>
                <a:cs typeface="Canva Sans Bold"/>
                <a:sym typeface="Canva Sans Bold"/>
              </a:rPr>
              <a:t>Reach Out to BlockchainX:</a:t>
            </a:r>
            <a:r>
              <a:rPr lang="en-US" sz="2500">
                <a:solidFill>
                  <a:srgbClr val="FFFFFF"/>
                </a:solidFill>
                <a:latin typeface="Canva Sans"/>
                <a:ea typeface="Canva Sans"/>
                <a:cs typeface="Canva Sans"/>
                <a:sym typeface="Canva Sans"/>
              </a:rPr>
              <a:t> Contact their sales or support team through their website or customer service channels to discuss your requirements and goals.</a:t>
            </a:r>
          </a:p>
          <a:p>
            <a:pPr algn="l">
              <a:lnSpc>
                <a:spcPts val="3500"/>
              </a:lnSpc>
            </a:pPr>
          </a:p>
          <a:p>
            <a:pPr algn="l">
              <a:lnSpc>
                <a:spcPts val="3500"/>
              </a:lnSpc>
            </a:pPr>
            <a:r>
              <a:rPr lang="en-US" sz="2500" b="true">
                <a:solidFill>
                  <a:srgbClr val="FF914D"/>
                </a:solidFill>
                <a:latin typeface="Canva Sans Bold"/>
                <a:ea typeface="Canva Sans Bold"/>
                <a:cs typeface="Canva Sans Bold"/>
                <a:sym typeface="Canva Sans Bold"/>
              </a:rPr>
              <a:t>Discuss Customizations:</a:t>
            </a:r>
            <a:r>
              <a:rPr lang="en-US" sz="2500">
                <a:solidFill>
                  <a:srgbClr val="FFFFFF"/>
                </a:solidFill>
                <a:latin typeface="Canva Sans"/>
                <a:ea typeface="Canva Sans"/>
                <a:cs typeface="Canva Sans"/>
                <a:sym typeface="Canva Sans"/>
              </a:rPr>
              <a:t> Talk about specific features you want to integrate, such as supported cryptocurrencies, fiat options, UI/UX preferences, and security protocols.</a:t>
            </a:r>
          </a:p>
          <a:p>
            <a:pPr algn="l">
              <a:lnSpc>
                <a:spcPts val="3500"/>
              </a:lnSpc>
            </a:pPr>
          </a:p>
          <a:p>
            <a:pPr algn="l">
              <a:lnSpc>
                <a:spcPts val="3500"/>
              </a:lnSpc>
            </a:pPr>
            <a:r>
              <a:rPr lang="en-US" sz="2500" b="true">
                <a:solidFill>
                  <a:srgbClr val="FF914D"/>
                </a:solidFill>
                <a:latin typeface="Canva Sans Bold"/>
                <a:ea typeface="Canva Sans Bold"/>
                <a:cs typeface="Canva Sans Bold"/>
                <a:sym typeface="Canva Sans Bold"/>
              </a:rPr>
              <a:t>Choose a Deployment Option:</a:t>
            </a:r>
            <a:r>
              <a:rPr lang="en-US" sz="2500">
                <a:solidFill>
                  <a:srgbClr val="FFFFFF"/>
                </a:solidFill>
                <a:latin typeface="Canva Sans"/>
                <a:ea typeface="Canva Sans"/>
                <a:cs typeface="Canva Sans"/>
                <a:sym typeface="Canva Sans"/>
              </a:rPr>
              <a:t> Decide whether you want a white-label solution, full custom development, or a hybrid approach. BlockchainX may offer ready-to-launch scripts or fully custom-built exchanges.</a:t>
            </a:r>
          </a:p>
          <a:p>
            <a:pPr algn="l">
              <a:lnSpc>
                <a:spcPts val="3500"/>
              </a:lnSpc>
            </a:pPr>
          </a:p>
          <a:p>
            <a:pPr algn="l">
              <a:lnSpc>
                <a:spcPts val="3500"/>
              </a:lnSpc>
            </a:pPr>
            <a:r>
              <a:rPr lang="en-US" sz="2500" b="true">
                <a:solidFill>
                  <a:srgbClr val="FF914D"/>
                </a:solidFill>
                <a:latin typeface="Canva Sans Bold"/>
                <a:ea typeface="Canva Sans Bold"/>
                <a:cs typeface="Canva Sans Bold"/>
                <a:sym typeface="Canva Sans Bold"/>
              </a:rPr>
              <a:t>Technical Consultation:</a:t>
            </a:r>
            <a:r>
              <a:rPr lang="en-US" sz="2500">
                <a:solidFill>
                  <a:srgbClr val="FFFFFF"/>
                </a:solidFill>
                <a:latin typeface="Canva Sans"/>
                <a:ea typeface="Canva Sans"/>
                <a:cs typeface="Canva Sans"/>
                <a:sym typeface="Canva Sans"/>
              </a:rPr>
              <a:t> Engage in a detailed consultation regarding your platform’s backend, frontend, blockchain integrations, and security features.</a:t>
            </a:r>
          </a:p>
        </p:txBody>
      </p:sp>
      <p:sp>
        <p:nvSpPr>
          <p:cNvPr name="TextBox 3" id="3"/>
          <p:cNvSpPr txBox="true"/>
          <p:nvPr/>
        </p:nvSpPr>
        <p:spPr>
          <a:xfrm rot="0">
            <a:off x="1028700" y="923925"/>
            <a:ext cx="15217420" cy="1749425"/>
          </a:xfrm>
          <a:prstGeom prst="rect">
            <a:avLst/>
          </a:prstGeom>
        </p:spPr>
        <p:txBody>
          <a:bodyPr anchor="t" rtlCol="false" tIns="0" lIns="0" bIns="0" rIns="0">
            <a:spAutoFit/>
          </a:bodyPr>
          <a:lstStyle/>
          <a:p>
            <a:pPr algn="l">
              <a:lnSpc>
                <a:spcPts val="7000"/>
              </a:lnSpc>
            </a:pPr>
            <a:r>
              <a:rPr lang="en-US" sz="5000" b="true">
                <a:solidFill>
                  <a:srgbClr val="FFFFFF"/>
                </a:solidFill>
                <a:latin typeface="Canva Sans Bold"/>
                <a:ea typeface="Canva Sans Bold"/>
                <a:cs typeface="Canva Sans Bold"/>
                <a:sym typeface="Canva Sans Bold"/>
              </a:rPr>
              <a:t>How to Get Started with BlockchainX’s Binance Clone Script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0296B"/>
        </a:solidFill>
      </p:bgPr>
    </p:bg>
    <p:spTree>
      <p:nvGrpSpPr>
        <p:cNvPr id="1" name=""/>
        <p:cNvGrpSpPr/>
        <p:nvPr/>
      </p:nvGrpSpPr>
      <p:grpSpPr>
        <a:xfrm>
          <a:off x="0" y="0"/>
          <a:ext cx="0" cy="0"/>
          <a:chOff x="0" y="0"/>
          <a:chExt cx="0" cy="0"/>
        </a:xfrm>
      </p:grpSpPr>
      <p:sp>
        <p:nvSpPr>
          <p:cNvPr name="TextBox 2" id="2"/>
          <p:cNvSpPr txBox="true"/>
          <p:nvPr/>
        </p:nvSpPr>
        <p:spPr>
          <a:xfrm rot="0">
            <a:off x="1028700" y="933450"/>
            <a:ext cx="3806577" cy="887095"/>
          </a:xfrm>
          <a:prstGeom prst="rect">
            <a:avLst/>
          </a:prstGeom>
        </p:spPr>
        <p:txBody>
          <a:bodyPr anchor="t" rtlCol="false" tIns="0" lIns="0" bIns="0" rIns="0">
            <a:spAutoFit/>
          </a:bodyPr>
          <a:lstStyle/>
          <a:p>
            <a:pPr algn="ctr">
              <a:lnSpc>
                <a:spcPts val="7279"/>
              </a:lnSpc>
            </a:pPr>
            <a:r>
              <a:rPr lang="en-US" sz="5199" b="true">
                <a:solidFill>
                  <a:srgbClr val="FFFFFF"/>
                </a:solidFill>
                <a:latin typeface="Canva Sans Bold"/>
                <a:ea typeface="Canva Sans Bold"/>
                <a:cs typeface="Canva Sans Bold"/>
                <a:sym typeface="Canva Sans Bold"/>
              </a:rPr>
              <a:t>Conclusion:</a:t>
            </a:r>
          </a:p>
        </p:txBody>
      </p:sp>
      <p:sp>
        <p:nvSpPr>
          <p:cNvPr name="TextBox 3" id="3"/>
          <p:cNvSpPr txBox="true"/>
          <p:nvPr/>
        </p:nvSpPr>
        <p:spPr>
          <a:xfrm rot="0">
            <a:off x="1028700" y="2387601"/>
            <a:ext cx="16230600" cy="3711573"/>
          </a:xfrm>
          <a:prstGeom prst="rect">
            <a:avLst/>
          </a:prstGeom>
        </p:spPr>
        <p:txBody>
          <a:bodyPr anchor="t" rtlCol="false" tIns="0" lIns="0" bIns="0" rIns="0">
            <a:spAutoFit/>
          </a:bodyPr>
          <a:lstStyle/>
          <a:p>
            <a:pPr algn="l">
              <a:lnSpc>
                <a:spcPts val="4975"/>
              </a:lnSpc>
            </a:pPr>
            <a:r>
              <a:rPr lang="en-US" sz="2500">
                <a:solidFill>
                  <a:srgbClr val="FFFFFF"/>
                </a:solidFill>
                <a:latin typeface="Canva Sans"/>
                <a:ea typeface="Canva Sans"/>
                <a:cs typeface="Canva Sans"/>
                <a:sym typeface="Canva Sans"/>
              </a:rPr>
              <a:t>In conclusion, developing a Binance clone script with BlockchainX provides you with a robust, scalable, and secure cryptocurrency exchange platform that mirrors Binance’s core functionalities. BlockchainX offers custom solutions tailored to your needs, ensuring seamless integration with various blockchains, advanced security measures, and real-time trading capabilities. With expert development and continuous support, BlockchainX enables you to launch a high-performing exchange efficiently, helping you establish a strong presence in the crypto market.</a:t>
            </a:r>
          </a:p>
        </p:txBody>
      </p:sp>
      <p:sp>
        <p:nvSpPr>
          <p:cNvPr name="TextBox 4" id="4"/>
          <p:cNvSpPr txBox="true"/>
          <p:nvPr/>
        </p:nvSpPr>
        <p:spPr>
          <a:xfrm rot="0">
            <a:off x="5969405" y="6229898"/>
            <a:ext cx="5276418" cy="1405430"/>
          </a:xfrm>
          <a:prstGeom prst="rect">
            <a:avLst/>
          </a:prstGeom>
        </p:spPr>
        <p:txBody>
          <a:bodyPr anchor="t" rtlCol="false" tIns="0" lIns="0" bIns="0" rIns="0">
            <a:spAutoFit/>
          </a:bodyPr>
          <a:lstStyle/>
          <a:p>
            <a:pPr algn="ctr">
              <a:lnSpc>
                <a:spcPts val="11432"/>
              </a:lnSpc>
            </a:pPr>
            <a:r>
              <a:rPr lang="en-US" sz="8166" b="true">
                <a:solidFill>
                  <a:srgbClr val="FF914D"/>
                </a:solidFill>
                <a:latin typeface="Canva Sans Bold"/>
                <a:ea typeface="Canva Sans Bold"/>
                <a:cs typeface="Canva Sans Bold"/>
                <a:sym typeface="Canva Sans Bold"/>
              </a:rPr>
              <a:t>Thank You</a:t>
            </a:r>
          </a:p>
        </p:txBody>
      </p:sp>
      <p:sp>
        <p:nvSpPr>
          <p:cNvPr name="TextBox 5" id="5"/>
          <p:cNvSpPr txBox="true"/>
          <p:nvPr/>
        </p:nvSpPr>
        <p:spPr>
          <a:xfrm rot="0">
            <a:off x="1028700" y="8826501"/>
            <a:ext cx="1878062" cy="431799"/>
          </a:xfrm>
          <a:prstGeom prst="rect">
            <a:avLst/>
          </a:prstGeom>
        </p:spPr>
        <p:txBody>
          <a:bodyPr anchor="t" rtlCol="false" tIns="0" lIns="0" bIns="0" rIns="0">
            <a:spAutoFit/>
          </a:bodyPr>
          <a:lstStyle/>
          <a:p>
            <a:pPr algn="ctr">
              <a:lnSpc>
                <a:spcPts val="3500"/>
              </a:lnSpc>
            </a:pPr>
            <a:r>
              <a:rPr lang="en-US" sz="2500">
                <a:solidFill>
                  <a:srgbClr val="FFFFFF"/>
                </a:solidFill>
                <a:latin typeface="Canva Sans"/>
                <a:ea typeface="Canva Sans"/>
                <a:cs typeface="Canva Sans"/>
                <a:sym typeface="Canva Sans"/>
              </a:rPr>
              <a:t>7708889555</a:t>
            </a:r>
          </a:p>
        </p:txBody>
      </p:sp>
      <p:sp>
        <p:nvSpPr>
          <p:cNvPr name="TextBox 6" id="6"/>
          <p:cNvSpPr txBox="true"/>
          <p:nvPr/>
        </p:nvSpPr>
        <p:spPr>
          <a:xfrm rot="0">
            <a:off x="5666257" y="8826501"/>
            <a:ext cx="5579566" cy="431799"/>
          </a:xfrm>
          <a:prstGeom prst="rect">
            <a:avLst/>
          </a:prstGeom>
        </p:spPr>
        <p:txBody>
          <a:bodyPr anchor="t" rtlCol="false" tIns="0" lIns="0" bIns="0" rIns="0">
            <a:spAutoFit/>
          </a:bodyPr>
          <a:lstStyle/>
          <a:p>
            <a:pPr algn="ctr">
              <a:lnSpc>
                <a:spcPts val="3500"/>
              </a:lnSpc>
            </a:pPr>
            <a:r>
              <a:rPr lang="en-US" sz="2500">
                <a:solidFill>
                  <a:srgbClr val="FFFFFF"/>
                </a:solidFill>
                <a:latin typeface="Canva Sans"/>
                <a:ea typeface="Canva Sans"/>
                <a:cs typeface="Canva Sans"/>
                <a:sym typeface="Canva Sans"/>
              </a:rPr>
              <a:t>contact@blockchainx.tech</a:t>
            </a:r>
          </a:p>
        </p:txBody>
      </p:sp>
      <p:sp>
        <p:nvSpPr>
          <p:cNvPr name="TextBox 7" id="7"/>
          <p:cNvSpPr txBox="true"/>
          <p:nvPr/>
        </p:nvSpPr>
        <p:spPr>
          <a:xfrm rot="0">
            <a:off x="12331059" y="8826501"/>
            <a:ext cx="5579566" cy="431799"/>
          </a:xfrm>
          <a:prstGeom prst="rect">
            <a:avLst/>
          </a:prstGeom>
        </p:spPr>
        <p:txBody>
          <a:bodyPr anchor="t" rtlCol="false" tIns="0" lIns="0" bIns="0" rIns="0">
            <a:spAutoFit/>
          </a:bodyPr>
          <a:lstStyle/>
          <a:p>
            <a:pPr algn="ctr">
              <a:lnSpc>
                <a:spcPts val="3500"/>
              </a:lnSpc>
            </a:pPr>
            <a:r>
              <a:rPr lang="en-US" sz="2500" u="sng">
                <a:solidFill>
                  <a:srgbClr val="FFFFFF"/>
                </a:solidFill>
                <a:latin typeface="Canva Sans"/>
                <a:ea typeface="Canva Sans"/>
                <a:cs typeface="Canva Sans"/>
                <a:sym typeface="Canva Sans"/>
                <a:hlinkClick r:id="rId2" tooltip="https://www.blockchainx.tech"/>
              </a:rPr>
              <a:t>https://www.blockchainx.tech/</a:t>
            </a:r>
          </a:p>
        </p:txBody>
      </p:sp>
      <p:sp>
        <p:nvSpPr>
          <p:cNvPr name="Freeform 8" id="8"/>
          <p:cNvSpPr/>
          <p:nvPr/>
        </p:nvSpPr>
        <p:spPr>
          <a:xfrm flipH="false" flipV="false" rot="0">
            <a:off x="14246875" y="1028700"/>
            <a:ext cx="3012425" cy="957700"/>
          </a:xfrm>
          <a:custGeom>
            <a:avLst/>
            <a:gdLst/>
            <a:ahLst/>
            <a:cxnLst/>
            <a:rect r="r" b="b" t="t" l="l"/>
            <a:pathLst>
              <a:path h="957700" w="3012425">
                <a:moveTo>
                  <a:pt x="0" y="0"/>
                </a:moveTo>
                <a:lnTo>
                  <a:pt x="3012425" y="0"/>
                </a:lnTo>
                <a:lnTo>
                  <a:pt x="3012425" y="957700"/>
                </a:lnTo>
                <a:lnTo>
                  <a:pt x="0" y="957700"/>
                </a:lnTo>
                <a:lnTo>
                  <a:pt x="0" y="0"/>
                </a:lnTo>
                <a:close/>
              </a:path>
            </a:pathLst>
          </a:custGeom>
          <a:blipFill>
            <a:blip r:embed="rId3"/>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DAGc5IRPFF8</dc:identifier>
  <dcterms:modified xsi:type="dcterms:W3CDTF">2011-08-01T06:04:30Z</dcterms:modified>
  <cp:revision>1</cp:revision>
  <dc:title>Explained about Binance clone script - Overview by BlockchainX</dc:title>
</cp:coreProperties>
</file>