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59" r:id="rId4"/>
    <p:sldId id="260" r:id="rId5"/>
    <p:sldId id="261" r:id="rId6"/>
    <p:sldId id="258"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78" d="100"/>
          <a:sy n="78" d="100"/>
        </p:scale>
        <p:origin x="835"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EA2B2-7E74-D701-385B-593E4E0197E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9C759276-D381-8857-3628-0342A412ED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0768198-E097-F938-6232-8D278498DE8E}"/>
              </a:ext>
            </a:extLst>
          </p:cNvPr>
          <p:cNvSpPr>
            <a:spLocks noGrp="1"/>
          </p:cNvSpPr>
          <p:nvPr>
            <p:ph type="dt" sz="half" idx="10"/>
          </p:nvPr>
        </p:nvSpPr>
        <p:spPr/>
        <p:txBody>
          <a:bodyPr/>
          <a:lstStyle/>
          <a:p>
            <a:fld id="{98402535-41F4-4B30-96D1-E962A7343D0C}" type="datetimeFigureOut">
              <a:rPr lang="en-IN" smtClean="0"/>
              <a:t>08-01-2025</a:t>
            </a:fld>
            <a:endParaRPr lang="en-IN"/>
          </a:p>
        </p:txBody>
      </p:sp>
      <p:sp>
        <p:nvSpPr>
          <p:cNvPr id="5" name="Footer Placeholder 4">
            <a:extLst>
              <a:ext uri="{FF2B5EF4-FFF2-40B4-BE49-F238E27FC236}">
                <a16:creationId xmlns:a16="http://schemas.microsoft.com/office/drawing/2014/main" id="{A7385465-C384-B02A-F7E9-752FC3AB87E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CE7F303-4AF5-C6E2-E68B-3766287C5113}"/>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28177064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902ED-504F-19C8-565D-81C0A8469B95}"/>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6414CC8-B9FA-E893-9851-1C6196F360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B34810A-BB61-CBD1-1231-9A97E48EFCFE}"/>
              </a:ext>
            </a:extLst>
          </p:cNvPr>
          <p:cNvSpPr>
            <a:spLocks noGrp="1"/>
          </p:cNvSpPr>
          <p:nvPr>
            <p:ph type="dt" sz="half" idx="10"/>
          </p:nvPr>
        </p:nvSpPr>
        <p:spPr/>
        <p:txBody>
          <a:bodyPr/>
          <a:lstStyle/>
          <a:p>
            <a:fld id="{98402535-41F4-4B30-96D1-E962A7343D0C}" type="datetimeFigureOut">
              <a:rPr lang="en-IN" smtClean="0"/>
              <a:t>08-01-2025</a:t>
            </a:fld>
            <a:endParaRPr lang="en-IN"/>
          </a:p>
        </p:txBody>
      </p:sp>
      <p:sp>
        <p:nvSpPr>
          <p:cNvPr id="5" name="Footer Placeholder 4">
            <a:extLst>
              <a:ext uri="{FF2B5EF4-FFF2-40B4-BE49-F238E27FC236}">
                <a16:creationId xmlns:a16="http://schemas.microsoft.com/office/drawing/2014/main" id="{7236A876-F446-F74D-7F1E-2AD1A893387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3779458-8153-3F84-6065-953F3794B8A7}"/>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33777056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67D3F-C465-4717-6B70-63CA1C9DDF0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C3259207-BA2F-B8B7-A19C-B175CEDB6F4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F05202B-62FD-9485-E839-0E8D6518C939}"/>
              </a:ext>
            </a:extLst>
          </p:cNvPr>
          <p:cNvSpPr>
            <a:spLocks noGrp="1"/>
          </p:cNvSpPr>
          <p:nvPr>
            <p:ph type="dt" sz="half" idx="10"/>
          </p:nvPr>
        </p:nvSpPr>
        <p:spPr/>
        <p:txBody>
          <a:bodyPr/>
          <a:lstStyle/>
          <a:p>
            <a:fld id="{98402535-41F4-4B30-96D1-E962A7343D0C}" type="datetimeFigureOut">
              <a:rPr lang="en-IN" smtClean="0"/>
              <a:t>08-01-2025</a:t>
            </a:fld>
            <a:endParaRPr lang="en-IN"/>
          </a:p>
        </p:txBody>
      </p:sp>
      <p:sp>
        <p:nvSpPr>
          <p:cNvPr id="5" name="Footer Placeholder 4">
            <a:extLst>
              <a:ext uri="{FF2B5EF4-FFF2-40B4-BE49-F238E27FC236}">
                <a16:creationId xmlns:a16="http://schemas.microsoft.com/office/drawing/2014/main" id="{29884B89-43B7-CE10-11EC-F1F8BECCA8C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E2402E9-B02B-04A2-1DD5-D4872DFA1892}"/>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701181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E5201-515B-DBB0-3A77-7DC6AA3DE04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91724AA-4241-C794-38DE-B4171E100BE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13361DC-1F5B-0F33-5AFB-1A489E1D756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A3BAA1F5-4FA2-A2A4-0FD4-E54ABC33E807}"/>
              </a:ext>
            </a:extLst>
          </p:cNvPr>
          <p:cNvSpPr>
            <a:spLocks noGrp="1"/>
          </p:cNvSpPr>
          <p:nvPr>
            <p:ph type="dt" sz="half" idx="10"/>
          </p:nvPr>
        </p:nvSpPr>
        <p:spPr/>
        <p:txBody>
          <a:bodyPr/>
          <a:lstStyle/>
          <a:p>
            <a:fld id="{98402535-41F4-4B30-96D1-E962A7343D0C}" type="datetimeFigureOut">
              <a:rPr lang="en-IN" smtClean="0"/>
              <a:t>08-01-2025</a:t>
            </a:fld>
            <a:endParaRPr lang="en-IN"/>
          </a:p>
        </p:txBody>
      </p:sp>
      <p:sp>
        <p:nvSpPr>
          <p:cNvPr id="6" name="Footer Placeholder 5">
            <a:extLst>
              <a:ext uri="{FF2B5EF4-FFF2-40B4-BE49-F238E27FC236}">
                <a16:creationId xmlns:a16="http://schemas.microsoft.com/office/drawing/2014/main" id="{76968E91-C6A4-BD9D-4199-A2E38661455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AA3C3B3-66F8-604D-2C89-0D5DD99631D8}"/>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2524044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345DE-17A5-0D77-7A0C-3CED740259AE}"/>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89833C4-8191-12B9-E73A-CC931E1069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F9DD93D-DD58-B3A4-8932-7CEE343B63E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39E91A21-314E-CD36-0341-AD6533F6D3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18C9595-A88F-5809-EDB2-8B2560230B0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844ED7B9-B305-435B-D584-77943285F024}"/>
              </a:ext>
            </a:extLst>
          </p:cNvPr>
          <p:cNvSpPr>
            <a:spLocks noGrp="1"/>
          </p:cNvSpPr>
          <p:nvPr>
            <p:ph type="dt" sz="half" idx="10"/>
          </p:nvPr>
        </p:nvSpPr>
        <p:spPr/>
        <p:txBody>
          <a:bodyPr/>
          <a:lstStyle/>
          <a:p>
            <a:fld id="{98402535-41F4-4B30-96D1-E962A7343D0C}" type="datetimeFigureOut">
              <a:rPr lang="en-IN" smtClean="0"/>
              <a:t>08-01-2025</a:t>
            </a:fld>
            <a:endParaRPr lang="en-IN"/>
          </a:p>
        </p:txBody>
      </p:sp>
      <p:sp>
        <p:nvSpPr>
          <p:cNvPr id="8" name="Footer Placeholder 7">
            <a:extLst>
              <a:ext uri="{FF2B5EF4-FFF2-40B4-BE49-F238E27FC236}">
                <a16:creationId xmlns:a16="http://schemas.microsoft.com/office/drawing/2014/main" id="{11A435C0-CF55-DCB2-6887-4A0BD0666FA5}"/>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A9548FB1-63A4-F6EA-AB68-68149C058076}"/>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3376883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9AC50-0FDA-32CC-4963-9AA87C220A07}"/>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93616DCE-68CB-FB3C-B1F4-F3D405F18EFC}"/>
              </a:ext>
            </a:extLst>
          </p:cNvPr>
          <p:cNvSpPr>
            <a:spLocks noGrp="1"/>
          </p:cNvSpPr>
          <p:nvPr>
            <p:ph type="dt" sz="half" idx="10"/>
          </p:nvPr>
        </p:nvSpPr>
        <p:spPr/>
        <p:txBody>
          <a:bodyPr/>
          <a:lstStyle/>
          <a:p>
            <a:fld id="{98402535-41F4-4B30-96D1-E962A7343D0C}" type="datetimeFigureOut">
              <a:rPr lang="en-IN" smtClean="0"/>
              <a:t>08-01-2025</a:t>
            </a:fld>
            <a:endParaRPr lang="en-IN"/>
          </a:p>
        </p:txBody>
      </p:sp>
      <p:sp>
        <p:nvSpPr>
          <p:cNvPr id="4" name="Footer Placeholder 3">
            <a:extLst>
              <a:ext uri="{FF2B5EF4-FFF2-40B4-BE49-F238E27FC236}">
                <a16:creationId xmlns:a16="http://schemas.microsoft.com/office/drawing/2014/main" id="{6C1D1EA1-7FB7-88D6-D9F1-F9B02EA8AD4F}"/>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4A8CAA0B-F0BC-E1C6-5062-D1542FC5ED57}"/>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33776471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A023E2-E44B-92B3-986D-67CE00FDA715}"/>
              </a:ext>
            </a:extLst>
          </p:cNvPr>
          <p:cNvSpPr>
            <a:spLocks noGrp="1"/>
          </p:cNvSpPr>
          <p:nvPr>
            <p:ph type="dt" sz="half" idx="10"/>
          </p:nvPr>
        </p:nvSpPr>
        <p:spPr/>
        <p:txBody>
          <a:bodyPr/>
          <a:lstStyle/>
          <a:p>
            <a:fld id="{98402535-41F4-4B30-96D1-E962A7343D0C}" type="datetimeFigureOut">
              <a:rPr lang="en-IN" smtClean="0"/>
              <a:t>08-01-2025</a:t>
            </a:fld>
            <a:endParaRPr lang="en-IN"/>
          </a:p>
        </p:txBody>
      </p:sp>
      <p:sp>
        <p:nvSpPr>
          <p:cNvPr id="3" name="Footer Placeholder 2">
            <a:extLst>
              <a:ext uri="{FF2B5EF4-FFF2-40B4-BE49-F238E27FC236}">
                <a16:creationId xmlns:a16="http://schemas.microsoft.com/office/drawing/2014/main" id="{4EB6835F-7B37-5B7F-2E58-B7B958EFBF16}"/>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7AE94FD6-B61A-DFC9-FFDE-B690AE8D7601}"/>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18476279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BE3BE-E68A-EA00-E0A6-914239B5A5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EEBCB55C-BB29-3481-8E25-8F1BD2051A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B3DE3E9D-65FA-98E4-6B1A-C19A633ECA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AEB29D-D1DC-6BB7-7FFA-B56723415128}"/>
              </a:ext>
            </a:extLst>
          </p:cNvPr>
          <p:cNvSpPr>
            <a:spLocks noGrp="1"/>
          </p:cNvSpPr>
          <p:nvPr>
            <p:ph type="dt" sz="half" idx="10"/>
          </p:nvPr>
        </p:nvSpPr>
        <p:spPr/>
        <p:txBody>
          <a:bodyPr/>
          <a:lstStyle/>
          <a:p>
            <a:fld id="{98402535-41F4-4B30-96D1-E962A7343D0C}" type="datetimeFigureOut">
              <a:rPr lang="en-IN" smtClean="0"/>
              <a:t>08-01-2025</a:t>
            </a:fld>
            <a:endParaRPr lang="en-IN"/>
          </a:p>
        </p:txBody>
      </p:sp>
      <p:sp>
        <p:nvSpPr>
          <p:cNvPr id="6" name="Footer Placeholder 5">
            <a:extLst>
              <a:ext uri="{FF2B5EF4-FFF2-40B4-BE49-F238E27FC236}">
                <a16:creationId xmlns:a16="http://schemas.microsoft.com/office/drawing/2014/main" id="{E80126E2-EBC4-9B9F-6C70-80816F4503C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1AA3AF7-C1AA-93BD-EC29-0644F7C0313F}"/>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1585997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9CBA6-2B0D-205F-C250-ED2A0FCBF6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E80DE387-1345-6937-06A4-B11AE6CD31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A708ABF5-4164-927F-6EA0-0A1AD79A44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8068E59-844C-C30C-C03F-D1A515EFD3C2}"/>
              </a:ext>
            </a:extLst>
          </p:cNvPr>
          <p:cNvSpPr>
            <a:spLocks noGrp="1"/>
          </p:cNvSpPr>
          <p:nvPr>
            <p:ph type="dt" sz="half" idx="10"/>
          </p:nvPr>
        </p:nvSpPr>
        <p:spPr/>
        <p:txBody>
          <a:bodyPr/>
          <a:lstStyle/>
          <a:p>
            <a:fld id="{98402535-41F4-4B30-96D1-E962A7343D0C}" type="datetimeFigureOut">
              <a:rPr lang="en-IN" smtClean="0"/>
              <a:t>08-01-2025</a:t>
            </a:fld>
            <a:endParaRPr lang="en-IN"/>
          </a:p>
        </p:txBody>
      </p:sp>
      <p:sp>
        <p:nvSpPr>
          <p:cNvPr id="6" name="Footer Placeholder 5">
            <a:extLst>
              <a:ext uri="{FF2B5EF4-FFF2-40B4-BE49-F238E27FC236}">
                <a16:creationId xmlns:a16="http://schemas.microsoft.com/office/drawing/2014/main" id="{4A489F11-41AB-F39C-3B0D-72C08F4DCA8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C4B73CF-6DC4-A387-EE07-2D0BE4A9632F}"/>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3851599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A4E41-F34A-1048-623F-6116EC82B59C}"/>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82D932F-BF5A-34EA-4E3E-2C9B24D2F28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F5349A6-04CC-BBDA-E223-4ED9333924FE}"/>
              </a:ext>
            </a:extLst>
          </p:cNvPr>
          <p:cNvSpPr>
            <a:spLocks noGrp="1"/>
          </p:cNvSpPr>
          <p:nvPr>
            <p:ph type="dt" sz="half" idx="10"/>
          </p:nvPr>
        </p:nvSpPr>
        <p:spPr/>
        <p:txBody>
          <a:bodyPr/>
          <a:lstStyle/>
          <a:p>
            <a:fld id="{98402535-41F4-4B30-96D1-E962A7343D0C}" type="datetimeFigureOut">
              <a:rPr lang="en-IN" smtClean="0"/>
              <a:t>08-01-2025</a:t>
            </a:fld>
            <a:endParaRPr lang="en-IN"/>
          </a:p>
        </p:txBody>
      </p:sp>
      <p:sp>
        <p:nvSpPr>
          <p:cNvPr id="5" name="Footer Placeholder 4">
            <a:extLst>
              <a:ext uri="{FF2B5EF4-FFF2-40B4-BE49-F238E27FC236}">
                <a16:creationId xmlns:a16="http://schemas.microsoft.com/office/drawing/2014/main" id="{94AF9C28-0DCC-5013-2D79-EA88D0140C7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663385E-64BF-4755-4FAC-22BA3BDD0A40}"/>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2678368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5247C1-08B1-EE88-B6DD-6E886F47BF4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6A32F72-1A2D-75BC-F6BF-48CB03FDF43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5A23165-08D6-7299-134A-E2A3D2A21455}"/>
              </a:ext>
            </a:extLst>
          </p:cNvPr>
          <p:cNvSpPr>
            <a:spLocks noGrp="1"/>
          </p:cNvSpPr>
          <p:nvPr>
            <p:ph type="dt" sz="half" idx="10"/>
          </p:nvPr>
        </p:nvSpPr>
        <p:spPr/>
        <p:txBody>
          <a:bodyPr/>
          <a:lstStyle/>
          <a:p>
            <a:fld id="{98402535-41F4-4B30-96D1-E962A7343D0C}" type="datetimeFigureOut">
              <a:rPr lang="en-IN" smtClean="0"/>
              <a:t>08-01-2025</a:t>
            </a:fld>
            <a:endParaRPr lang="en-IN"/>
          </a:p>
        </p:txBody>
      </p:sp>
      <p:sp>
        <p:nvSpPr>
          <p:cNvPr id="5" name="Footer Placeholder 4">
            <a:extLst>
              <a:ext uri="{FF2B5EF4-FFF2-40B4-BE49-F238E27FC236}">
                <a16:creationId xmlns:a16="http://schemas.microsoft.com/office/drawing/2014/main" id="{C6537196-E40C-20D7-FB09-9AFA89193AC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8C7ACEE-E722-4984-F084-6F0F3B90BBC9}"/>
              </a:ext>
            </a:extLst>
          </p:cNvPr>
          <p:cNvSpPr>
            <a:spLocks noGrp="1"/>
          </p:cNvSpPr>
          <p:nvPr>
            <p:ph type="sldNum" sz="quarter" idx="12"/>
          </p:nvPr>
        </p:nvSpPr>
        <p:spPr/>
        <p:txBody>
          <a:bodyPr/>
          <a:lstStyle/>
          <a:p>
            <a:fld id="{633D7278-F8C9-40C7-BE40-90066ACF69B4}" type="slidenum">
              <a:rPr lang="en-IN" smtClean="0"/>
              <a:t>‹#›</a:t>
            </a:fld>
            <a:endParaRPr lang="en-IN"/>
          </a:p>
        </p:txBody>
      </p:sp>
    </p:spTree>
    <p:extLst>
      <p:ext uri="{BB962C8B-B14F-4D97-AF65-F5344CB8AC3E}">
        <p14:creationId xmlns:p14="http://schemas.microsoft.com/office/powerpoint/2010/main" val="455010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A93F57-DFDA-B2C8-BF7D-C14E21419A4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BC9502E-067B-002D-5CB0-5D23216386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60D4B39-0EEB-77F7-1B41-620186E83D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8402535-41F4-4B30-96D1-E962A7343D0C}" type="datetimeFigureOut">
              <a:rPr lang="en-IN" smtClean="0"/>
              <a:t>08-01-2025</a:t>
            </a:fld>
            <a:endParaRPr lang="en-IN"/>
          </a:p>
        </p:txBody>
      </p:sp>
      <p:sp>
        <p:nvSpPr>
          <p:cNvPr id="5" name="Footer Placeholder 4">
            <a:extLst>
              <a:ext uri="{FF2B5EF4-FFF2-40B4-BE49-F238E27FC236}">
                <a16:creationId xmlns:a16="http://schemas.microsoft.com/office/drawing/2014/main" id="{DFD72E4D-FD09-4D5D-C2E8-AACC93ECB2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0E2D1C3C-E8B6-41C3-8F7D-407AC1E2A7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33D7278-F8C9-40C7-BE40-90066ACF69B4}" type="slidenum">
              <a:rPr lang="en-IN" smtClean="0"/>
              <a:t>‹#›</a:t>
            </a:fld>
            <a:endParaRPr lang="en-IN"/>
          </a:p>
        </p:txBody>
      </p:sp>
    </p:spTree>
    <p:extLst>
      <p:ext uri="{BB962C8B-B14F-4D97-AF65-F5344CB8AC3E}">
        <p14:creationId xmlns:p14="http://schemas.microsoft.com/office/powerpoint/2010/main" val="4385057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rowthwayadvertising.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growthwayadvertising.com/"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growthwayadvertising.com/" TargetMode="External"/><Relationship Id="rId2" Type="http://schemas.openxmlformats.org/officeDocument/2006/relationships/hyperlink" Target="https://growthwayadvertising.com/solutions/email-marketing-service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growthwayadvertising.com/solutions/email-marketing-services/"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6.xml.rels><?xml version="1.0" encoding="UTF-8" standalone="yes"?>
<Relationships xmlns="http://schemas.openxmlformats.org/package/2006/relationships"><Relationship Id="rId3" Type="http://schemas.openxmlformats.org/officeDocument/2006/relationships/hyperlink" Target="tel:7709280369" TargetMode="External"/><Relationship Id="rId2" Type="http://schemas.openxmlformats.org/officeDocument/2006/relationships/hyperlink" Target="https://growthwayadvertising.com/" TargetMode="External"/><Relationship Id="rId1" Type="http://schemas.openxmlformats.org/officeDocument/2006/relationships/slideLayout" Target="../slideLayouts/slideLayout2.xml"/><Relationship Id="rId4" Type="http://schemas.openxmlformats.org/officeDocument/2006/relationships/hyperlink" Target="mailto:Bhavesh@growthwayadvertising.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CB3AC21-9CB0-FFE7-CFF3-65C93F197ABA}"/>
              </a:ext>
            </a:extLst>
          </p:cNvPr>
          <p:cNvSpPr>
            <a:spLocks noGrp="1"/>
          </p:cNvSpPr>
          <p:nvPr>
            <p:ph type="subTitle" idx="1"/>
          </p:nvPr>
        </p:nvSpPr>
        <p:spPr>
          <a:xfrm>
            <a:off x="1524000" y="5407742"/>
            <a:ext cx="9144000" cy="963561"/>
          </a:xfrm>
        </p:spPr>
        <p:txBody>
          <a:bodyPr>
            <a:normAutofit/>
          </a:bodyPr>
          <a:lstStyle/>
          <a:p>
            <a:r>
              <a:rPr lang="en-IN" sz="2800" dirty="0">
                <a:hlinkClick r:id="rId2">
                  <a:extLst>
                    <a:ext uri="{A12FA001-AC4F-418D-AE19-62706E023703}">
                      <ahyp:hlinkClr xmlns:ahyp="http://schemas.microsoft.com/office/drawing/2018/hyperlinkcolor" val="tx"/>
                    </a:ext>
                  </a:extLst>
                </a:hlinkClick>
              </a:rPr>
              <a:t>https://growthwayadvertising.com/</a:t>
            </a:r>
            <a:endParaRPr lang="en-IN" sz="2800" dirty="0"/>
          </a:p>
        </p:txBody>
      </p:sp>
      <p:sp>
        <p:nvSpPr>
          <p:cNvPr id="5" name="TextBox 4">
            <a:extLst>
              <a:ext uri="{FF2B5EF4-FFF2-40B4-BE49-F238E27FC236}">
                <a16:creationId xmlns:a16="http://schemas.microsoft.com/office/drawing/2014/main" id="{399C4508-AF2E-20B9-3EDF-59F1F4315F7C}"/>
              </a:ext>
            </a:extLst>
          </p:cNvPr>
          <p:cNvSpPr txBox="1"/>
          <p:nvPr/>
        </p:nvSpPr>
        <p:spPr>
          <a:xfrm>
            <a:off x="1779640" y="501445"/>
            <a:ext cx="8799870" cy="954107"/>
          </a:xfrm>
          <a:prstGeom prst="rect">
            <a:avLst/>
          </a:prstGeom>
          <a:noFill/>
        </p:spPr>
        <p:txBody>
          <a:bodyPr wrap="square">
            <a:spAutoFit/>
          </a:bodyPr>
          <a:lstStyle/>
          <a:p>
            <a:pPr rtl="0">
              <a:spcBef>
                <a:spcPts val="2400"/>
              </a:spcBef>
              <a:spcAft>
                <a:spcPts val="600"/>
              </a:spcAft>
            </a:pPr>
            <a:r>
              <a:rPr lang="en-US" sz="2800" b="1" i="0" u="none" strike="noStrike" dirty="0">
                <a:solidFill>
                  <a:srgbClr val="000000"/>
                </a:solidFill>
                <a:effectLst/>
                <a:latin typeface="Arial" panose="020B0604020202020204" pitchFamily="34" charset="0"/>
              </a:rPr>
              <a:t>How Email Marketing Services in India Can Help Scale Your Business</a:t>
            </a:r>
            <a:endParaRPr lang="en-US" sz="4400" b="1" dirty="0">
              <a:effectLst/>
            </a:endParaRPr>
          </a:p>
        </p:txBody>
      </p:sp>
      <p:pic>
        <p:nvPicPr>
          <p:cNvPr id="6" name="Picture 5">
            <a:extLst>
              <a:ext uri="{FF2B5EF4-FFF2-40B4-BE49-F238E27FC236}">
                <a16:creationId xmlns:a16="http://schemas.microsoft.com/office/drawing/2014/main" id="{14B74B90-DCE0-26C8-6E19-C8742482DD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6698" y="2200005"/>
            <a:ext cx="6094515" cy="2457990"/>
          </a:xfrm>
          <a:prstGeom prst="rect">
            <a:avLst/>
          </a:prstGeom>
        </p:spPr>
      </p:pic>
    </p:spTree>
    <p:extLst>
      <p:ext uri="{BB962C8B-B14F-4D97-AF65-F5344CB8AC3E}">
        <p14:creationId xmlns:p14="http://schemas.microsoft.com/office/powerpoint/2010/main" val="32554236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C9C0D09-F640-F101-7033-A204C278C80B}"/>
              </a:ext>
            </a:extLst>
          </p:cNvPr>
          <p:cNvSpPr>
            <a:spLocks noGrp="1"/>
          </p:cNvSpPr>
          <p:nvPr>
            <p:ph type="subTitle" idx="1"/>
          </p:nvPr>
        </p:nvSpPr>
        <p:spPr>
          <a:xfrm>
            <a:off x="471948" y="432619"/>
            <a:ext cx="10972800" cy="5938684"/>
          </a:xfrm>
        </p:spPr>
        <p:txBody>
          <a:bodyPr>
            <a:noAutofit/>
          </a:bodyPr>
          <a:lstStyle/>
          <a:p>
            <a:pPr algn="l" rtl="0">
              <a:spcBef>
                <a:spcPts val="1200"/>
              </a:spcBef>
              <a:spcAft>
                <a:spcPts val="1200"/>
              </a:spcAft>
            </a:pPr>
            <a:r>
              <a:rPr lang="en-US" sz="2000" b="0" i="0" u="none" strike="noStrike" dirty="0">
                <a:solidFill>
                  <a:srgbClr val="020817"/>
                </a:solidFill>
                <a:effectLst/>
              </a:rPr>
              <a:t>When it comes to the modern world, every company and organization is in a permanent search of a good method that will allow reaching out and communicate with the target market effectively. Of all, email marketing has been deemed to be the most effective and economical channel. Outsourcing your business to an email marketing agency is a great way of expanding your business by incorporating professional input and advancement. Now it’s time to understand how the services dealing with email marketing in India can be helpful for you and how you can scale your business with their help.</a:t>
            </a:r>
          </a:p>
          <a:p>
            <a:pPr algn="l" rtl="0">
              <a:spcBef>
                <a:spcPts val="1200"/>
              </a:spcBef>
              <a:spcAft>
                <a:spcPts val="1200"/>
              </a:spcAft>
            </a:pPr>
            <a:endParaRPr lang="en-US" sz="2000" b="0" dirty="0">
              <a:effectLst/>
            </a:endParaRPr>
          </a:p>
          <a:p>
            <a:pPr algn="l" rtl="0">
              <a:spcBef>
                <a:spcPts val="1200"/>
              </a:spcBef>
              <a:spcAft>
                <a:spcPts val="1200"/>
              </a:spcAft>
            </a:pPr>
            <a:r>
              <a:rPr lang="en-US" sz="2000" b="1" i="0" u="none" strike="noStrike" dirty="0">
                <a:solidFill>
                  <a:srgbClr val="000000"/>
                </a:solidFill>
                <a:effectLst/>
              </a:rPr>
              <a:t>1. Focusing for Improved Engagement</a:t>
            </a:r>
            <a:endParaRPr lang="en-US" sz="2000" b="1" dirty="0">
              <a:effectLst/>
            </a:endParaRPr>
          </a:p>
          <a:p>
            <a:pPr algn="l" rtl="0">
              <a:spcBef>
                <a:spcPts val="1200"/>
              </a:spcBef>
              <a:spcAft>
                <a:spcPts val="1200"/>
              </a:spcAft>
            </a:pPr>
            <a:r>
              <a:rPr lang="en-US" sz="2000" b="0" i="0" u="none" strike="noStrike" dirty="0">
                <a:solidFill>
                  <a:srgbClr val="020817"/>
                </a:solidFill>
                <a:effectLst/>
              </a:rPr>
              <a:t>Another important benefit is the possibility of developing rather individualized focused campaigns when working with companies that specialize in email marketing. Such campaigns guarantee that your e-mails are delivered to the right targeted consumers at the proper time hence enhancing the probability of response. </a:t>
            </a:r>
            <a:r>
              <a:rPr lang="en-US" sz="2000" b="1" i="0" u="sng" strike="noStrike" dirty="0">
                <a:solidFill>
                  <a:srgbClr val="1155CC"/>
                </a:solidFill>
                <a:effectLst/>
                <a:hlinkClick r:id="rId2"/>
              </a:rPr>
              <a:t>email marketing services in </a:t>
            </a:r>
            <a:r>
              <a:rPr lang="en-US" sz="2000" b="1" i="0" u="sng" strike="noStrike" dirty="0" err="1">
                <a:solidFill>
                  <a:srgbClr val="1155CC"/>
                </a:solidFill>
                <a:effectLst/>
                <a:hlinkClick r:id="rId2"/>
              </a:rPr>
              <a:t>india</a:t>
            </a:r>
            <a:r>
              <a:rPr lang="en-US" sz="2000" b="0" i="0" u="none" strike="noStrike" dirty="0">
                <a:solidFill>
                  <a:srgbClr val="020817"/>
                </a:solidFill>
                <a:effectLst/>
              </a:rPr>
              <a:t> have all the facilities to analyze your customer’s behavior, dividing your audience into different categories and writing the perfect email that will catch their attention.</a:t>
            </a:r>
            <a:endParaRPr lang="en-US" sz="2000" b="0" dirty="0">
              <a:effectLst/>
            </a:endParaRPr>
          </a:p>
          <a:p>
            <a:pPr algn="l"/>
            <a:br>
              <a:rPr lang="en-US" sz="2000" dirty="0"/>
            </a:br>
            <a:endParaRPr lang="en-US" sz="2000" dirty="0"/>
          </a:p>
        </p:txBody>
      </p:sp>
    </p:spTree>
    <p:extLst>
      <p:ext uri="{BB962C8B-B14F-4D97-AF65-F5344CB8AC3E}">
        <p14:creationId xmlns:p14="http://schemas.microsoft.com/office/powerpoint/2010/main" val="19846742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2AC8FFE-0DED-DE69-FB49-BCAE94EC2272}"/>
              </a:ext>
            </a:extLst>
          </p:cNvPr>
          <p:cNvSpPr>
            <a:spLocks noGrp="1"/>
          </p:cNvSpPr>
          <p:nvPr>
            <p:ph idx="1"/>
          </p:nvPr>
        </p:nvSpPr>
        <p:spPr>
          <a:xfrm>
            <a:off x="294968" y="403124"/>
            <a:ext cx="11009671" cy="6282811"/>
          </a:xfrm>
        </p:spPr>
        <p:txBody>
          <a:bodyPr>
            <a:normAutofit/>
          </a:bodyPr>
          <a:lstStyle/>
          <a:p>
            <a:pPr rtl="0">
              <a:spcBef>
                <a:spcPts val="1200"/>
              </a:spcBef>
              <a:spcAft>
                <a:spcPts val="1200"/>
              </a:spcAft>
            </a:pPr>
            <a:r>
              <a:rPr lang="en-US" sz="2000" b="1" i="0" u="none" strike="noStrike" dirty="0">
                <a:solidFill>
                  <a:srgbClr val="000000"/>
                </a:solidFill>
                <a:effectLst/>
              </a:rPr>
              <a:t>2. Low Cost Advertising Medium</a:t>
            </a:r>
            <a:endParaRPr lang="en-US" sz="2000" b="1" dirty="0">
              <a:effectLst/>
            </a:endParaRPr>
          </a:p>
          <a:p>
            <a:pPr marL="0" indent="0" rtl="0">
              <a:spcBef>
                <a:spcPts val="1200"/>
              </a:spcBef>
              <a:spcAft>
                <a:spcPts val="1200"/>
              </a:spcAft>
              <a:buNone/>
            </a:pPr>
            <a:r>
              <a:rPr lang="en-US" sz="2000" b="0" i="0" u="none" strike="noStrike" dirty="0">
                <a:solidFill>
                  <a:srgbClr val="020817"/>
                </a:solidFill>
                <a:effectLst/>
              </a:rPr>
              <a:t>On this ground, the cost of using the email marketing channel is relatively lower than that of other traditional advertising media. Outsourcing </a:t>
            </a:r>
            <a:r>
              <a:rPr lang="en-US" sz="2000" b="1" i="0" u="sng" strike="noStrike" dirty="0">
                <a:solidFill>
                  <a:srgbClr val="1155CC"/>
                </a:solidFill>
                <a:effectLst/>
                <a:hlinkClick r:id="rId2"/>
              </a:rPr>
              <a:t>email marketing agencies in India</a:t>
            </a:r>
            <a:r>
              <a:rPr lang="en-US" sz="2000" b="0" i="0" u="none" strike="noStrike" dirty="0">
                <a:solidFill>
                  <a:srgbClr val="020817"/>
                </a:solidFill>
                <a:effectLst/>
              </a:rPr>
              <a:t> give business entities an opportunity to benefit from professional services that come cheap. Automated and analytical working of these agencies makes certain that all your campaigns result in efficient ROI and not exceed your incurred amount.</a:t>
            </a:r>
          </a:p>
          <a:p>
            <a:pPr marL="0" indent="0" rtl="0">
              <a:spcBef>
                <a:spcPts val="1200"/>
              </a:spcBef>
              <a:spcAft>
                <a:spcPts val="1200"/>
              </a:spcAft>
              <a:buNone/>
            </a:pPr>
            <a:endParaRPr lang="en-US" sz="2000" b="0" dirty="0">
              <a:effectLst/>
            </a:endParaRPr>
          </a:p>
          <a:p>
            <a:pPr rtl="0">
              <a:spcBef>
                <a:spcPts val="1200"/>
              </a:spcBef>
              <a:spcAft>
                <a:spcPts val="1200"/>
              </a:spcAft>
            </a:pPr>
            <a:r>
              <a:rPr lang="en-US" sz="2000" b="1" i="0" u="none" strike="noStrike" dirty="0">
                <a:solidFill>
                  <a:srgbClr val="000000"/>
                </a:solidFill>
                <a:effectLst/>
              </a:rPr>
              <a:t>3. Automation for Efficiency</a:t>
            </a:r>
            <a:endParaRPr lang="en-US" sz="2000" b="1" dirty="0">
              <a:effectLst/>
            </a:endParaRPr>
          </a:p>
          <a:p>
            <a:pPr marL="0" indent="0" rtl="0">
              <a:spcBef>
                <a:spcPts val="1200"/>
              </a:spcBef>
              <a:spcAft>
                <a:spcPts val="1200"/>
              </a:spcAft>
              <a:buNone/>
            </a:pPr>
            <a:r>
              <a:rPr lang="en-US" sz="2000" b="0" i="0" u="none" strike="noStrike" dirty="0">
                <a:solidFill>
                  <a:srgbClr val="020817"/>
                </a:solidFill>
                <a:effectLst/>
              </a:rPr>
              <a:t>Automating your </a:t>
            </a:r>
            <a:r>
              <a:rPr lang="en-US" sz="2000" b="1" i="0" u="sng" strike="noStrike" dirty="0">
                <a:solidFill>
                  <a:srgbClr val="1155CC"/>
                </a:solidFill>
                <a:effectLst/>
                <a:hlinkClick r:id="rId3"/>
              </a:rPr>
              <a:t>email marketing campaigns</a:t>
            </a:r>
            <a:r>
              <a:rPr lang="en-US" sz="2000" b="0" i="0" u="none" strike="noStrike" dirty="0">
                <a:solidFill>
                  <a:srgbClr val="020817"/>
                </a:solidFill>
                <a:effectLst/>
              </a:rPr>
              <a:t> is one way, to reach out to your target market at a large scale. Current establishments in the field of professional email marketing provide the option of using automatic email marketing funnels, which automatically take leads, new customers, and inactive consumers through specific steps without requiring further action from the business. This not only spares time but also gives people chance to avoid conveying different messages and thus improves customer relations.</a:t>
            </a:r>
            <a:endParaRPr lang="en-US" sz="2000" b="0" dirty="0">
              <a:effectLst/>
            </a:endParaRPr>
          </a:p>
          <a:p>
            <a:pPr marL="0" indent="0">
              <a:buNone/>
            </a:pPr>
            <a:br>
              <a:rPr lang="en-US" sz="2000" dirty="0"/>
            </a:br>
            <a:endParaRPr lang="en-US" sz="2000" dirty="0"/>
          </a:p>
        </p:txBody>
      </p:sp>
    </p:spTree>
    <p:extLst>
      <p:ext uri="{BB962C8B-B14F-4D97-AF65-F5344CB8AC3E}">
        <p14:creationId xmlns:p14="http://schemas.microsoft.com/office/powerpoint/2010/main" val="25914328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A14F445-B988-2C4E-4DD8-362FA19F0E81}"/>
              </a:ext>
            </a:extLst>
          </p:cNvPr>
          <p:cNvSpPr>
            <a:spLocks noGrp="1"/>
          </p:cNvSpPr>
          <p:nvPr>
            <p:ph idx="1"/>
          </p:nvPr>
        </p:nvSpPr>
        <p:spPr>
          <a:xfrm>
            <a:off x="393290" y="307257"/>
            <a:ext cx="11202630" cy="6243485"/>
          </a:xfrm>
        </p:spPr>
        <p:txBody>
          <a:bodyPr>
            <a:normAutofit/>
          </a:bodyPr>
          <a:lstStyle/>
          <a:p>
            <a:pPr rtl="0">
              <a:spcBef>
                <a:spcPts val="1200"/>
              </a:spcBef>
              <a:spcAft>
                <a:spcPts val="1200"/>
              </a:spcAft>
            </a:pPr>
            <a:r>
              <a:rPr lang="en-US" sz="2000" b="1" i="0" u="none" strike="noStrike" dirty="0">
                <a:solidFill>
                  <a:srgbClr val="000000"/>
                </a:solidFill>
                <a:effectLst/>
              </a:rPr>
              <a:t>4. Data-Driven Insights</a:t>
            </a:r>
            <a:endParaRPr lang="en-US" sz="2000" b="1" dirty="0">
              <a:effectLst/>
            </a:endParaRPr>
          </a:p>
          <a:p>
            <a:pPr marL="0" indent="0" rtl="0">
              <a:spcBef>
                <a:spcPts val="1200"/>
              </a:spcBef>
              <a:spcAft>
                <a:spcPts val="1200"/>
              </a:spcAft>
              <a:buNone/>
            </a:pPr>
            <a:r>
              <a:rPr lang="en-US" sz="2000" b="0" i="0" u="none" strike="noStrike" dirty="0">
                <a:solidFill>
                  <a:srgbClr val="020817"/>
                </a:solidFill>
                <a:effectLst/>
              </a:rPr>
              <a:t>Thus, the email marketing agencies in India can assist you in improving your campaign’s performance if enough analytical data is available. While not as granular as the sources of information outlined above, all these are feedback data on various indicators such as open rates, click through rates and conversion metrics that can be useful in your marketing program. They also add that business sustainability implies the consistent improvement in market competitiveness as well.</a:t>
            </a:r>
          </a:p>
          <a:p>
            <a:pPr marL="0" indent="0" rtl="0">
              <a:spcBef>
                <a:spcPts val="1200"/>
              </a:spcBef>
              <a:spcAft>
                <a:spcPts val="1200"/>
              </a:spcAft>
              <a:buNone/>
            </a:pPr>
            <a:endParaRPr lang="en-US" sz="2000" b="0" dirty="0">
              <a:effectLst/>
            </a:endParaRPr>
          </a:p>
          <a:p>
            <a:pPr rtl="0">
              <a:spcBef>
                <a:spcPts val="1200"/>
              </a:spcBef>
              <a:spcAft>
                <a:spcPts val="1200"/>
              </a:spcAft>
            </a:pPr>
            <a:r>
              <a:rPr lang="en-US" sz="2000" b="1" i="0" u="none" strike="noStrike" dirty="0">
                <a:solidFill>
                  <a:srgbClr val="000000"/>
                </a:solidFill>
                <a:effectLst/>
              </a:rPr>
              <a:t>5. Building Brand Loyalty</a:t>
            </a:r>
            <a:endParaRPr lang="en-US" sz="2000" b="1" dirty="0">
              <a:effectLst/>
            </a:endParaRPr>
          </a:p>
          <a:p>
            <a:pPr marL="0" indent="0" rtl="0">
              <a:spcBef>
                <a:spcPts val="1200"/>
              </a:spcBef>
              <a:spcAft>
                <a:spcPts val="1200"/>
              </a:spcAft>
              <a:buNone/>
            </a:pPr>
            <a:r>
              <a:rPr lang="en-US" sz="2000" b="0" i="0" u="none" strike="noStrike" dirty="0">
                <a:solidFill>
                  <a:srgbClr val="020817"/>
                </a:solidFill>
                <a:effectLst/>
              </a:rPr>
              <a:t>Email marketing is not a way to throw promotions at people; it is about developing a relationship. When you work with an</a:t>
            </a:r>
            <a:r>
              <a:rPr lang="en-US" sz="2000" b="1" i="0" u="none" strike="noStrike" dirty="0">
                <a:solidFill>
                  <a:srgbClr val="020817"/>
                </a:solidFill>
                <a:effectLst/>
              </a:rPr>
              <a:t> </a:t>
            </a:r>
            <a:r>
              <a:rPr lang="en-US" sz="2000" b="1" i="0" u="sng" strike="noStrike" dirty="0">
                <a:solidFill>
                  <a:srgbClr val="1155CC"/>
                </a:solidFill>
                <a:effectLst/>
                <a:hlinkClick r:id="rId2"/>
              </a:rPr>
              <a:t>email marketing agency</a:t>
            </a:r>
            <a:r>
              <a:rPr lang="en-US" sz="2000" b="0" i="0" u="none" strike="noStrike" dirty="0">
                <a:solidFill>
                  <a:srgbClr val="020817"/>
                </a:solidFill>
                <a:effectLst/>
              </a:rPr>
              <a:t> it’s possible to create campaigns that will engage your audience and provide them with the information they seek and the entertainment they desire. Subscription to regular newsletters or special offers, or receiving bulletins or updates with product information strengthens credibility and customer loyalty.</a:t>
            </a:r>
            <a:br>
              <a:rPr lang="en-US" sz="2000" dirty="0"/>
            </a:br>
            <a:endParaRPr lang="en-US" sz="2000" dirty="0"/>
          </a:p>
        </p:txBody>
      </p:sp>
    </p:spTree>
    <p:extLst>
      <p:ext uri="{BB962C8B-B14F-4D97-AF65-F5344CB8AC3E}">
        <p14:creationId xmlns:p14="http://schemas.microsoft.com/office/powerpoint/2010/main" val="624719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269501F-1E53-43D6-EF80-07F2382935FB}"/>
              </a:ext>
            </a:extLst>
          </p:cNvPr>
          <p:cNvSpPr>
            <a:spLocks noGrp="1"/>
          </p:cNvSpPr>
          <p:nvPr>
            <p:ph idx="1"/>
          </p:nvPr>
        </p:nvSpPr>
        <p:spPr>
          <a:xfrm>
            <a:off x="540774" y="462117"/>
            <a:ext cx="11100619" cy="2202426"/>
          </a:xfrm>
        </p:spPr>
        <p:txBody>
          <a:bodyPr>
            <a:noAutofit/>
          </a:bodyPr>
          <a:lstStyle/>
          <a:p>
            <a:pPr rtl="0">
              <a:spcBef>
                <a:spcPts val="1200"/>
              </a:spcBef>
              <a:spcAft>
                <a:spcPts val="1200"/>
              </a:spcAft>
            </a:pPr>
            <a:r>
              <a:rPr lang="en-US" sz="2000" b="1" i="0" u="none" strike="noStrike" dirty="0">
                <a:solidFill>
                  <a:srgbClr val="000000"/>
                </a:solidFill>
                <a:effectLst/>
              </a:rPr>
              <a:t>Conclusion</a:t>
            </a:r>
            <a:endParaRPr lang="en-US" sz="2000" b="1" dirty="0">
              <a:effectLst/>
            </a:endParaRPr>
          </a:p>
          <a:p>
            <a:pPr marL="0" indent="0" rtl="0">
              <a:spcBef>
                <a:spcPts val="1200"/>
              </a:spcBef>
              <a:spcAft>
                <a:spcPts val="1200"/>
              </a:spcAft>
              <a:buNone/>
            </a:pPr>
            <a:r>
              <a:rPr lang="en-US" sz="2000" b="0" i="0" u="none" strike="noStrike" dirty="0">
                <a:solidFill>
                  <a:srgbClr val="020817"/>
                </a:solidFill>
                <a:effectLst/>
              </a:rPr>
              <a:t>Growing a business demands the right strategies, and the best examples of strategic marketing are in your email marketing. Working with professional email marketing services in India means that the task at hand will have the professionals that you need to give it the best shot. Regardless of pursuing more subscribers, more sales or a stronger loyalty to your brand, Indian email marketing agencies know how to get the job done.</a:t>
            </a:r>
            <a:endParaRPr lang="en-US" sz="2000" b="0" dirty="0">
              <a:effectLst/>
            </a:endParaRPr>
          </a:p>
          <a:p>
            <a:pPr marL="0" indent="0">
              <a:buNone/>
            </a:pPr>
            <a:br>
              <a:rPr lang="en-US" sz="2000" b="0" dirty="0">
                <a:effectLst/>
              </a:rPr>
            </a:br>
            <a:endParaRPr lang="en-US" sz="2000" dirty="0"/>
          </a:p>
        </p:txBody>
      </p:sp>
    </p:spTree>
    <p:extLst>
      <p:ext uri="{BB962C8B-B14F-4D97-AF65-F5344CB8AC3E}">
        <p14:creationId xmlns:p14="http://schemas.microsoft.com/office/powerpoint/2010/main" val="2522178630"/>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F9280D-DC7C-FF36-F029-E5A959CFB037}"/>
              </a:ext>
            </a:extLst>
          </p:cNvPr>
          <p:cNvSpPr>
            <a:spLocks noGrp="1"/>
          </p:cNvSpPr>
          <p:nvPr>
            <p:ph idx="1"/>
          </p:nvPr>
        </p:nvSpPr>
        <p:spPr>
          <a:xfrm>
            <a:off x="383457" y="352338"/>
            <a:ext cx="11533239" cy="6254939"/>
          </a:xfrm>
        </p:spPr>
        <p:txBody>
          <a:bodyPr>
            <a:normAutofit/>
          </a:bodyPr>
          <a:lstStyle/>
          <a:p>
            <a:pPr marL="0" indent="0">
              <a:buNone/>
            </a:pPr>
            <a:r>
              <a:rPr lang="en-US" dirty="0">
                <a:solidFill>
                  <a:srgbClr val="242424"/>
                </a:solidFill>
                <a:latin typeface="DM Sans" pitchFamily="2" charset="0"/>
              </a:rPr>
              <a:t> </a:t>
            </a:r>
            <a:r>
              <a:rPr lang="en-US" b="1" dirty="0">
                <a:solidFill>
                  <a:srgbClr val="242424"/>
                </a:solidFill>
                <a:latin typeface="DM Sans" pitchFamily="2" charset="0"/>
              </a:rPr>
              <a:t>Contact us</a:t>
            </a:r>
          </a:p>
          <a:p>
            <a:pPr marL="0" indent="0">
              <a:buNone/>
            </a:pPr>
            <a:endParaRPr lang="en-US" b="1" dirty="0">
              <a:solidFill>
                <a:srgbClr val="242424"/>
              </a:solidFill>
              <a:latin typeface="DM Sans" pitchFamily="2" charset="0"/>
            </a:endParaRPr>
          </a:p>
          <a:p>
            <a:pPr fontAlgn="base"/>
            <a:r>
              <a:rPr lang="en-US" sz="2000" b="0" i="0" dirty="0">
                <a:effectLst/>
                <a:latin typeface="Helvetica" panose="020B0604020202020204" pitchFamily="34" charset="0"/>
              </a:rPr>
              <a:t>We combine creative marketing strategies with digital media and technology to drive your brand’s scalable and sustainable growth.</a:t>
            </a:r>
          </a:p>
          <a:p>
            <a:pPr algn="l" fontAlgn="base"/>
            <a:r>
              <a:rPr lang="en-US" sz="2000" b="0" i="0" dirty="0">
                <a:effectLst/>
                <a:latin typeface="Helvetica" panose="020B0604020202020204" pitchFamily="34" charset="0"/>
              </a:rPr>
              <a:t>With almost 10+ years of award-winning digital and creative marketing experience across start-ups, SMEs, and multi-national B2B and B2C brands, we love what we do!</a:t>
            </a:r>
          </a:p>
          <a:p>
            <a:pPr algn="l" fontAlgn="base"/>
            <a:endParaRPr lang="en-US" b="0" i="0" dirty="0">
              <a:effectLst/>
              <a:latin typeface="Helvetica" panose="020B0604020202020204" pitchFamily="34" charset="0"/>
            </a:endParaRPr>
          </a:p>
          <a:p>
            <a:r>
              <a:rPr lang="en-IN" sz="2000" dirty="0">
                <a:hlinkClick r:id="rId2">
                  <a:extLst>
                    <a:ext uri="{A12FA001-AC4F-418D-AE19-62706E023703}">
                      <ahyp:hlinkClr xmlns:ahyp="http://schemas.microsoft.com/office/drawing/2018/hyperlinkcolor" val="tx"/>
                    </a:ext>
                  </a:extLst>
                </a:hlinkClick>
              </a:rPr>
              <a:t> https://growthwayadvertising.com/</a:t>
            </a:r>
            <a:endParaRPr lang="en-IN" sz="2000" dirty="0"/>
          </a:p>
          <a:p>
            <a:pPr marL="0" indent="0">
              <a:buNone/>
            </a:pPr>
            <a:endParaRPr lang="en-IN" sz="2000" dirty="0"/>
          </a:p>
          <a:p>
            <a:r>
              <a:rPr lang="en-US" sz="2000" b="0" i="0" dirty="0">
                <a:effectLst/>
                <a:latin typeface="Helvetica" panose="020B0604020202020204" pitchFamily="34" charset="0"/>
              </a:rPr>
              <a:t>Office No – 703, ANP Landmark, Sr. no. 89, </a:t>
            </a:r>
            <a:r>
              <a:rPr lang="en-US" sz="2000" b="0" i="0" dirty="0" err="1">
                <a:effectLst/>
                <a:latin typeface="Helvetica" panose="020B0604020202020204" pitchFamily="34" charset="0"/>
              </a:rPr>
              <a:t>Bhumkar</a:t>
            </a:r>
            <a:r>
              <a:rPr lang="en-US" sz="2000" b="0" i="0" dirty="0">
                <a:effectLst/>
                <a:latin typeface="Helvetica" panose="020B0604020202020204" pitchFamily="34" charset="0"/>
              </a:rPr>
              <a:t> </a:t>
            </a:r>
            <a:r>
              <a:rPr lang="en-US" sz="2000" b="0" i="0" dirty="0" err="1">
                <a:effectLst/>
                <a:latin typeface="Helvetica" panose="020B0604020202020204" pitchFamily="34" charset="0"/>
              </a:rPr>
              <a:t>Chowk,Hinjawadi</a:t>
            </a:r>
            <a:r>
              <a:rPr lang="en-US" sz="2000" b="0" i="0" dirty="0">
                <a:effectLst/>
                <a:latin typeface="Helvetica" panose="020B0604020202020204" pitchFamily="34" charset="0"/>
              </a:rPr>
              <a:t> – </a:t>
            </a:r>
            <a:r>
              <a:rPr lang="en-US" sz="2000" b="0" i="0" dirty="0" err="1">
                <a:effectLst/>
                <a:latin typeface="Helvetica" panose="020B0604020202020204" pitchFamily="34" charset="0"/>
              </a:rPr>
              <a:t>Wakad</a:t>
            </a:r>
            <a:r>
              <a:rPr lang="en-US" sz="2000" b="0" i="0" dirty="0">
                <a:effectLst/>
                <a:latin typeface="Helvetica" panose="020B0604020202020204" pitchFamily="34" charset="0"/>
              </a:rPr>
              <a:t> Rd, Pune, Maharashtra 411057</a:t>
            </a:r>
          </a:p>
          <a:p>
            <a:pPr marL="0" indent="0" algn="l">
              <a:buNone/>
            </a:pPr>
            <a:endParaRPr lang="en-US" b="0" i="0" dirty="0">
              <a:solidFill>
                <a:srgbClr val="0A0A0A"/>
              </a:solidFill>
              <a:effectLst/>
              <a:latin typeface="Roboto" panose="02000000000000000000" pitchFamily="2" charset="0"/>
            </a:endParaRPr>
          </a:p>
          <a:p>
            <a:pPr marL="0" indent="0" algn="l">
              <a:buNone/>
            </a:pPr>
            <a:r>
              <a:rPr lang="en-US" b="1" dirty="0">
                <a:latin typeface="DM Sans" pitchFamily="2" charset="0"/>
              </a:rPr>
              <a:t> Phone</a:t>
            </a:r>
            <a:r>
              <a:rPr lang="en-US" b="1" dirty="0">
                <a:solidFill>
                  <a:srgbClr val="467886"/>
                </a:solidFill>
                <a:latin typeface="DM Sans" pitchFamily="2" charset="0"/>
              </a:rPr>
              <a:t> </a:t>
            </a:r>
            <a:r>
              <a:rPr lang="en-US" b="1" dirty="0">
                <a:latin typeface="DM Sans" pitchFamily="2" charset="0"/>
              </a:rPr>
              <a:t>: </a:t>
            </a:r>
            <a:r>
              <a:rPr lang="en-US" b="0" i="0" u="none" strike="noStrike" dirty="0">
                <a:effectLst/>
                <a:latin typeface="Inter Tight"/>
                <a:hlinkClick r:id="rId3"/>
              </a:rPr>
              <a:t>7709280369</a:t>
            </a:r>
            <a:endParaRPr lang="en-US" b="0" i="0" u="none" strike="noStrike" dirty="0">
              <a:effectLst/>
              <a:latin typeface="Inter Tight"/>
            </a:endParaRPr>
          </a:p>
          <a:p>
            <a:pPr marL="0" indent="0" algn="l">
              <a:buNone/>
            </a:pPr>
            <a:r>
              <a:rPr lang="en-US" b="1" dirty="0">
                <a:latin typeface="DM Sans" pitchFamily="2" charset="0"/>
              </a:rPr>
              <a:t> Email: </a:t>
            </a:r>
            <a:r>
              <a:rPr lang="en-US" b="0" i="0" u="none" strike="noStrike" dirty="0">
                <a:effectLst/>
                <a:latin typeface="Inter Tight"/>
                <a:hlinkClick r:id="rId4"/>
              </a:rPr>
              <a:t>Bhavesh@growthwayadvertising.com</a:t>
            </a:r>
            <a:endParaRPr lang="en-US" b="1" dirty="0">
              <a:latin typeface="DM Sans" pitchFamily="2" charset="0"/>
            </a:endParaRPr>
          </a:p>
          <a:p>
            <a:pPr marL="0" indent="0" rtl="0">
              <a:spcBef>
                <a:spcPts val="0"/>
              </a:spcBef>
              <a:spcAft>
                <a:spcPts val="0"/>
              </a:spcAft>
              <a:buNone/>
            </a:pPr>
            <a:endParaRPr lang="en-US" sz="1800" b="0" dirty="0">
              <a:effectLst/>
            </a:endParaRPr>
          </a:p>
          <a:p>
            <a:endParaRPr lang="en-IN" sz="1800" dirty="0"/>
          </a:p>
          <a:p>
            <a:endParaRPr lang="en-IN" sz="1800" dirty="0"/>
          </a:p>
          <a:p>
            <a:pPr marL="0" indent="0" rtl="0">
              <a:spcBef>
                <a:spcPts val="1200"/>
              </a:spcBef>
              <a:spcAft>
                <a:spcPts val="1200"/>
              </a:spcAft>
              <a:buNone/>
            </a:pPr>
            <a:endParaRPr lang="en-IN" dirty="0"/>
          </a:p>
          <a:p>
            <a:endParaRPr lang="en-IN" dirty="0"/>
          </a:p>
          <a:p>
            <a:endParaRPr lang="en-IN" dirty="0"/>
          </a:p>
          <a:p>
            <a:endParaRPr lang="en-IN" dirty="0"/>
          </a:p>
          <a:p>
            <a:pPr marL="0" indent="0" rtl="0">
              <a:spcBef>
                <a:spcPts val="1200"/>
              </a:spcBef>
              <a:spcAft>
                <a:spcPts val="1200"/>
              </a:spcAft>
              <a:buNone/>
            </a:pPr>
            <a:endParaRPr lang="en-US" b="0" dirty="0">
              <a:effectLst/>
            </a:endParaRPr>
          </a:p>
        </p:txBody>
      </p:sp>
    </p:spTree>
    <p:extLst>
      <p:ext uri="{BB962C8B-B14F-4D97-AF65-F5344CB8AC3E}">
        <p14:creationId xmlns:p14="http://schemas.microsoft.com/office/powerpoint/2010/main" val="3427452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emplate/>
  <TotalTime>148</TotalTime>
  <Words>706</Words>
  <Application>Microsoft Office PowerPoint</Application>
  <PresentationFormat>Widescreen</PresentationFormat>
  <Paragraphs>38</Paragraphs>
  <Slides>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vt:i4>
      </vt:variant>
    </vt:vector>
  </HeadingPairs>
  <TitlesOfParts>
    <vt:vector size="14" baseType="lpstr">
      <vt:lpstr>Aptos</vt:lpstr>
      <vt:lpstr>Aptos Display</vt:lpstr>
      <vt:lpstr>Arial</vt:lpstr>
      <vt:lpstr>DM Sans</vt:lpstr>
      <vt:lpstr>Helvetica</vt:lpstr>
      <vt:lpstr>Inter Tight</vt:lpstr>
      <vt:lpstr>Roboto</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Tejal Dalvi</dc:creator>
  <cp:lastModifiedBy>Abhijeet Walke</cp:lastModifiedBy>
  <cp:revision>12</cp:revision>
  <dcterms:created xsi:type="dcterms:W3CDTF">2024-08-14T08:07:43Z</dcterms:created>
  <dcterms:modified xsi:type="dcterms:W3CDTF">2025-01-08T05:06:32Z</dcterms:modified>
</cp:coreProperties>
</file>