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Canva Sans Bold Italics" charset="1" panose="020B0803030501040103"/>
      <p:regular r:id="rId17"/>
    </p:embeddedFont>
    <p:embeddedFont>
      <p:font typeface="Glacial Indifference Bold" charset="1" panose="00000800000000000000"/>
      <p:regular r:id="rId18"/>
    </p:embeddedFont>
    <p:embeddedFont>
      <p:font typeface="Canva Sans Bold" charset="1" panose="020B0803030501040103"/>
      <p:regular r:id="rId19"/>
    </p:embeddedFont>
    <p:embeddedFont>
      <p:font typeface="Cormorant Garamond Bold Italics" charset="1" panose="00000800000000000000"/>
      <p:regular r:id="rId20"/>
    </p:embeddedFont>
    <p:embeddedFont>
      <p:font typeface="Canva Sans" charset="1" panose="020B0503030501040103"/>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liquid-staking-protocol-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https://www.blockchainx.tech/liquid-staking-protocol-development/"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true" flipV="false" rot="0">
            <a:off x="13809790" y="0"/>
            <a:ext cx="4478210" cy="3525572"/>
          </a:xfrm>
          <a:custGeom>
            <a:avLst/>
            <a:gdLst/>
            <a:ahLst/>
            <a:cxnLst/>
            <a:rect r="r" b="b" t="t" l="l"/>
            <a:pathLst>
              <a:path h="3525572" w="4478210">
                <a:moveTo>
                  <a:pt x="4478210" y="0"/>
                </a:moveTo>
                <a:lnTo>
                  <a:pt x="0" y="0"/>
                </a:lnTo>
                <a:lnTo>
                  <a:pt x="0" y="3525572"/>
                </a:lnTo>
                <a:lnTo>
                  <a:pt x="4478210" y="3525572"/>
                </a:lnTo>
                <a:lnTo>
                  <a:pt x="447821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3809790" y="5826116"/>
            <a:ext cx="4478210" cy="4478210"/>
          </a:xfrm>
          <a:custGeom>
            <a:avLst/>
            <a:gdLst/>
            <a:ahLst/>
            <a:cxnLst/>
            <a:rect r="r" b="b" t="t" l="l"/>
            <a:pathLst>
              <a:path h="4478210" w="4478210">
                <a:moveTo>
                  <a:pt x="4478210" y="0"/>
                </a:moveTo>
                <a:lnTo>
                  <a:pt x="0" y="0"/>
                </a:lnTo>
                <a:lnTo>
                  <a:pt x="0" y="4478210"/>
                </a:lnTo>
                <a:lnTo>
                  <a:pt x="4478210" y="4478210"/>
                </a:lnTo>
                <a:lnTo>
                  <a:pt x="447821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4" id="4"/>
          <p:cNvSpPr/>
          <p:nvPr/>
        </p:nvSpPr>
        <p:spPr>
          <a:xfrm flipH="true">
            <a:off x="1057275" y="2262419"/>
            <a:ext cx="0" cy="5843443"/>
          </a:xfrm>
          <a:prstGeom prst="line">
            <a:avLst/>
          </a:prstGeom>
          <a:ln cap="flat" w="57150">
            <a:solidFill>
              <a:srgbClr val="2D3880"/>
            </a:solidFill>
            <a:prstDash val="solid"/>
            <a:headEnd type="none" len="sm" w="sm"/>
            <a:tailEnd type="none" len="sm" w="sm"/>
          </a:ln>
        </p:spPr>
      </p:sp>
      <p:sp>
        <p:nvSpPr>
          <p:cNvPr name="Freeform 5" id="5"/>
          <p:cNvSpPr/>
          <p:nvPr/>
        </p:nvSpPr>
        <p:spPr>
          <a:xfrm flipH="false" flipV="false" rot="0">
            <a:off x="5027362" y="233545"/>
            <a:ext cx="3132397" cy="995841"/>
          </a:xfrm>
          <a:custGeom>
            <a:avLst/>
            <a:gdLst/>
            <a:ahLst/>
            <a:cxnLst/>
            <a:rect r="r" b="b" t="t" l="l"/>
            <a:pathLst>
              <a:path h="995841" w="3132397">
                <a:moveTo>
                  <a:pt x="0" y="0"/>
                </a:moveTo>
                <a:lnTo>
                  <a:pt x="3132397" y="0"/>
                </a:lnTo>
                <a:lnTo>
                  <a:pt x="3132397" y="995841"/>
                </a:lnTo>
                <a:lnTo>
                  <a:pt x="0" y="995841"/>
                </a:lnTo>
                <a:lnTo>
                  <a:pt x="0" y="0"/>
                </a:lnTo>
                <a:close/>
              </a:path>
            </a:pathLst>
          </a:custGeom>
          <a:blipFill>
            <a:blip r:embed="rId6"/>
            <a:stretch>
              <a:fillRect l="0" t="0" r="0" b="0"/>
            </a:stretch>
          </a:blipFill>
        </p:spPr>
      </p:sp>
      <p:sp>
        <p:nvSpPr>
          <p:cNvPr name="Freeform 6" id="6"/>
          <p:cNvSpPr/>
          <p:nvPr/>
        </p:nvSpPr>
        <p:spPr>
          <a:xfrm flipH="false" flipV="false" rot="0">
            <a:off x="7109855" y="2608892"/>
            <a:ext cx="9472994" cy="5456329"/>
          </a:xfrm>
          <a:custGeom>
            <a:avLst/>
            <a:gdLst/>
            <a:ahLst/>
            <a:cxnLst/>
            <a:rect r="r" b="b" t="t" l="l"/>
            <a:pathLst>
              <a:path h="5456329" w="9472994">
                <a:moveTo>
                  <a:pt x="0" y="0"/>
                </a:moveTo>
                <a:lnTo>
                  <a:pt x="9472994" y="0"/>
                </a:lnTo>
                <a:lnTo>
                  <a:pt x="9472994" y="5456329"/>
                </a:lnTo>
                <a:lnTo>
                  <a:pt x="0" y="5456329"/>
                </a:lnTo>
                <a:lnTo>
                  <a:pt x="0" y="0"/>
                </a:lnTo>
                <a:close/>
              </a:path>
            </a:pathLst>
          </a:custGeom>
          <a:blipFill>
            <a:blip r:embed="rId7"/>
            <a:stretch>
              <a:fillRect l="0" t="0" r="0" b="0"/>
            </a:stretch>
          </a:blipFill>
        </p:spPr>
      </p:sp>
      <p:sp>
        <p:nvSpPr>
          <p:cNvPr name="TextBox 7" id="7"/>
          <p:cNvSpPr txBox="true"/>
          <p:nvPr/>
        </p:nvSpPr>
        <p:spPr>
          <a:xfrm rot="0">
            <a:off x="2176128" y="1943761"/>
            <a:ext cx="8577065" cy="6788694"/>
          </a:xfrm>
          <a:prstGeom prst="rect">
            <a:avLst/>
          </a:prstGeom>
        </p:spPr>
        <p:txBody>
          <a:bodyPr anchor="t" rtlCol="false" tIns="0" lIns="0" bIns="0" rIns="0">
            <a:spAutoFit/>
          </a:bodyPr>
          <a:lstStyle/>
          <a:p>
            <a:pPr algn="ctr" marL="0" indent="0" lvl="0">
              <a:lnSpc>
                <a:spcPts val="8896"/>
              </a:lnSpc>
            </a:pPr>
            <a:r>
              <a:rPr lang="en-US" b="true" sz="8896" i="true">
                <a:solidFill>
                  <a:srgbClr val="A30052"/>
                </a:solidFill>
                <a:latin typeface="Canva Sans Bold Italics"/>
                <a:ea typeface="Canva Sans Bold Italics"/>
                <a:cs typeface="Canva Sans Bold Italics"/>
                <a:sym typeface="Canva Sans Bold Italics"/>
              </a:rPr>
              <a:t>Key Technologies Behind Liquid Staking Protocol Development</a:t>
            </a:r>
          </a:p>
        </p:txBody>
      </p:sp>
      <p:sp>
        <p:nvSpPr>
          <p:cNvPr name="TextBox 8" id="8"/>
          <p:cNvSpPr txBox="true"/>
          <p:nvPr/>
        </p:nvSpPr>
        <p:spPr>
          <a:xfrm rot="0">
            <a:off x="4418174" y="9208705"/>
            <a:ext cx="10368096" cy="537845"/>
          </a:xfrm>
          <a:prstGeom prst="rect">
            <a:avLst/>
          </a:prstGeom>
        </p:spPr>
        <p:txBody>
          <a:bodyPr anchor="t" rtlCol="false" tIns="0" lIns="0" bIns="0" rIns="0">
            <a:spAutoFit/>
          </a:bodyPr>
          <a:lstStyle/>
          <a:p>
            <a:pPr algn="l" marL="0" indent="0" lvl="0">
              <a:lnSpc>
                <a:spcPts val="4480"/>
              </a:lnSpc>
              <a:spcBef>
                <a:spcPct val="0"/>
              </a:spcBef>
            </a:pPr>
            <a:r>
              <a:rPr lang="en-US" b="true" sz="3200">
                <a:solidFill>
                  <a:srgbClr val="2D3880"/>
                </a:solidFill>
                <a:latin typeface="Glacial Indifference Bold"/>
                <a:ea typeface="Glacial Indifference Bold"/>
                <a:cs typeface="Glacial Indifference Bold"/>
                <a:sym typeface="Glacial Indifference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89572F"/>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0" y="0"/>
                  </a:moveTo>
                  <a:lnTo>
                    <a:pt x="4274726" y="0"/>
                  </a:lnTo>
                  <a:lnTo>
                    <a:pt x="4274726" y="2167467"/>
                  </a:lnTo>
                  <a:lnTo>
                    <a:pt x="0" y="2167467"/>
                  </a:lnTo>
                  <a:close/>
                </a:path>
              </a:pathLst>
            </a:custGeom>
            <a:solidFill>
              <a:srgbClr val="ECECF3"/>
            </a:solidFill>
          </p:spPr>
        </p:sp>
        <p:sp>
          <p:nvSpPr>
            <p:cNvPr name="TextBox 4" id="4"/>
            <p:cNvSpPr txBox="true"/>
            <p:nvPr/>
          </p:nvSpPr>
          <p:spPr>
            <a:xfrm>
              <a:off x="0" y="-47625"/>
              <a:ext cx="4274726" cy="2215092"/>
            </a:xfrm>
            <a:prstGeom prst="rect">
              <a:avLst/>
            </a:prstGeom>
          </p:spPr>
          <p:txBody>
            <a:bodyPr anchor="ctr" rtlCol="false" tIns="50800" lIns="50800" bIns="50800" rIns="50800"/>
            <a:lstStyle/>
            <a:p>
              <a:pPr algn="ctr">
                <a:lnSpc>
                  <a:spcPts val="3012"/>
                </a:lnSpc>
              </a:pPr>
            </a:p>
          </p:txBody>
        </p:sp>
      </p:grpSp>
      <p:sp>
        <p:nvSpPr>
          <p:cNvPr name="TextBox 5" id="5"/>
          <p:cNvSpPr txBox="true"/>
          <p:nvPr/>
        </p:nvSpPr>
        <p:spPr>
          <a:xfrm rot="0">
            <a:off x="2075227" y="2054929"/>
            <a:ext cx="13786935" cy="5957932"/>
          </a:xfrm>
          <a:prstGeom prst="rect">
            <a:avLst/>
          </a:prstGeom>
        </p:spPr>
        <p:txBody>
          <a:bodyPr anchor="t" rtlCol="false" tIns="0" lIns="0" bIns="0" rIns="0">
            <a:spAutoFit/>
          </a:bodyPr>
          <a:lstStyle/>
          <a:p>
            <a:pPr algn="ctr" marL="0" indent="0" lvl="0">
              <a:lnSpc>
                <a:spcPts val="5991"/>
              </a:lnSpc>
            </a:pPr>
            <a:r>
              <a:rPr lang="en-US" b="true" sz="3524">
                <a:solidFill>
                  <a:srgbClr val="0097B2"/>
                </a:solidFill>
                <a:latin typeface="Canva Sans Bold"/>
                <a:ea typeface="Canva Sans Bold"/>
                <a:cs typeface="Canva Sans Bold"/>
                <a:sym typeface="Canva Sans Bold"/>
              </a:rPr>
              <a:t>Liquid staking is transforming the decentralized finance (DeFi) landscape by providing users with the flexibility to stake their assets while maintaining liquidity. At its core, </a:t>
            </a:r>
            <a:r>
              <a:rPr lang="en-US" b="true" sz="3524" u="sng">
                <a:solidFill>
                  <a:srgbClr val="FF3131"/>
                </a:solidFill>
                <a:latin typeface="Canva Sans Bold"/>
                <a:ea typeface="Canva Sans Bold"/>
                <a:cs typeface="Canva Sans Bold"/>
                <a:sym typeface="Canva Sans Bold"/>
                <a:hlinkClick r:id="rId2" tooltip="https://www.blockchainx.tech/liquid-staking-protocol-development/"/>
              </a:rPr>
              <a:t>Liquid staking protocol development</a:t>
            </a:r>
            <a:r>
              <a:rPr lang="en-US" b="true" sz="3524">
                <a:solidFill>
                  <a:srgbClr val="0097B2"/>
                </a:solidFill>
                <a:latin typeface="Canva Sans Bold"/>
                <a:ea typeface="Canva Sans Bold"/>
                <a:cs typeface="Canva Sans Bold"/>
                <a:sym typeface="Canva Sans Bold"/>
              </a:rPr>
              <a:t> involves leveraging advanced blockchain technologies to create systems that ensure security, decentralization, and efficiency. This article delves into the key technologies that power liquid staking protocols and how they enable this innovative financial model.</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true" rot="0">
            <a:off x="0" y="23130"/>
            <a:ext cx="5372897" cy="2276154"/>
          </a:xfrm>
          <a:custGeom>
            <a:avLst/>
            <a:gdLst/>
            <a:ahLst/>
            <a:cxnLst/>
            <a:rect r="r" b="b" t="t" l="l"/>
            <a:pathLst>
              <a:path h="2276154" w="5372897">
                <a:moveTo>
                  <a:pt x="0" y="2276155"/>
                </a:moveTo>
                <a:lnTo>
                  <a:pt x="5372897" y="2276155"/>
                </a:lnTo>
                <a:lnTo>
                  <a:pt x="5372897" y="0"/>
                </a:lnTo>
                <a:lnTo>
                  <a:pt x="0" y="0"/>
                </a:lnTo>
                <a:lnTo>
                  <a:pt x="0"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915103" y="23731"/>
            <a:ext cx="5372897" cy="2276154"/>
          </a:xfrm>
          <a:custGeom>
            <a:avLst/>
            <a:gdLst/>
            <a:ahLst/>
            <a:cxnLst/>
            <a:rect r="r" b="b" t="t" l="l"/>
            <a:pathLst>
              <a:path h="2276154" w="5372897">
                <a:moveTo>
                  <a:pt x="5372897" y="2276155"/>
                </a:moveTo>
                <a:lnTo>
                  <a:pt x="0" y="2276155"/>
                </a:lnTo>
                <a:lnTo>
                  <a:pt x="0" y="0"/>
                </a:lnTo>
                <a:lnTo>
                  <a:pt x="5372897" y="0"/>
                </a:lnTo>
                <a:lnTo>
                  <a:pt x="5372897"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937878" y="760253"/>
            <a:ext cx="11238078" cy="979563"/>
          </a:xfrm>
          <a:prstGeom prst="rect">
            <a:avLst/>
          </a:prstGeom>
        </p:spPr>
        <p:txBody>
          <a:bodyPr anchor="t" rtlCol="false" tIns="0" lIns="0" bIns="0" rIns="0">
            <a:spAutoFit/>
          </a:bodyPr>
          <a:lstStyle/>
          <a:p>
            <a:pPr algn="ctr" marL="0" indent="0" lvl="0">
              <a:lnSpc>
                <a:spcPts val="7958"/>
              </a:lnSpc>
              <a:spcBef>
                <a:spcPct val="0"/>
              </a:spcBef>
            </a:pPr>
            <a:r>
              <a:rPr lang="en-US" b="true" sz="5684" i="true">
                <a:solidFill>
                  <a:srgbClr val="004AAD"/>
                </a:solidFill>
                <a:latin typeface="Canva Sans Bold Italics"/>
                <a:ea typeface="Canva Sans Bold Italics"/>
                <a:cs typeface="Canva Sans Bold Italics"/>
                <a:sym typeface="Canva Sans Bold Italics"/>
              </a:rPr>
              <a:t>1. Blockchain Networks</a:t>
            </a:r>
          </a:p>
        </p:txBody>
      </p:sp>
      <p:sp>
        <p:nvSpPr>
          <p:cNvPr name="TextBox 5" id="5"/>
          <p:cNvSpPr txBox="true"/>
          <p:nvPr/>
        </p:nvSpPr>
        <p:spPr>
          <a:xfrm rot="0">
            <a:off x="3011731" y="2975780"/>
            <a:ext cx="13090372" cy="6262576"/>
          </a:xfrm>
          <a:prstGeom prst="rect">
            <a:avLst/>
          </a:prstGeom>
        </p:spPr>
        <p:txBody>
          <a:bodyPr anchor="t" rtlCol="false" tIns="0" lIns="0" bIns="0" rIns="0">
            <a:spAutoFit/>
          </a:bodyPr>
          <a:lstStyle/>
          <a:p>
            <a:pPr algn="ctr">
              <a:lnSpc>
                <a:spcPts val="6250"/>
              </a:lnSpc>
            </a:pPr>
            <a:r>
              <a:rPr lang="en-US" b="true" sz="3676">
                <a:solidFill>
                  <a:srgbClr val="FF3131"/>
                </a:solidFill>
                <a:latin typeface="Canva Sans Bold"/>
                <a:ea typeface="Canva Sans Bold"/>
                <a:cs typeface="Canva Sans Bold"/>
                <a:sym typeface="Canva Sans Bold"/>
              </a:rPr>
              <a:t>The foundation of any liquid staking protocol is the blockchain network. Protocols are often built on proof-of-stake (PoS) blockchains like Ethereum, Polkadot, or Solana. These networks enable staking by design, allowing users to delegate their assets to validators while earning rewards. The choice of blockchain determines scalability, transaction costs, and the overall user experience.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true" rot="0">
            <a:off x="0" y="23130"/>
            <a:ext cx="5372897" cy="2276154"/>
          </a:xfrm>
          <a:custGeom>
            <a:avLst/>
            <a:gdLst/>
            <a:ahLst/>
            <a:cxnLst/>
            <a:rect r="r" b="b" t="t" l="l"/>
            <a:pathLst>
              <a:path h="2276154" w="5372897">
                <a:moveTo>
                  <a:pt x="0" y="2276155"/>
                </a:moveTo>
                <a:lnTo>
                  <a:pt x="5372897" y="2276155"/>
                </a:lnTo>
                <a:lnTo>
                  <a:pt x="5372897" y="0"/>
                </a:lnTo>
                <a:lnTo>
                  <a:pt x="0" y="0"/>
                </a:lnTo>
                <a:lnTo>
                  <a:pt x="0"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915103" y="23731"/>
            <a:ext cx="5372897" cy="2276154"/>
          </a:xfrm>
          <a:custGeom>
            <a:avLst/>
            <a:gdLst/>
            <a:ahLst/>
            <a:cxnLst/>
            <a:rect r="r" b="b" t="t" l="l"/>
            <a:pathLst>
              <a:path h="2276154" w="5372897">
                <a:moveTo>
                  <a:pt x="5372897" y="2276155"/>
                </a:moveTo>
                <a:lnTo>
                  <a:pt x="0" y="2276155"/>
                </a:lnTo>
                <a:lnTo>
                  <a:pt x="0" y="0"/>
                </a:lnTo>
                <a:lnTo>
                  <a:pt x="5372897" y="0"/>
                </a:lnTo>
                <a:lnTo>
                  <a:pt x="5372897"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937878" y="760253"/>
            <a:ext cx="11238078" cy="979563"/>
          </a:xfrm>
          <a:prstGeom prst="rect">
            <a:avLst/>
          </a:prstGeom>
        </p:spPr>
        <p:txBody>
          <a:bodyPr anchor="t" rtlCol="false" tIns="0" lIns="0" bIns="0" rIns="0">
            <a:spAutoFit/>
          </a:bodyPr>
          <a:lstStyle/>
          <a:p>
            <a:pPr algn="ctr" marL="0" indent="0" lvl="0">
              <a:lnSpc>
                <a:spcPts val="7958"/>
              </a:lnSpc>
              <a:spcBef>
                <a:spcPct val="0"/>
              </a:spcBef>
            </a:pPr>
            <a:r>
              <a:rPr lang="en-US" b="true" sz="5684" i="true">
                <a:solidFill>
                  <a:srgbClr val="004AAD"/>
                </a:solidFill>
                <a:latin typeface="Canva Sans Bold Italics"/>
                <a:ea typeface="Canva Sans Bold Italics"/>
                <a:cs typeface="Canva Sans Bold Italics"/>
                <a:sym typeface="Canva Sans Bold Italics"/>
              </a:rPr>
              <a:t>2. Smart Contracts</a:t>
            </a:r>
          </a:p>
        </p:txBody>
      </p:sp>
      <p:sp>
        <p:nvSpPr>
          <p:cNvPr name="TextBox 5" id="5"/>
          <p:cNvSpPr txBox="true"/>
          <p:nvPr/>
        </p:nvSpPr>
        <p:spPr>
          <a:xfrm rot="0">
            <a:off x="3011731" y="2975780"/>
            <a:ext cx="13090372" cy="6262576"/>
          </a:xfrm>
          <a:prstGeom prst="rect">
            <a:avLst/>
          </a:prstGeom>
        </p:spPr>
        <p:txBody>
          <a:bodyPr anchor="t" rtlCol="false" tIns="0" lIns="0" bIns="0" rIns="0">
            <a:spAutoFit/>
          </a:bodyPr>
          <a:lstStyle/>
          <a:p>
            <a:pPr algn="ctr">
              <a:lnSpc>
                <a:spcPts val="6250"/>
              </a:lnSpc>
            </a:pPr>
            <a:r>
              <a:rPr lang="en-US" b="true" sz="3676">
                <a:solidFill>
                  <a:srgbClr val="FF3131"/>
                </a:solidFill>
                <a:latin typeface="Canva Sans Bold"/>
                <a:ea typeface="Canva Sans Bold"/>
                <a:cs typeface="Canva Sans Bold"/>
                <a:sym typeface="Canva Sans Bold"/>
              </a:rPr>
              <a:t>Smart contracts are the backbone of liquid staking protocols. These self-executing contracts automate the staking process, ensuring that user funds are securely locked, staking rewards are distributed fairly, and liquid staking tokens (LSTs) are minted as representations of staked assets. Robust and secure smart contract development is critical to prevent vulnerabilities and exploits.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true" rot="0">
            <a:off x="0" y="23130"/>
            <a:ext cx="5372897" cy="2276154"/>
          </a:xfrm>
          <a:custGeom>
            <a:avLst/>
            <a:gdLst/>
            <a:ahLst/>
            <a:cxnLst/>
            <a:rect r="r" b="b" t="t" l="l"/>
            <a:pathLst>
              <a:path h="2276154" w="5372897">
                <a:moveTo>
                  <a:pt x="0" y="2276155"/>
                </a:moveTo>
                <a:lnTo>
                  <a:pt x="5372897" y="2276155"/>
                </a:lnTo>
                <a:lnTo>
                  <a:pt x="5372897" y="0"/>
                </a:lnTo>
                <a:lnTo>
                  <a:pt x="0" y="0"/>
                </a:lnTo>
                <a:lnTo>
                  <a:pt x="0"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915103" y="23731"/>
            <a:ext cx="5372897" cy="2276154"/>
          </a:xfrm>
          <a:custGeom>
            <a:avLst/>
            <a:gdLst/>
            <a:ahLst/>
            <a:cxnLst/>
            <a:rect r="r" b="b" t="t" l="l"/>
            <a:pathLst>
              <a:path h="2276154" w="5372897">
                <a:moveTo>
                  <a:pt x="5372897" y="2276155"/>
                </a:moveTo>
                <a:lnTo>
                  <a:pt x="0" y="2276155"/>
                </a:lnTo>
                <a:lnTo>
                  <a:pt x="0" y="0"/>
                </a:lnTo>
                <a:lnTo>
                  <a:pt x="5372897" y="0"/>
                </a:lnTo>
                <a:lnTo>
                  <a:pt x="5372897"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937878" y="760253"/>
            <a:ext cx="11238078" cy="979563"/>
          </a:xfrm>
          <a:prstGeom prst="rect">
            <a:avLst/>
          </a:prstGeom>
        </p:spPr>
        <p:txBody>
          <a:bodyPr anchor="t" rtlCol="false" tIns="0" lIns="0" bIns="0" rIns="0">
            <a:spAutoFit/>
          </a:bodyPr>
          <a:lstStyle/>
          <a:p>
            <a:pPr algn="ctr" marL="0" indent="0" lvl="0">
              <a:lnSpc>
                <a:spcPts val="7958"/>
              </a:lnSpc>
              <a:spcBef>
                <a:spcPct val="0"/>
              </a:spcBef>
            </a:pPr>
            <a:r>
              <a:rPr lang="en-US" b="true" sz="5684" i="true">
                <a:solidFill>
                  <a:srgbClr val="004AAD"/>
                </a:solidFill>
                <a:latin typeface="Canva Sans Bold Italics"/>
                <a:ea typeface="Canva Sans Bold Italics"/>
                <a:cs typeface="Canva Sans Bold Italics"/>
                <a:sym typeface="Canva Sans Bold Italics"/>
              </a:rPr>
              <a:t>3. Tokenization</a:t>
            </a:r>
          </a:p>
        </p:txBody>
      </p:sp>
      <p:sp>
        <p:nvSpPr>
          <p:cNvPr name="TextBox 5" id="5"/>
          <p:cNvSpPr txBox="true"/>
          <p:nvPr/>
        </p:nvSpPr>
        <p:spPr>
          <a:xfrm rot="0">
            <a:off x="3011731" y="3316413"/>
            <a:ext cx="13090372" cy="5472001"/>
          </a:xfrm>
          <a:prstGeom prst="rect">
            <a:avLst/>
          </a:prstGeom>
        </p:spPr>
        <p:txBody>
          <a:bodyPr anchor="t" rtlCol="false" tIns="0" lIns="0" bIns="0" rIns="0">
            <a:spAutoFit/>
          </a:bodyPr>
          <a:lstStyle/>
          <a:p>
            <a:pPr algn="ctr">
              <a:lnSpc>
                <a:spcPts val="6250"/>
              </a:lnSpc>
            </a:pPr>
            <a:r>
              <a:rPr lang="en-US" b="true" sz="3676">
                <a:solidFill>
                  <a:srgbClr val="FF3131"/>
                </a:solidFill>
                <a:latin typeface="Canva Sans Bold"/>
                <a:ea typeface="Canva Sans Bold"/>
                <a:cs typeface="Canva Sans Bold"/>
                <a:sym typeface="Canva Sans Bold"/>
              </a:rPr>
              <a:t>Tokenization is a pivotal component of liquid staking. When users stake their assets, they receive LSTs that represent their staked holdings. These tokens are tradable and can be used across other DeFi protocols, providing liquidity to staked funds. For example, if you stake 1 ETH, you might receive 1 stETH, which can then be traded or used as collateral.</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true" rot="0">
            <a:off x="0" y="23130"/>
            <a:ext cx="5372897" cy="2276154"/>
          </a:xfrm>
          <a:custGeom>
            <a:avLst/>
            <a:gdLst/>
            <a:ahLst/>
            <a:cxnLst/>
            <a:rect r="r" b="b" t="t" l="l"/>
            <a:pathLst>
              <a:path h="2276154" w="5372897">
                <a:moveTo>
                  <a:pt x="0" y="2276155"/>
                </a:moveTo>
                <a:lnTo>
                  <a:pt x="5372897" y="2276155"/>
                </a:lnTo>
                <a:lnTo>
                  <a:pt x="5372897" y="0"/>
                </a:lnTo>
                <a:lnTo>
                  <a:pt x="0" y="0"/>
                </a:lnTo>
                <a:lnTo>
                  <a:pt x="0"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915103" y="23731"/>
            <a:ext cx="5372897" cy="2276154"/>
          </a:xfrm>
          <a:custGeom>
            <a:avLst/>
            <a:gdLst/>
            <a:ahLst/>
            <a:cxnLst/>
            <a:rect r="r" b="b" t="t" l="l"/>
            <a:pathLst>
              <a:path h="2276154" w="5372897">
                <a:moveTo>
                  <a:pt x="5372897" y="2276155"/>
                </a:moveTo>
                <a:lnTo>
                  <a:pt x="0" y="2276155"/>
                </a:lnTo>
                <a:lnTo>
                  <a:pt x="0" y="0"/>
                </a:lnTo>
                <a:lnTo>
                  <a:pt x="5372897" y="0"/>
                </a:lnTo>
                <a:lnTo>
                  <a:pt x="5372897"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937878" y="760253"/>
            <a:ext cx="11238078" cy="979563"/>
          </a:xfrm>
          <a:prstGeom prst="rect">
            <a:avLst/>
          </a:prstGeom>
        </p:spPr>
        <p:txBody>
          <a:bodyPr anchor="t" rtlCol="false" tIns="0" lIns="0" bIns="0" rIns="0">
            <a:spAutoFit/>
          </a:bodyPr>
          <a:lstStyle/>
          <a:p>
            <a:pPr algn="ctr" marL="0" indent="0" lvl="0">
              <a:lnSpc>
                <a:spcPts val="7958"/>
              </a:lnSpc>
              <a:spcBef>
                <a:spcPct val="0"/>
              </a:spcBef>
            </a:pPr>
            <a:r>
              <a:rPr lang="en-US" b="true" sz="5684" i="true">
                <a:solidFill>
                  <a:srgbClr val="004AAD"/>
                </a:solidFill>
                <a:latin typeface="Canva Sans Bold Italics"/>
                <a:ea typeface="Canva Sans Bold Italics"/>
                <a:cs typeface="Canva Sans Bold Italics"/>
                <a:sym typeface="Canva Sans Bold Italics"/>
              </a:rPr>
              <a:t>4. Cross-Chain Interoperability</a:t>
            </a:r>
          </a:p>
        </p:txBody>
      </p:sp>
      <p:sp>
        <p:nvSpPr>
          <p:cNvPr name="TextBox 5" id="5"/>
          <p:cNvSpPr txBox="true"/>
          <p:nvPr/>
        </p:nvSpPr>
        <p:spPr>
          <a:xfrm rot="0">
            <a:off x="3011731" y="3316413"/>
            <a:ext cx="13090372" cy="5472001"/>
          </a:xfrm>
          <a:prstGeom prst="rect">
            <a:avLst/>
          </a:prstGeom>
        </p:spPr>
        <p:txBody>
          <a:bodyPr anchor="t" rtlCol="false" tIns="0" lIns="0" bIns="0" rIns="0">
            <a:spAutoFit/>
          </a:bodyPr>
          <a:lstStyle/>
          <a:p>
            <a:pPr algn="ctr">
              <a:lnSpc>
                <a:spcPts val="6250"/>
              </a:lnSpc>
            </a:pPr>
            <a:r>
              <a:rPr lang="en-US" b="true" sz="3676">
                <a:solidFill>
                  <a:srgbClr val="FF3131"/>
                </a:solidFill>
                <a:latin typeface="Canva Sans Bold"/>
                <a:ea typeface="Canva Sans Bold"/>
                <a:cs typeface="Canva Sans Bold"/>
                <a:sym typeface="Canva Sans Bold"/>
              </a:rPr>
              <a:t>As DeFi becomes increasingly multi-chain, cross-chain interoperability has emerged as a crucial technology for liquid staking protocols. Solutions like bridges and interoperable standards allow users to stake assets on one blockchain and use the corresponding LSTs on another. This expands the utility of liquid staking and integrates it seamlessly across different ecosystems.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true" rot="0">
            <a:off x="0" y="23130"/>
            <a:ext cx="5372897" cy="2276154"/>
          </a:xfrm>
          <a:custGeom>
            <a:avLst/>
            <a:gdLst/>
            <a:ahLst/>
            <a:cxnLst/>
            <a:rect r="r" b="b" t="t" l="l"/>
            <a:pathLst>
              <a:path h="2276154" w="5372897">
                <a:moveTo>
                  <a:pt x="0" y="2276155"/>
                </a:moveTo>
                <a:lnTo>
                  <a:pt x="5372897" y="2276155"/>
                </a:lnTo>
                <a:lnTo>
                  <a:pt x="5372897" y="0"/>
                </a:lnTo>
                <a:lnTo>
                  <a:pt x="0" y="0"/>
                </a:lnTo>
                <a:lnTo>
                  <a:pt x="0"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915103" y="23731"/>
            <a:ext cx="5372897" cy="2276154"/>
          </a:xfrm>
          <a:custGeom>
            <a:avLst/>
            <a:gdLst/>
            <a:ahLst/>
            <a:cxnLst/>
            <a:rect r="r" b="b" t="t" l="l"/>
            <a:pathLst>
              <a:path h="2276154" w="5372897">
                <a:moveTo>
                  <a:pt x="5372897" y="2276155"/>
                </a:moveTo>
                <a:lnTo>
                  <a:pt x="0" y="2276155"/>
                </a:lnTo>
                <a:lnTo>
                  <a:pt x="0" y="0"/>
                </a:lnTo>
                <a:lnTo>
                  <a:pt x="5372897" y="0"/>
                </a:lnTo>
                <a:lnTo>
                  <a:pt x="5372897"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937878" y="760253"/>
            <a:ext cx="11238078" cy="1989213"/>
          </a:xfrm>
          <a:prstGeom prst="rect">
            <a:avLst/>
          </a:prstGeom>
        </p:spPr>
        <p:txBody>
          <a:bodyPr anchor="t" rtlCol="false" tIns="0" lIns="0" bIns="0" rIns="0">
            <a:spAutoFit/>
          </a:bodyPr>
          <a:lstStyle/>
          <a:p>
            <a:pPr algn="ctr" marL="0" indent="0" lvl="0">
              <a:lnSpc>
                <a:spcPts val="7958"/>
              </a:lnSpc>
              <a:spcBef>
                <a:spcPct val="0"/>
              </a:spcBef>
            </a:pPr>
            <a:r>
              <a:rPr lang="en-US" b="true" sz="5684" i="true">
                <a:solidFill>
                  <a:srgbClr val="004AAD"/>
                </a:solidFill>
                <a:latin typeface="Canva Sans Bold Italics"/>
                <a:ea typeface="Canva Sans Bold Italics"/>
                <a:cs typeface="Canva Sans Bold Italics"/>
                <a:sym typeface="Canva Sans Bold Italics"/>
              </a:rPr>
              <a:t>5. Decentralized Validator Networks</a:t>
            </a:r>
          </a:p>
        </p:txBody>
      </p:sp>
      <p:sp>
        <p:nvSpPr>
          <p:cNvPr name="TextBox 5" id="5"/>
          <p:cNvSpPr txBox="true"/>
          <p:nvPr/>
        </p:nvSpPr>
        <p:spPr>
          <a:xfrm rot="0">
            <a:off x="3011731" y="3786299"/>
            <a:ext cx="13090372" cy="5472001"/>
          </a:xfrm>
          <a:prstGeom prst="rect">
            <a:avLst/>
          </a:prstGeom>
        </p:spPr>
        <p:txBody>
          <a:bodyPr anchor="t" rtlCol="false" tIns="0" lIns="0" bIns="0" rIns="0">
            <a:spAutoFit/>
          </a:bodyPr>
          <a:lstStyle/>
          <a:p>
            <a:pPr algn="ctr">
              <a:lnSpc>
                <a:spcPts val="6250"/>
              </a:lnSpc>
            </a:pPr>
            <a:r>
              <a:rPr lang="en-US" b="true" sz="3676">
                <a:solidFill>
                  <a:srgbClr val="FF3131"/>
                </a:solidFill>
                <a:latin typeface="Canva Sans Bold"/>
                <a:ea typeface="Canva Sans Bold"/>
                <a:cs typeface="Canva Sans Bold"/>
                <a:sym typeface="Canva Sans Bold"/>
              </a:rPr>
              <a:t>Liquid staking protocols rely on decentralized validator networks to ensure security and reliability. These networks consist of multiple validators that process transactions and secure the blockchain. Protocols often employ mechanisms like slashing and rewards distribution to incentivize validators and protect staked assets.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true" rot="0">
            <a:off x="0" y="23130"/>
            <a:ext cx="5372897" cy="2276154"/>
          </a:xfrm>
          <a:custGeom>
            <a:avLst/>
            <a:gdLst/>
            <a:ahLst/>
            <a:cxnLst/>
            <a:rect r="r" b="b" t="t" l="l"/>
            <a:pathLst>
              <a:path h="2276154" w="5372897">
                <a:moveTo>
                  <a:pt x="0" y="2276155"/>
                </a:moveTo>
                <a:lnTo>
                  <a:pt x="5372897" y="2276155"/>
                </a:lnTo>
                <a:lnTo>
                  <a:pt x="5372897" y="0"/>
                </a:lnTo>
                <a:lnTo>
                  <a:pt x="0" y="0"/>
                </a:lnTo>
                <a:lnTo>
                  <a:pt x="0"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915103" y="23731"/>
            <a:ext cx="5372897" cy="2276154"/>
          </a:xfrm>
          <a:custGeom>
            <a:avLst/>
            <a:gdLst/>
            <a:ahLst/>
            <a:cxnLst/>
            <a:rect r="r" b="b" t="t" l="l"/>
            <a:pathLst>
              <a:path h="2276154" w="5372897">
                <a:moveTo>
                  <a:pt x="5372897" y="2276155"/>
                </a:moveTo>
                <a:lnTo>
                  <a:pt x="0" y="2276155"/>
                </a:lnTo>
                <a:lnTo>
                  <a:pt x="0" y="0"/>
                </a:lnTo>
                <a:lnTo>
                  <a:pt x="5372897" y="0"/>
                </a:lnTo>
                <a:lnTo>
                  <a:pt x="5372897"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937878" y="760253"/>
            <a:ext cx="11238078" cy="979563"/>
          </a:xfrm>
          <a:prstGeom prst="rect">
            <a:avLst/>
          </a:prstGeom>
        </p:spPr>
        <p:txBody>
          <a:bodyPr anchor="t" rtlCol="false" tIns="0" lIns="0" bIns="0" rIns="0">
            <a:spAutoFit/>
          </a:bodyPr>
          <a:lstStyle/>
          <a:p>
            <a:pPr algn="ctr" marL="0" indent="0" lvl="0">
              <a:lnSpc>
                <a:spcPts val="7958"/>
              </a:lnSpc>
              <a:spcBef>
                <a:spcPct val="0"/>
              </a:spcBef>
            </a:pPr>
            <a:r>
              <a:rPr lang="en-US" b="true" sz="5684" i="true">
                <a:solidFill>
                  <a:srgbClr val="004AAD"/>
                </a:solidFill>
                <a:latin typeface="Canva Sans Bold Italics"/>
                <a:ea typeface="Canva Sans Bold Italics"/>
                <a:cs typeface="Canva Sans Bold Italics"/>
                <a:sym typeface="Canva Sans Bold Italics"/>
              </a:rPr>
              <a:t>6. Oracles</a:t>
            </a:r>
          </a:p>
        </p:txBody>
      </p:sp>
      <p:sp>
        <p:nvSpPr>
          <p:cNvPr name="TextBox 5" id="5"/>
          <p:cNvSpPr txBox="true"/>
          <p:nvPr/>
        </p:nvSpPr>
        <p:spPr>
          <a:xfrm rot="0">
            <a:off x="3011731" y="3445666"/>
            <a:ext cx="13090372" cy="4681426"/>
          </a:xfrm>
          <a:prstGeom prst="rect">
            <a:avLst/>
          </a:prstGeom>
        </p:spPr>
        <p:txBody>
          <a:bodyPr anchor="t" rtlCol="false" tIns="0" lIns="0" bIns="0" rIns="0">
            <a:spAutoFit/>
          </a:bodyPr>
          <a:lstStyle/>
          <a:p>
            <a:pPr algn="ctr">
              <a:lnSpc>
                <a:spcPts val="6250"/>
              </a:lnSpc>
            </a:pPr>
            <a:r>
              <a:rPr lang="en-US" b="true" sz="3676">
                <a:solidFill>
                  <a:srgbClr val="FF3131"/>
                </a:solidFill>
                <a:latin typeface="Canva Sans Bold"/>
                <a:ea typeface="Canva Sans Bold"/>
                <a:cs typeface="Canva Sans Bold"/>
                <a:sym typeface="Canva Sans Bold"/>
              </a:rPr>
              <a:t>Oracles play a vital role in providing real-time data to liquid staking protocols. They enable accurate calculations of staking rewards, exchange rates for LSTs, and other critical metrics. A reliable oracle system is essential for maintaining transparency and trust within the protocol.</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true" rot="0">
            <a:off x="0" y="23130"/>
            <a:ext cx="5372897" cy="2276154"/>
          </a:xfrm>
          <a:custGeom>
            <a:avLst/>
            <a:gdLst/>
            <a:ahLst/>
            <a:cxnLst/>
            <a:rect r="r" b="b" t="t" l="l"/>
            <a:pathLst>
              <a:path h="2276154" w="5372897">
                <a:moveTo>
                  <a:pt x="0" y="2276155"/>
                </a:moveTo>
                <a:lnTo>
                  <a:pt x="5372897" y="2276155"/>
                </a:lnTo>
                <a:lnTo>
                  <a:pt x="5372897" y="0"/>
                </a:lnTo>
                <a:lnTo>
                  <a:pt x="0" y="0"/>
                </a:lnTo>
                <a:lnTo>
                  <a:pt x="0"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915103" y="23731"/>
            <a:ext cx="5372897" cy="2276154"/>
          </a:xfrm>
          <a:custGeom>
            <a:avLst/>
            <a:gdLst/>
            <a:ahLst/>
            <a:cxnLst/>
            <a:rect r="r" b="b" t="t" l="l"/>
            <a:pathLst>
              <a:path h="2276154" w="5372897">
                <a:moveTo>
                  <a:pt x="5372897" y="2276155"/>
                </a:moveTo>
                <a:lnTo>
                  <a:pt x="0" y="2276155"/>
                </a:lnTo>
                <a:lnTo>
                  <a:pt x="0" y="0"/>
                </a:lnTo>
                <a:lnTo>
                  <a:pt x="5372897" y="0"/>
                </a:lnTo>
                <a:lnTo>
                  <a:pt x="5372897"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937878" y="760253"/>
            <a:ext cx="11238078" cy="1989213"/>
          </a:xfrm>
          <a:prstGeom prst="rect">
            <a:avLst/>
          </a:prstGeom>
        </p:spPr>
        <p:txBody>
          <a:bodyPr anchor="t" rtlCol="false" tIns="0" lIns="0" bIns="0" rIns="0">
            <a:spAutoFit/>
          </a:bodyPr>
          <a:lstStyle/>
          <a:p>
            <a:pPr algn="ctr" marL="0" indent="0" lvl="0">
              <a:lnSpc>
                <a:spcPts val="7958"/>
              </a:lnSpc>
              <a:spcBef>
                <a:spcPct val="0"/>
              </a:spcBef>
            </a:pPr>
            <a:r>
              <a:rPr lang="en-US" b="true" sz="5684" i="true">
                <a:solidFill>
                  <a:srgbClr val="004AAD"/>
                </a:solidFill>
                <a:latin typeface="Canva Sans Bold Italics"/>
                <a:ea typeface="Canva Sans Bold Italics"/>
                <a:cs typeface="Canva Sans Bold Italics"/>
                <a:sym typeface="Canva Sans Bold Italics"/>
              </a:rPr>
              <a:t>7. User Interface (UI) and Experience (UX)</a:t>
            </a:r>
          </a:p>
        </p:txBody>
      </p:sp>
      <p:sp>
        <p:nvSpPr>
          <p:cNvPr name="TextBox 5" id="5"/>
          <p:cNvSpPr txBox="true"/>
          <p:nvPr/>
        </p:nvSpPr>
        <p:spPr>
          <a:xfrm rot="0">
            <a:off x="3147984" y="4104223"/>
            <a:ext cx="13090372" cy="4681426"/>
          </a:xfrm>
          <a:prstGeom prst="rect">
            <a:avLst/>
          </a:prstGeom>
        </p:spPr>
        <p:txBody>
          <a:bodyPr anchor="t" rtlCol="false" tIns="0" lIns="0" bIns="0" rIns="0">
            <a:spAutoFit/>
          </a:bodyPr>
          <a:lstStyle/>
          <a:p>
            <a:pPr algn="ctr">
              <a:lnSpc>
                <a:spcPts val="6250"/>
              </a:lnSpc>
            </a:pPr>
            <a:r>
              <a:rPr lang="en-US" b="true" sz="3676">
                <a:solidFill>
                  <a:srgbClr val="FF3131"/>
                </a:solidFill>
                <a:latin typeface="Canva Sans Bold"/>
                <a:ea typeface="Canva Sans Bold"/>
                <a:cs typeface="Canva Sans Bold"/>
                <a:sym typeface="Canva Sans Bold"/>
              </a:rPr>
              <a:t>For widespread adoption, liquid staking protocols must offer intuitive and user-friendly interfaces. Advanced technologies like decentralized apps (dApps), wallets, and dashboards simplify the staking process and provide users with clear insights into their holdings, rewards, and liquidity options.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true" rot="0">
            <a:off x="0" y="23130"/>
            <a:ext cx="5372897" cy="2276154"/>
          </a:xfrm>
          <a:custGeom>
            <a:avLst/>
            <a:gdLst/>
            <a:ahLst/>
            <a:cxnLst/>
            <a:rect r="r" b="b" t="t" l="l"/>
            <a:pathLst>
              <a:path h="2276154" w="5372897">
                <a:moveTo>
                  <a:pt x="0" y="2276155"/>
                </a:moveTo>
                <a:lnTo>
                  <a:pt x="5372897" y="2276155"/>
                </a:lnTo>
                <a:lnTo>
                  <a:pt x="5372897" y="0"/>
                </a:lnTo>
                <a:lnTo>
                  <a:pt x="0" y="0"/>
                </a:lnTo>
                <a:lnTo>
                  <a:pt x="0"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915103" y="23731"/>
            <a:ext cx="5372897" cy="2276154"/>
          </a:xfrm>
          <a:custGeom>
            <a:avLst/>
            <a:gdLst/>
            <a:ahLst/>
            <a:cxnLst/>
            <a:rect r="r" b="b" t="t" l="l"/>
            <a:pathLst>
              <a:path h="2276154" w="5372897">
                <a:moveTo>
                  <a:pt x="5372897" y="2276155"/>
                </a:moveTo>
                <a:lnTo>
                  <a:pt x="0" y="2276155"/>
                </a:lnTo>
                <a:lnTo>
                  <a:pt x="0" y="0"/>
                </a:lnTo>
                <a:lnTo>
                  <a:pt x="5372897" y="0"/>
                </a:lnTo>
                <a:lnTo>
                  <a:pt x="5372897" y="227615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937878" y="760253"/>
            <a:ext cx="11238078" cy="979563"/>
          </a:xfrm>
          <a:prstGeom prst="rect">
            <a:avLst/>
          </a:prstGeom>
        </p:spPr>
        <p:txBody>
          <a:bodyPr anchor="t" rtlCol="false" tIns="0" lIns="0" bIns="0" rIns="0">
            <a:spAutoFit/>
          </a:bodyPr>
          <a:lstStyle/>
          <a:p>
            <a:pPr algn="ctr" marL="0" indent="0" lvl="0">
              <a:lnSpc>
                <a:spcPts val="7958"/>
              </a:lnSpc>
              <a:spcBef>
                <a:spcPct val="0"/>
              </a:spcBef>
            </a:pPr>
            <a:r>
              <a:rPr lang="en-US" b="true" sz="5684" i="true">
                <a:solidFill>
                  <a:srgbClr val="004AAD"/>
                </a:solidFill>
                <a:latin typeface="Canva Sans Bold Italics"/>
                <a:ea typeface="Canva Sans Bold Italics"/>
                <a:cs typeface="Canva Sans Bold Italics"/>
                <a:sym typeface="Canva Sans Bold Italics"/>
              </a:rPr>
              <a:t>Conclusion</a:t>
            </a:r>
          </a:p>
        </p:txBody>
      </p:sp>
      <p:sp>
        <p:nvSpPr>
          <p:cNvPr name="TextBox 5" id="5"/>
          <p:cNvSpPr txBox="true"/>
          <p:nvPr/>
        </p:nvSpPr>
        <p:spPr>
          <a:xfrm rot="0">
            <a:off x="1989833" y="2832410"/>
            <a:ext cx="15134168" cy="6262576"/>
          </a:xfrm>
          <a:prstGeom prst="rect">
            <a:avLst/>
          </a:prstGeom>
        </p:spPr>
        <p:txBody>
          <a:bodyPr anchor="t" rtlCol="false" tIns="0" lIns="0" bIns="0" rIns="0">
            <a:spAutoFit/>
          </a:bodyPr>
          <a:lstStyle/>
          <a:p>
            <a:pPr algn="ctr">
              <a:lnSpc>
                <a:spcPts val="6250"/>
              </a:lnSpc>
            </a:pPr>
            <a:r>
              <a:rPr lang="en-US" b="true" sz="3676">
                <a:solidFill>
                  <a:srgbClr val="FF3131"/>
                </a:solidFill>
                <a:latin typeface="Canva Sans Bold"/>
                <a:ea typeface="Canva Sans Bold"/>
                <a:cs typeface="Canva Sans Bold"/>
                <a:sym typeface="Canva Sans Bold"/>
              </a:rPr>
              <a:t>The development of liquid staking protocols requires a combination of cutting-edge technologies, from blockchain networks and smart contracts to tokenization and cross-chain interoperability. By leveraging these technologies, developers can build systems that enhance liquidity, security, and usability in the DeFi ecosystem. As the demand for liquid staking grows, businesses offering </a:t>
            </a:r>
            <a:r>
              <a:rPr lang="en-US" b="true" sz="3676" u="sng">
                <a:solidFill>
                  <a:srgbClr val="2D3880"/>
                </a:solidFill>
                <a:latin typeface="Canva Sans Bold"/>
                <a:ea typeface="Canva Sans Bold"/>
                <a:cs typeface="Canva Sans Bold"/>
                <a:sym typeface="Canva Sans Bold"/>
                <a:hlinkClick r:id="rId4" tooltip="https://www.blockchainx.tech/liquid-staking-protocol-development/"/>
              </a:rPr>
              <a:t>Liquid staking protocol development services</a:t>
            </a:r>
            <a:r>
              <a:rPr lang="en-US" b="true" sz="3676">
                <a:solidFill>
                  <a:srgbClr val="FF3131"/>
                </a:solidFill>
                <a:latin typeface="Canva Sans Bold"/>
                <a:ea typeface="Canva Sans Bold"/>
                <a:cs typeface="Canva Sans Bold"/>
                <a:sym typeface="Canva Sans Bold"/>
              </a:rPr>
              <a:t> play a critical role in shaping the future of decentralized finance.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C1FF72"/>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3066628" cy="10287000"/>
          </a:xfrm>
          <a:custGeom>
            <a:avLst/>
            <a:gdLst/>
            <a:ahLst/>
            <a:cxnLst/>
            <a:rect r="r" b="b" t="t" l="l"/>
            <a:pathLst>
              <a:path h="10287000" w="13066628">
                <a:moveTo>
                  <a:pt x="0" y="0"/>
                </a:moveTo>
                <a:lnTo>
                  <a:pt x="13066628" y="0"/>
                </a:lnTo>
                <a:lnTo>
                  <a:pt x="13066628"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774851" y="8942975"/>
            <a:ext cx="630651" cy="630651"/>
          </a:xfrm>
          <a:custGeom>
            <a:avLst/>
            <a:gdLst/>
            <a:ahLst/>
            <a:cxnLst/>
            <a:rect r="r" b="b" t="t" l="l"/>
            <a:pathLst>
              <a:path h="630651" w="630651">
                <a:moveTo>
                  <a:pt x="0" y="0"/>
                </a:moveTo>
                <a:lnTo>
                  <a:pt x="630651" y="0"/>
                </a:lnTo>
                <a:lnTo>
                  <a:pt x="630651" y="630650"/>
                </a:lnTo>
                <a:lnTo>
                  <a:pt x="0" y="6306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753801" y="5266847"/>
            <a:ext cx="651701" cy="651701"/>
          </a:xfrm>
          <a:custGeom>
            <a:avLst/>
            <a:gdLst/>
            <a:ahLst/>
            <a:cxnLst/>
            <a:rect r="r" b="b" t="t" l="l"/>
            <a:pathLst>
              <a:path h="651701" w="651701">
                <a:moveTo>
                  <a:pt x="0" y="0"/>
                </a:moveTo>
                <a:lnTo>
                  <a:pt x="651701" y="0"/>
                </a:lnTo>
                <a:lnTo>
                  <a:pt x="651701" y="651701"/>
                </a:lnTo>
                <a:lnTo>
                  <a:pt x="0" y="6517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1753801" y="7200900"/>
            <a:ext cx="651701" cy="651701"/>
          </a:xfrm>
          <a:custGeom>
            <a:avLst/>
            <a:gdLst/>
            <a:ahLst/>
            <a:cxnLst/>
            <a:rect r="r" b="b" t="t" l="l"/>
            <a:pathLst>
              <a:path h="651701" w="651701">
                <a:moveTo>
                  <a:pt x="0" y="0"/>
                </a:moveTo>
                <a:lnTo>
                  <a:pt x="651701" y="0"/>
                </a:lnTo>
                <a:lnTo>
                  <a:pt x="651701" y="651701"/>
                </a:lnTo>
                <a:lnTo>
                  <a:pt x="0" y="65170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7398461" y="5781212"/>
            <a:ext cx="3491078" cy="3491078"/>
          </a:xfrm>
          <a:custGeom>
            <a:avLst/>
            <a:gdLst/>
            <a:ahLst/>
            <a:cxnLst/>
            <a:rect r="r" b="b" t="t" l="l"/>
            <a:pathLst>
              <a:path h="3491078" w="3491078">
                <a:moveTo>
                  <a:pt x="0" y="0"/>
                </a:moveTo>
                <a:lnTo>
                  <a:pt x="3491078" y="0"/>
                </a:lnTo>
                <a:lnTo>
                  <a:pt x="3491078" y="3491078"/>
                </a:lnTo>
                <a:lnTo>
                  <a:pt x="0" y="3491078"/>
                </a:lnTo>
                <a:lnTo>
                  <a:pt x="0" y="0"/>
                </a:lnTo>
                <a:close/>
              </a:path>
            </a:pathLst>
          </a:custGeom>
          <a:blipFill>
            <a:blip r:embed="rId10"/>
            <a:stretch>
              <a:fillRect l="0" t="0" r="0" b="0"/>
            </a:stretch>
          </a:blipFill>
        </p:spPr>
      </p:sp>
      <p:sp>
        <p:nvSpPr>
          <p:cNvPr name="TextBox 7" id="7"/>
          <p:cNvSpPr txBox="true"/>
          <p:nvPr/>
        </p:nvSpPr>
        <p:spPr>
          <a:xfrm rot="0">
            <a:off x="11460302" y="991502"/>
            <a:ext cx="8115300" cy="2066729"/>
          </a:xfrm>
          <a:prstGeom prst="rect">
            <a:avLst/>
          </a:prstGeom>
        </p:spPr>
        <p:txBody>
          <a:bodyPr anchor="t" rtlCol="false" tIns="0" lIns="0" bIns="0" rIns="0">
            <a:spAutoFit/>
          </a:bodyPr>
          <a:lstStyle/>
          <a:p>
            <a:pPr algn="l" marL="0" indent="0" lvl="0">
              <a:lnSpc>
                <a:spcPts val="16810"/>
              </a:lnSpc>
            </a:pPr>
            <a:r>
              <a:rPr lang="en-US" b="true" sz="12007" i="true">
                <a:solidFill>
                  <a:srgbClr val="2D3880"/>
                </a:solidFill>
                <a:latin typeface="Cormorant Garamond Bold Italics"/>
                <a:ea typeface="Cormorant Garamond Bold Italics"/>
                <a:cs typeface="Cormorant Garamond Bold Italics"/>
                <a:sym typeface="Cormorant Garamond Bold Italics"/>
              </a:rPr>
              <a:t>Thank You</a:t>
            </a:r>
          </a:p>
        </p:txBody>
      </p:sp>
      <p:sp>
        <p:nvSpPr>
          <p:cNvPr name="TextBox 8" id="8"/>
          <p:cNvSpPr txBox="true"/>
          <p:nvPr/>
        </p:nvSpPr>
        <p:spPr>
          <a:xfrm rot="0">
            <a:off x="12079651" y="3403341"/>
            <a:ext cx="4256842" cy="887095"/>
          </a:xfrm>
          <a:prstGeom prst="rect">
            <a:avLst/>
          </a:prstGeom>
        </p:spPr>
        <p:txBody>
          <a:bodyPr anchor="t" rtlCol="false" tIns="0" lIns="0" bIns="0" rIns="0">
            <a:spAutoFit/>
          </a:bodyPr>
          <a:lstStyle/>
          <a:p>
            <a:pPr algn="ctr">
              <a:lnSpc>
                <a:spcPts val="7279"/>
              </a:lnSpc>
            </a:pPr>
            <a:r>
              <a:rPr lang="en-US" sz="5199" b="true">
                <a:solidFill>
                  <a:srgbClr val="2D3880"/>
                </a:solidFill>
                <a:latin typeface="Canva Sans Bold"/>
                <a:ea typeface="Canva Sans Bold"/>
                <a:cs typeface="Canva Sans Bold"/>
                <a:sym typeface="Canva Sans Bold"/>
              </a:rPr>
              <a:t>CONTACT US</a:t>
            </a:r>
          </a:p>
        </p:txBody>
      </p:sp>
      <p:sp>
        <p:nvSpPr>
          <p:cNvPr name="TextBox 9" id="9"/>
          <p:cNvSpPr txBox="true"/>
          <p:nvPr/>
        </p:nvSpPr>
        <p:spPr>
          <a:xfrm rot="0">
            <a:off x="12738854" y="5200172"/>
            <a:ext cx="4651296" cy="580390"/>
          </a:xfrm>
          <a:prstGeom prst="rect">
            <a:avLst/>
          </a:prstGeom>
        </p:spPr>
        <p:txBody>
          <a:bodyPr anchor="t" rtlCol="false" tIns="0" lIns="0" bIns="0" rIns="0">
            <a:spAutoFit/>
          </a:bodyPr>
          <a:lstStyle/>
          <a:p>
            <a:pPr algn="ctr">
              <a:lnSpc>
                <a:spcPts val="4759"/>
              </a:lnSpc>
            </a:pPr>
            <a:r>
              <a:rPr lang="en-US" sz="3399">
                <a:solidFill>
                  <a:srgbClr val="5B471A"/>
                </a:solidFill>
                <a:latin typeface="Canva Sans"/>
                <a:ea typeface="Canva Sans"/>
                <a:cs typeface="Canva Sans"/>
                <a:sym typeface="Canva Sans"/>
              </a:rPr>
              <a:t>www.blockchainx.tech</a:t>
            </a:r>
          </a:p>
        </p:txBody>
      </p:sp>
      <p:sp>
        <p:nvSpPr>
          <p:cNvPr name="TextBox 10" id="10"/>
          <p:cNvSpPr txBox="true"/>
          <p:nvPr/>
        </p:nvSpPr>
        <p:spPr>
          <a:xfrm rot="0">
            <a:off x="12738854" y="7242774"/>
            <a:ext cx="4900355" cy="510803"/>
          </a:xfrm>
          <a:prstGeom prst="rect">
            <a:avLst/>
          </a:prstGeom>
        </p:spPr>
        <p:txBody>
          <a:bodyPr anchor="t" rtlCol="false" tIns="0" lIns="0" bIns="0" rIns="0">
            <a:spAutoFit/>
          </a:bodyPr>
          <a:lstStyle/>
          <a:p>
            <a:pPr algn="ctr">
              <a:lnSpc>
                <a:spcPts val="4203"/>
              </a:lnSpc>
            </a:pPr>
            <a:r>
              <a:rPr lang="en-US" sz="3002">
                <a:solidFill>
                  <a:srgbClr val="5B471A"/>
                </a:solidFill>
                <a:latin typeface="Canva Sans"/>
                <a:ea typeface="Canva Sans"/>
                <a:cs typeface="Canva Sans"/>
                <a:sym typeface="Canva Sans"/>
              </a:rPr>
              <a:t>contact@blockchainx.tech</a:t>
            </a:r>
          </a:p>
        </p:txBody>
      </p:sp>
      <p:sp>
        <p:nvSpPr>
          <p:cNvPr name="TextBox 11" id="11"/>
          <p:cNvSpPr txBox="true"/>
          <p:nvPr/>
        </p:nvSpPr>
        <p:spPr>
          <a:xfrm rot="0">
            <a:off x="12738854" y="8934767"/>
            <a:ext cx="3392329" cy="580390"/>
          </a:xfrm>
          <a:prstGeom prst="rect">
            <a:avLst/>
          </a:prstGeom>
        </p:spPr>
        <p:txBody>
          <a:bodyPr anchor="t" rtlCol="false" tIns="0" lIns="0" bIns="0" rIns="0">
            <a:spAutoFit/>
          </a:bodyPr>
          <a:lstStyle/>
          <a:p>
            <a:pPr algn="ctr">
              <a:lnSpc>
                <a:spcPts val="4759"/>
              </a:lnSpc>
            </a:pPr>
            <a:r>
              <a:rPr lang="en-US" sz="3399">
                <a:solidFill>
                  <a:srgbClr val="5B471A"/>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DAGcVlwlf9o</dc:identifier>
  <dcterms:modified xsi:type="dcterms:W3CDTF">2011-08-01T06:04:30Z</dcterms:modified>
  <cp:revision>1</cp:revision>
  <dc:title>Key Technologies Behind Liquid Staking Protocol Development</dc:title>
</cp:coreProperties>
</file>