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roxima Nova"/>
      <p:regular r:id="rId15"/>
      <p:bold r:id="rId16"/>
      <p:italic r:id="rId17"/>
      <p:boldItalic r:id="rId18"/>
    </p:embeddedFont>
    <p:embeddedFont>
      <p:font typeface="Roboto"/>
      <p:regular r:id="rId19"/>
      <p:bold r:id="rId20"/>
      <p:italic r:id="rId21"/>
      <p:boldItalic r:id="rId22"/>
    </p:embeddedFont>
    <p:embeddedFont>
      <p:font typeface="Inter"/>
      <p:regular r:id="rId23"/>
      <p:bold r:id="rId24"/>
      <p:italic r:id="rId25"/>
      <p:boldItalic r:id="rId26"/>
    </p:embeddedFont>
    <p:embeddedFont>
      <p:font typeface="Roboto Light"/>
      <p:regular r:id="rId27"/>
      <p:bold r:id="rId28"/>
      <p:italic r:id="rId29"/>
      <p:boldItalic r:id="rId30"/>
    </p:embeddedFont>
    <p:embeddedFont>
      <p:font typeface="Oswald SemiBold"/>
      <p:regular r:id="rId31"/>
      <p:bold r:id="rId32"/>
    </p:embeddedFont>
    <p:embeddedFont>
      <p:font typeface="Oswald"/>
      <p:regular r:id="rId33"/>
      <p:bold r:id="rId34"/>
    </p:embeddedFont>
    <p:embeddedFont>
      <p:font typeface="DM Sans"/>
      <p:regular r:id="rId35"/>
      <p:bold r:id="rId36"/>
      <p:italic r:id="rId37"/>
      <p:boldItalic r:id="rId38"/>
    </p:embeddedFont>
    <p:embeddedFont>
      <p:font typeface="Alfa Slab One"/>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Inter-bold.fntdata"/><Relationship Id="rId23" Type="http://schemas.openxmlformats.org/officeDocument/2006/relationships/font" Target="fonts/Inter-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nter-boldItalic.fntdata"/><Relationship Id="rId25" Type="http://schemas.openxmlformats.org/officeDocument/2006/relationships/font" Target="fonts/Inter-italic.fntdata"/><Relationship Id="rId28" Type="http://schemas.openxmlformats.org/officeDocument/2006/relationships/font" Target="fonts/RobotoLight-bold.fntdata"/><Relationship Id="rId27" Type="http://schemas.openxmlformats.org/officeDocument/2006/relationships/font" Target="fonts/RobotoLigh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Light-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SemiBold-regular.fntdata"/><Relationship Id="rId30" Type="http://schemas.openxmlformats.org/officeDocument/2006/relationships/font" Target="fonts/RobotoLight-boldItalic.fntdata"/><Relationship Id="rId11" Type="http://schemas.openxmlformats.org/officeDocument/2006/relationships/slide" Target="slides/slide6.xml"/><Relationship Id="rId33" Type="http://schemas.openxmlformats.org/officeDocument/2006/relationships/font" Target="fonts/Oswald-regular.fntdata"/><Relationship Id="rId10" Type="http://schemas.openxmlformats.org/officeDocument/2006/relationships/slide" Target="slides/slide5.xml"/><Relationship Id="rId32" Type="http://schemas.openxmlformats.org/officeDocument/2006/relationships/font" Target="fonts/OswaldSemiBold-bold.fntdata"/><Relationship Id="rId13" Type="http://schemas.openxmlformats.org/officeDocument/2006/relationships/slide" Target="slides/slide8.xml"/><Relationship Id="rId35" Type="http://schemas.openxmlformats.org/officeDocument/2006/relationships/font" Target="fonts/DMSans-regular.fntdata"/><Relationship Id="rId12" Type="http://schemas.openxmlformats.org/officeDocument/2006/relationships/slide" Target="slides/slide7.xml"/><Relationship Id="rId34" Type="http://schemas.openxmlformats.org/officeDocument/2006/relationships/font" Target="fonts/Oswald-bold.fntdata"/><Relationship Id="rId15" Type="http://schemas.openxmlformats.org/officeDocument/2006/relationships/font" Target="fonts/ProximaNova-regular.fntdata"/><Relationship Id="rId37" Type="http://schemas.openxmlformats.org/officeDocument/2006/relationships/font" Target="fonts/DMSans-italic.fntdata"/><Relationship Id="rId14" Type="http://schemas.openxmlformats.org/officeDocument/2006/relationships/slide" Target="slides/slide9.xml"/><Relationship Id="rId36" Type="http://schemas.openxmlformats.org/officeDocument/2006/relationships/font" Target="fonts/DMSans-bold.fntdata"/><Relationship Id="rId17" Type="http://schemas.openxmlformats.org/officeDocument/2006/relationships/font" Target="fonts/ProximaNova-italic.fntdata"/><Relationship Id="rId39" Type="http://schemas.openxmlformats.org/officeDocument/2006/relationships/font" Target="fonts/AlfaSlabOne-regular.fntdata"/><Relationship Id="rId16" Type="http://schemas.openxmlformats.org/officeDocument/2006/relationships/font" Target="fonts/ProximaNova-bold.fntdata"/><Relationship Id="rId38" Type="http://schemas.openxmlformats.org/officeDocument/2006/relationships/font" Target="fonts/DMSans-boldItalic.fntdata"/><Relationship Id="rId19" Type="http://schemas.openxmlformats.org/officeDocument/2006/relationships/font" Target="fonts/Roboto-regular.fntdata"/><Relationship Id="rId18" Type="http://schemas.openxmlformats.org/officeDocument/2006/relationships/font" Target="fonts/ProximaNova-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05b76a704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05b76a704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05b76a704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05b76a704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05b76a704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05b76a704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c437ee5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c437ee5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0d0d551af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0d0d551af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28b21dbe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28b21dbe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1d7b5fb6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1d7b5fb6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0d0d551a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0d0d551a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05b76a704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05b76a704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s://firstpolic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firstpolicy.com/services/employee-benefit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firstpolicy.com/services/employee-benefit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firstpolicy.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firstpolicy.com/" TargetMode="External"/><Relationship Id="rId4" Type="http://schemas.openxmlformats.org/officeDocument/2006/relationships/hyperlink" Target="tel:+912066073200" TargetMode="External"/><Relationship Id="rId5" Type="http://schemas.openxmlformats.org/officeDocument/2006/relationships/hyperlink" Target="mailto:office@firstpolicy.com"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5100" y="1130375"/>
            <a:ext cx="6824400" cy="2033700"/>
          </a:xfrm>
          <a:prstGeom prst="rect">
            <a:avLst/>
          </a:prstGeom>
        </p:spPr>
        <p:txBody>
          <a:bodyPr anchorCtr="0" anchor="t" bIns="91425" lIns="91425" spcFirstLastPara="1" rIns="91425" wrap="square" tIns="91425">
            <a:noAutofit/>
          </a:bodyPr>
          <a:lstStyle/>
          <a:p>
            <a:pPr indent="0" lvl="0" marL="0" rtl="0" algn="ctr">
              <a:lnSpc>
                <a:spcPct val="115000"/>
              </a:lnSpc>
              <a:spcBef>
                <a:spcPts val="1400"/>
              </a:spcBef>
              <a:spcAft>
                <a:spcPts val="300"/>
              </a:spcAft>
              <a:buNone/>
            </a:pPr>
            <a:r>
              <a:rPr b="1" lang="en" sz="3300">
                <a:solidFill>
                  <a:srgbClr val="000000"/>
                </a:solidFill>
                <a:latin typeface="Oswald"/>
                <a:ea typeface="Oswald"/>
                <a:cs typeface="Oswald"/>
                <a:sym typeface="Oswald"/>
              </a:rPr>
              <a:t>The Complete Employee Benefits Management Toolkit: Insurance Policies You Need</a:t>
            </a:r>
            <a:endParaRPr b="1" sz="4300">
              <a:solidFill>
                <a:srgbClr val="000000"/>
              </a:solidFill>
              <a:latin typeface="Oswald"/>
              <a:ea typeface="Oswald"/>
              <a:cs typeface="Oswald"/>
              <a:sym typeface="Oswald"/>
            </a:endParaRPr>
          </a:p>
        </p:txBody>
      </p:sp>
      <p:sp>
        <p:nvSpPr>
          <p:cNvPr id="57" name="Google Shape;57;p13"/>
          <p:cNvSpPr txBox="1"/>
          <p:nvPr/>
        </p:nvSpPr>
        <p:spPr>
          <a:xfrm>
            <a:off x="2616300" y="3356975"/>
            <a:ext cx="3606600" cy="54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u="sng">
                <a:solidFill>
                  <a:schemeClr val="hlink"/>
                </a:solidFill>
                <a:latin typeface="Proxima Nova"/>
                <a:ea typeface="Proxima Nova"/>
                <a:cs typeface="Proxima Nova"/>
                <a:sym typeface="Proxima Nova"/>
                <a:hlinkClick r:id="rId3"/>
              </a:rPr>
              <a:t>https://firstpolicy.com/</a:t>
            </a:r>
            <a:endParaRPr b="1" sz="20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858300" y="1216200"/>
            <a:ext cx="7427400" cy="30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Roboto Light"/>
                <a:ea typeface="Roboto Light"/>
                <a:cs typeface="Roboto Light"/>
                <a:sym typeface="Roboto Light"/>
              </a:rPr>
              <a:t>Workers now demand more than fair compensation as a criteria to both join and stay at a workplace. Ace workplace satisfaction combined with high employee productivity depends largely on an array of complete employee benefits. Your Employee Benefits Management strategy should be built solidly to increase workforce morale while providing health support to your staff members. Insurance policies maintain a central position among all the varieties of organizational benefits that a company offers to its staff. A comprehensive review of essential insurance coverages suggests what should be included in employee benefits plans.</a:t>
            </a:r>
            <a:endParaRPr sz="2100">
              <a:solidFill>
                <a:srgbClr val="000000"/>
              </a:solidFill>
              <a:latin typeface="Roboto Light"/>
              <a:ea typeface="Roboto Light"/>
              <a:cs typeface="Roboto Light"/>
              <a:sym typeface="Robo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766325" y="9198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900">
                <a:solidFill>
                  <a:srgbClr val="000000"/>
                </a:solidFill>
                <a:latin typeface="Oswald"/>
                <a:ea typeface="Oswald"/>
                <a:cs typeface="Oswald"/>
                <a:sym typeface="Oswald"/>
              </a:rPr>
              <a:t>1. Workmen Compensation Policy Coverage</a:t>
            </a:r>
            <a:endParaRPr b="1" sz="26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68" name="Google Shape;68;p15"/>
          <p:cNvSpPr txBox="1"/>
          <p:nvPr>
            <p:ph idx="1" type="body"/>
          </p:nvPr>
        </p:nvSpPr>
        <p:spPr>
          <a:xfrm>
            <a:off x="766325" y="1680725"/>
            <a:ext cx="7455900" cy="24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Workers performing manual or dangerous activities need protected medical and financial aid when injuries or illnesses develop on the job. The protection in a </a:t>
            </a:r>
            <a:r>
              <a:rPr b="1" lang="en" sz="1400" u="sng">
                <a:solidFill>
                  <a:srgbClr val="1155CC"/>
                </a:solidFill>
                <a:latin typeface="Roboto"/>
                <a:ea typeface="Roboto"/>
                <a:cs typeface="Roboto"/>
                <a:sym typeface="Roboto"/>
                <a:hlinkClick r:id="rId3">
                  <a:extLst>
                    <a:ext uri="{A12FA001-AC4F-418D-AE19-62706E023703}">
                      <ahyp:hlinkClr val="tx"/>
                    </a:ext>
                  </a:extLst>
                </a:hlinkClick>
              </a:rPr>
              <a:t>workmen compensation policy coverage</a:t>
            </a:r>
            <a:r>
              <a:rPr lang="en" sz="1400">
                <a:solidFill>
                  <a:srgbClr val="000000"/>
                </a:solidFill>
                <a:latin typeface="Roboto Light"/>
                <a:ea typeface="Roboto Light"/>
                <a:cs typeface="Roboto Light"/>
                <a:sym typeface="Roboto Light"/>
              </a:rPr>
              <a:t> extends to both employer and employee through financial catastrophe coverage for medical costs together with wage reimbursement and rehabilitation expenses.</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Legally required in multiple nations this policy serves as the foundation for any basic employee benefits package. A company's workmen compensation policy both proves dedication to employee protection and shows compliance with applicable labor law requirements. Besides fulfilling mandatory legal obligations this benefit helps build employee trust while creating an atmosphere of workplace security.</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body"/>
          </p:nvPr>
        </p:nvSpPr>
        <p:spPr>
          <a:xfrm>
            <a:off x="567750" y="1569500"/>
            <a:ext cx="8008500" cy="256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Organizations consider health insurance coverage as a top employee benefit fostering great value to those they employ. The healthcare benefits available through company medical insurance give employees and their family members affordable and excellent medical care. Through this insurance plan employees gain coverage across preventive health care visits and hospital stays in addition to outpatient arrangements.</a:t>
            </a:r>
            <a:endParaRPr sz="14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Employee health benefits through group medical coverage protects employee well-being and maintains both staff presence and performance levels at work. Staff members who receive healthcare benefits tend to maintain engagement at work along with focus on their tasks.</a:t>
            </a:r>
            <a:endParaRPr>
              <a:solidFill>
                <a:srgbClr val="000000"/>
              </a:solidFill>
              <a:latin typeface="Roboto Light"/>
              <a:ea typeface="Roboto Light"/>
              <a:cs typeface="Roboto Light"/>
              <a:sym typeface="Roboto Light"/>
            </a:endParaRPr>
          </a:p>
        </p:txBody>
      </p:sp>
      <p:sp>
        <p:nvSpPr>
          <p:cNvPr id="74" name="Google Shape;74;p16"/>
          <p:cNvSpPr txBox="1"/>
          <p:nvPr/>
        </p:nvSpPr>
        <p:spPr>
          <a:xfrm>
            <a:off x="567750" y="764575"/>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1" lang="en" sz="1900">
                <a:latin typeface="Oswald"/>
                <a:ea typeface="Oswald"/>
                <a:cs typeface="Oswald"/>
                <a:sym typeface="Oswald"/>
              </a:rPr>
              <a:t>2. Company Medical Insurance</a:t>
            </a:r>
            <a:endParaRPr b="1" sz="2400">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544950" y="1471850"/>
            <a:ext cx="7652400" cy="293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Life and disability insurance constitute a fundamental aspect of </a:t>
            </a:r>
            <a:r>
              <a:rPr b="1" lang="en" sz="1500" u="sng">
                <a:solidFill>
                  <a:srgbClr val="1155CC"/>
                </a:solidFill>
                <a:latin typeface="Roboto"/>
                <a:ea typeface="Roboto"/>
                <a:cs typeface="Roboto"/>
                <a:sym typeface="Roboto"/>
                <a:hlinkClick r:id="rId3">
                  <a:extLst>
                    <a:ext uri="{A12FA001-AC4F-418D-AE19-62706E023703}">
                      <ahyp:hlinkClr val="tx"/>
                    </a:ext>
                  </a:extLst>
                </a:hlinkClick>
              </a:rPr>
              <a:t>Employee Benefits Management</a:t>
            </a:r>
            <a:r>
              <a:rPr lang="en" sz="1500">
                <a:solidFill>
                  <a:srgbClr val="000000"/>
                </a:solidFill>
                <a:latin typeface="Roboto Light"/>
                <a:ea typeface="Roboto Light"/>
                <a:cs typeface="Roboto Light"/>
                <a:sym typeface="Roboto Light"/>
              </a:rPr>
              <a:t> practices. The benefit allows workers and their dependents to receive financial security if they face unexpected conditions including death or disability and accidents. Through these policies workers receive financial protection which creates job security for them.</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Devised insurance coverage demonstrates extended employee well-being interest thus building stronger workforce devotion while decreasing employee turnover rates.</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a:solidFill>
                <a:srgbClr val="000000"/>
              </a:solidFill>
              <a:latin typeface="Roboto Light"/>
              <a:ea typeface="Roboto Light"/>
              <a:cs typeface="Roboto Light"/>
              <a:sym typeface="Roboto Light"/>
            </a:endParaRPr>
          </a:p>
        </p:txBody>
      </p:sp>
      <p:sp>
        <p:nvSpPr>
          <p:cNvPr id="80" name="Google Shape;80;p17"/>
          <p:cNvSpPr txBox="1"/>
          <p:nvPr/>
        </p:nvSpPr>
        <p:spPr>
          <a:xfrm>
            <a:off x="567750" y="764575"/>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1" lang="en" sz="1900">
                <a:latin typeface="Oswald"/>
                <a:ea typeface="Oswald"/>
                <a:cs typeface="Oswald"/>
                <a:sym typeface="Oswald"/>
              </a:rPr>
              <a:t>3. Life and Disability Insurance</a:t>
            </a:r>
            <a:endParaRPr b="1" sz="2400">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683400" y="579925"/>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1700">
                <a:solidFill>
                  <a:srgbClr val="000000"/>
                </a:solidFill>
                <a:latin typeface="Oswald"/>
                <a:ea typeface="Oswald"/>
                <a:cs typeface="Oswald"/>
                <a:sym typeface="Oswald"/>
              </a:rPr>
              <a:t>4. Retirement Benefits and Pension Plans</a:t>
            </a:r>
            <a:endParaRPr b="1" sz="28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86" name="Google Shape;86;p18"/>
          <p:cNvSpPr txBox="1"/>
          <p:nvPr>
            <p:ph idx="1" type="body"/>
          </p:nvPr>
        </p:nvSpPr>
        <p:spPr>
          <a:xfrm>
            <a:off x="683400" y="1076425"/>
            <a:ext cx="7777200" cy="144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Employee Benefits Management plans must implement wellness and mental health programs as their inclusion has risen to an essential standard even though these represent optional employer benefits. Group insurance plans today provide mental health service coverage because these services help build workplace care environments.</a:t>
            </a:r>
            <a:endParaRPr sz="1400">
              <a:solidFill>
                <a:srgbClr val="000000"/>
              </a:solidFill>
              <a:latin typeface="Roboto Light"/>
              <a:ea typeface="Roboto Light"/>
              <a:cs typeface="Roboto Light"/>
              <a:sym typeface="Roboto Light"/>
            </a:endParaRPr>
          </a:p>
        </p:txBody>
      </p:sp>
      <p:sp>
        <p:nvSpPr>
          <p:cNvPr id="87" name="Google Shape;87;p18"/>
          <p:cNvSpPr txBox="1"/>
          <p:nvPr>
            <p:ph type="title"/>
          </p:nvPr>
        </p:nvSpPr>
        <p:spPr>
          <a:xfrm>
            <a:off x="759600" y="2547850"/>
            <a:ext cx="7134300" cy="572700"/>
          </a:xfrm>
          <a:prstGeom prst="rect">
            <a:avLst/>
          </a:prstGeom>
        </p:spPr>
        <p:txBody>
          <a:bodyPr anchorCtr="0" anchor="t" bIns="91425" lIns="91425" spcFirstLastPara="1" rIns="91425" wrap="square" tIns="91425">
            <a:noAutofit/>
          </a:bodyPr>
          <a:lstStyle/>
          <a:p>
            <a:pPr indent="0" lvl="0" marL="0" marR="0" rtl="0" algn="l">
              <a:lnSpc>
                <a:spcPct val="115000"/>
              </a:lnSpc>
              <a:spcBef>
                <a:spcPts val="1600"/>
              </a:spcBef>
              <a:spcAft>
                <a:spcPts val="0"/>
              </a:spcAft>
              <a:buNone/>
            </a:pPr>
            <a:r>
              <a:rPr b="1" lang="en" sz="1700">
                <a:solidFill>
                  <a:srgbClr val="000000"/>
                </a:solidFill>
                <a:latin typeface="Oswald"/>
                <a:ea typeface="Oswald"/>
                <a:cs typeface="Oswald"/>
                <a:sym typeface="Oswald"/>
              </a:rPr>
              <a:t>5. Wellness and Mental Health Programs</a:t>
            </a:r>
            <a:endParaRPr b="1" sz="1700">
              <a:solidFill>
                <a:srgbClr val="000000"/>
              </a:solidFill>
              <a:latin typeface="Oswald"/>
              <a:ea typeface="Oswald"/>
              <a:cs typeface="Oswald"/>
              <a:sym typeface="Oswald"/>
            </a:endParaRPr>
          </a:p>
          <a:p>
            <a:pPr indent="0" lvl="0" marL="0" marR="0" rtl="0" algn="l">
              <a:lnSpc>
                <a:spcPct val="115000"/>
              </a:lnSpc>
              <a:spcBef>
                <a:spcPts val="1600"/>
              </a:spcBef>
              <a:spcAft>
                <a:spcPts val="0"/>
              </a:spcAft>
              <a:buNone/>
            </a:pPr>
            <a:r>
              <a:t/>
            </a:r>
            <a:endParaRPr b="1" sz="1700">
              <a:solidFill>
                <a:srgbClr val="000000"/>
              </a:solidFill>
              <a:latin typeface="Oswald"/>
              <a:ea typeface="Oswald"/>
              <a:cs typeface="Oswald"/>
              <a:sym typeface="Oswald"/>
            </a:endParaRPr>
          </a:p>
          <a:p>
            <a:pPr indent="0" lvl="0" marL="0" marR="0" rtl="0" algn="l">
              <a:lnSpc>
                <a:spcPct val="115000"/>
              </a:lnSpc>
              <a:spcBef>
                <a:spcPts val="1600"/>
              </a:spcBef>
              <a:spcAft>
                <a:spcPts val="0"/>
              </a:spcAft>
              <a:buNone/>
            </a:pPr>
            <a:r>
              <a:t/>
            </a:r>
            <a:endParaRPr b="1" sz="1700">
              <a:solidFill>
                <a:srgbClr val="000000"/>
              </a:solidFill>
              <a:latin typeface="Oswald"/>
              <a:ea typeface="Oswald"/>
              <a:cs typeface="Oswald"/>
              <a:sym typeface="Oswald"/>
            </a:endParaRPr>
          </a:p>
          <a:p>
            <a:pPr indent="0" lvl="0" marL="0" marR="0" rtl="0" algn="l">
              <a:lnSpc>
                <a:spcPct val="115000"/>
              </a:lnSpc>
              <a:spcBef>
                <a:spcPts val="1600"/>
              </a:spcBef>
              <a:spcAft>
                <a:spcPts val="0"/>
              </a:spcAft>
              <a:buNone/>
            </a:pPr>
            <a:r>
              <a:t/>
            </a:r>
            <a:endParaRPr b="1" sz="1700">
              <a:solidFill>
                <a:srgbClr val="000000"/>
              </a:solidFill>
              <a:latin typeface="Oswald"/>
              <a:ea typeface="Oswald"/>
              <a:cs typeface="Oswald"/>
              <a:sym typeface="Oswald"/>
            </a:endParaRPr>
          </a:p>
          <a:p>
            <a:pPr indent="0" lvl="0" marL="0" marR="0" rtl="0" algn="l">
              <a:lnSpc>
                <a:spcPct val="115000"/>
              </a:lnSpc>
              <a:spcBef>
                <a:spcPts val="1600"/>
              </a:spcBef>
              <a:spcAft>
                <a:spcPts val="400"/>
              </a:spcAft>
              <a:buNone/>
            </a:pPr>
            <a:r>
              <a:t/>
            </a:r>
            <a:endParaRPr b="1" sz="1700">
              <a:solidFill>
                <a:srgbClr val="000000"/>
              </a:solidFill>
              <a:latin typeface="Oswald"/>
              <a:ea typeface="Oswald"/>
              <a:cs typeface="Oswald"/>
              <a:sym typeface="Oswald"/>
            </a:endParaRPr>
          </a:p>
        </p:txBody>
      </p:sp>
      <p:sp>
        <p:nvSpPr>
          <p:cNvPr id="88" name="Google Shape;88;p18"/>
          <p:cNvSpPr txBox="1"/>
          <p:nvPr>
            <p:ph idx="1" type="body"/>
          </p:nvPr>
        </p:nvSpPr>
        <p:spPr>
          <a:xfrm>
            <a:off x="683400" y="3044350"/>
            <a:ext cx="7777200" cy="144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Roboto Light"/>
                <a:ea typeface="Roboto Light"/>
                <a:cs typeface="Roboto Light"/>
                <a:sym typeface="Roboto Light"/>
              </a:rPr>
              <a:t>The provision of retirement benefits stands as a major employee benefit category. Financial security during retirement years of employees depends on organization-provided pension or provident fund benefits. Your organization demonstrates its commitment to workers' future by demonstrating care and trust toward its employee population.</a:t>
            </a:r>
            <a:endParaRPr>
              <a:solidFill>
                <a:srgbClr val="000000"/>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680125" y="700725"/>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2000">
                <a:solidFill>
                  <a:srgbClr val="000000"/>
                </a:solidFill>
                <a:latin typeface="Oswald"/>
                <a:ea typeface="Oswald"/>
                <a:cs typeface="Oswald"/>
                <a:sym typeface="Oswald"/>
              </a:rPr>
              <a:t>The Impact of a Comprehensive Benefits Toolkit</a:t>
            </a:r>
            <a:endParaRPr b="1" sz="25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94" name="Google Shape;94;p19"/>
          <p:cNvSpPr txBox="1"/>
          <p:nvPr/>
        </p:nvSpPr>
        <p:spPr>
          <a:xfrm>
            <a:off x="680125" y="1471350"/>
            <a:ext cx="7455600" cy="291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latin typeface="Roboto Light"/>
                <a:ea typeface="Roboto Light"/>
                <a:cs typeface="Roboto Light"/>
                <a:sym typeface="Roboto Light"/>
              </a:rPr>
              <a:t>Today a comprehensive employee benefits toolkit needs to include workmen compensation policy coverage </a:t>
            </a:r>
            <a:r>
              <a:rPr b="1" lang="en" sz="1500" u="sng">
                <a:solidFill>
                  <a:srgbClr val="1155CC"/>
                </a:solidFill>
                <a:latin typeface="Roboto"/>
                <a:ea typeface="Roboto"/>
                <a:cs typeface="Roboto"/>
                <a:sym typeface="Roboto"/>
                <a:hlinkClick r:id="rId3">
                  <a:extLst>
                    <a:ext uri="{A12FA001-AC4F-418D-AE19-62706E023703}">
                      <ahyp:hlinkClr val="tx"/>
                    </a:ext>
                  </a:extLst>
                </a:hlinkClick>
              </a:rPr>
              <a:t>company medical insurance</a:t>
            </a:r>
            <a:r>
              <a:rPr lang="en" sz="1500">
                <a:latin typeface="Roboto Light"/>
                <a:ea typeface="Roboto Light"/>
                <a:cs typeface="Roboto Light"/>
                <a:sym typeface="Roboto Light"/>
              </a:rPr>
              <a:t> and other insurance options which has evolved beyond being mere employee perks into mandatory business practices. Three benefits may work together to draw talented staff along with maintaining their loyalty to improve total organizational success.</a:t>
            </a:r>
            <a:endParaRPr sz="1500">
              <a:latin typeface="Roboto Light"/>
              <a:ea typeface="Roboto Light"/>
              <a:cs typeface="Roboto Light"/>
              <a:sym typeface="Roboto Light"/>
            </a:endParaRPr>
          </a:p>
          <a:p>
            <a:pPr indent="0" lvl="0" marL="0" rtl="0" algn="l">
              <a:lnSpc>
                <a:spcPct val="115000"/>
              </a:lnSpc>
              <a:spcBef>
                <a:spcPts val="0"/>
              </a:spcBef>
              <a:spcAft>
                <a:spcPts val="0"/>
              </a:spcAft>
              <a:buNone/>
            </a:pPr>
            <a:r>
              <a:rPr lang="en" sz="1500">
                <a:latin typeface="Roboto Light"/>
                <a:ea typeface="Roboto Light"/>
                <a:cs typeface="Roboto Light"/>
                <a:sym typeface="Roboto Light"/>
              </a:rPr>
              <a:t>Your company remains in legal compliance through these policies and avoids huge financial consequences at the same time. Employee health benefits create a positive work environment which produces both mentally fit employees and profitable business operations.</a:t>
            </a:r>
            <a:endParaRPr sz="1800">
              <a:latin typeface="Roboto Light"/>
              <a:ea typeface="Roboto Light"/>
              <a:cs typeface="Roboto Light"/>
              <a:sym typeface="Roboto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766325" y="709700"/>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000000"/>
                </a:solidFill>
                <a:latin typeface="Oswald SemiBold"/>
                <a:ea typeface="Oswald SemiBold"/>
                <a:cs typeface="Oswald SemiBold"/>
                <a:sym typeface="Oswald SemiBold"/>
              </a:rPr>
              <a:t>Conclusion</a:t>
            </a:r>
            <a:endParaRPr sz="3200">
              <a:solidFill>
                <a:srgbClr val="000000"/>
              </a:solidFill>
              <a:latin typeface="Oswald SemiBold"/>
              <a:ea typeface="Oswald SemiBold"/>
              <a:cs typeface="Oswald SemiBold"/>
              <a:sym typeface="Oswald SemiBold"/>
            </a:endParaRPr>
          </a:p>
          <a:p>
            <a:pPr indent="0" lvl="0" marL="0" rtl="0" algn="l">
              <a:lnSpc>
                <a:spcPct val="115000"/>
              </a:lnSpc>
              <a:spcBef>
                <a:spcPts val="0"/>
              </a:spcBef>
              <a:spcAft>
                <a:spcPts val="0"/>
              </a:spcAft>
              <a:buNone/>
            </a:pPr>
            <a:r>
              <a:t/>
            </a:r>
            <a:endParaRPr sz="2000">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None/>
            </a:pPr>
            <a:r>
              <a:t/>
            </a:r>
            <a:endParaRPr>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SzPts val="990"/>
              <a:buNone/>
            </a:pPr>
            <a:r>
              <a:t/>
            </a:r>
            <a:endParaRPr sz="2760">
              <a:solidFill>
                <a:srgbClr val="1C4587"/>
              </a:solidFill>
              <a:latin typeface="Oswald SemiBold"/>
              <a:ea typeface="Oswald SemiBold"/>
              <a:cs typeface="Oswald SemiBold"/>
              <a:sym typeface="Oswald SemiBold"/>
            </a:endParaRPr>
          </a:p>
          <a:p>
            <a:pPr indent="0" lvl="0" marL="0" rtl="0" algn="l">
              <a:spcBef>
                <a:spcPts val="0"/>
              </a:spcBef>
              <a:spcAft>
                <a:spcPts val="0"/>
              </a:spcAft>
              <a:buSzPts val="990"/>
              <a:buNone/>
            </a:pPr>
            <a:r>
              <a:t/>
            </a:r>
            <a:endParaRPr sz="2700">
              <a:latin typeface="Oswald SemiBold"/>
              <a:ea typeface="Oswald SemiBold"/>
              <a:cs typeface="Oswald SemiBold"/>
              <a:sym typeface="Oswald SemiBold"/>
            </a:endParaRPr>
          </a:p>
        </p:txBody>
      </p:sp>
      <p:sp>
        <p:nvSpPr>
          <p:cNvPr id="100" name="Google Shape;100;p20"/>
          <p:cNvSpPr txBox="1"/>
          <p:nvPr>
            <p:ph idx="1" type="body"/>
          </p:nvPr>
        </p:nvSpPr>
        <p:spPr>
          <a:xfrm>
            <a:off x="963300" y="1628250"/>
            <a:ext cx="7217400" cy="270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000000"/>
                </a:solidFill>
                <a:latin typeface="Roboto Light"/>
                <a:ea typeface="Roboto Light"/>
                <a:cs typeface="Roboto Light"/>
                <a:sym typeface="Roboto Light"/>
              </a:rPr>
              <a:t>Businesses that choose comprehensive Employee Benefits Management receive multiple benefits through investments that create mutual advantages for themselves and their workforce. Establishing essential insurance policies among workmen compensation policy coverage and company medical insurance creates supportive environments which promote business growth and staff productivity. Complete benefits packages serve two purposes: they verify basic workplace standards and create essential foundations for enduring organizational success.</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385075" y="482225"/>
            <a:ext cx="5452500" cy="5727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SzPts val="990"/>
              <a:buNone/>
            </a:pPr>
            <a:r>
              <a:rPr b="1" lang="en" sz="2890">
                <a:solidFill>
                  <a:srgbClr val="1C4587"/>
                </a:solidFill>
                <a:latin typeface="Oswald"/>
                <a:ea typeface="Oswald"/>
                <a:cs typeface="Oswald"/>
                <a:sym typeface="Oswald"/>
              </a:rPr>
              <a:t>Contact us</a:t>
            </a:r>
            <a:endParaRPr b="1" sz="2890">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sz="2700"/>
          </a:p>
        </p:txBody>
      </p:sp>
      <p:sp>
        <p:nvSpPr>
          <p:cNvPr id="106" name="Google Shape;106;p21"/>
          <p:cNvSpPr txBox="1"/>
          <p:nvPr>
            <p:ph idx="1" type="body"/>
          </p:nvPr>
        </p:nvSpPr>
        <p:spPr>
          <a:xfrm>
            <a:off x="502450" y="1051500"/>
            <a:ext cx="77445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115000"/>
              </a:lnSpc>
              <a:spcBef>
                <a:spcPts val="800"/>
              </a:spcBef>
              <a:spcAft>
                <a:spcPts val="0"/>
              </a:spcAft>
              <a:buSzPts val="440"/>
              <a:buNone/>
            </a:pPr>
            <a:r>
              <a:rPr lang="en" sz="1540">
                <a:solidFill>
                  <a:srgbClr val="000000"/>
                </a:solidFill>
                <a:latin typeface="Inter"/>
                <a:ea typeface="Inter"/>
                <a:cs typeface="Inter"/>
                <a:sym typeface="Inter"/>
              </a:rPr>
              <a:t>First Policy is more than insurance broking; we’re trusted advisors working with you to develop world-class risk management programs.</a:t>
            </a:r>
            <a:r>
              <a:rPr lang="en" sz="1540">
                <a:solidFill>
                  <a:srgbClr val="242424"/>
                </a:solidFill>
                <a:latin typeface="DM Sans"/>
                <a:ea typeface="DM Sans"/>
                <a:cs typeface="DM Sans"/>
                <a:sym typeface="DM Sans"/>
              </a:rPr>
              <a:t> </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rPr lang="en" sz="1540" u="sng">
                <a:solidFill>
                  <a:srgbClr val="467886"/>
                </a:solidFill>
                <a:latin typeface="DM Sans"/>
                <a:ea typeface="DM Sans"/>
                <a:cs typeface="DM Sans"/>
                <a:sym typeface="DM Sans"/>
                <a:hlinkClick r:id="rId3">
                  <a:extLst>
                    <a:ext uri="{A12FA001-AC4F-418D-AE19-62706E023703}">
                      <ahyp:hlinkClr val="tx"/>
                    </a:ext>
                  </a:extLst>
                </a:hlinkClick>
              </a:rPr>
              <a:t>https://firstpolicy.com/</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t/>
            </a:r>
            <a:endParaRPr sz="1540">
              <a:solidFill>
                <a:srgbClr val="242424"/>
              </a:solidFill>
              <a:latin typeface="DM Sans"/>
              <a:ea typeface="DM Sans"/>
              <a:cs typeface="DM Sans"/>
              <a:sym typeface="DM Sans"/>
            </a:endParaRPr>
          </a:p>
          <a:p>
            <a:pPr indent="0" lvl="0" marL="0" rtl="0" algn="l">
              <a:lnSpc>
                <a:spcPct val="115000"/>
              </a:lnSpc>
              <a:spcBef>
                <a:spcPts val="800"/>
              </a:spcBef>
              <a:spcAft>
                <a:spcPts val="0"/>
              </a:spcAft>
              <a:buSzPts val="440"/>
              <a:buNone/>
            </a:pPr>
            <a:r>
              <a:rPr lang="en" sz="1540">
                <a:solidFill>
                  <a:srgbClr val="171717"/>
                </a:solidFill>
                <a:latin typeface="DM Sans"/>
                <a:ea typeface="DM Sans"/>
                <a:cs typeface="DM Sans"/>
                <a:sym typeface="DM Sans"/>
              </a:rPr>
              <a:t>7, Soormani 163, Opp. Dav School,</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D.P. Road, Aundh,</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Pune – 411007</a:t>
            </a:r>
            <a:endParaRPr sz="1740">
              <a:solidFill>
                <a:srgbClr val="000000"/>
              </a:solidFill>
              <a:latin typeface="Arial"/>
              <a:ea typeface="Arial"/>
              <a:cs typeface="Arial"/>
              <a:sym typeface="Arial"/>
            </a:endParaRPr>
          </a:p>
          <a:p>
            <a:pPr indent="0" lvl="0" marL="0" rtl="0" algn="l">
              <a:lnSpc>
                <a:spcPct val="70000"/>
              </a:lnSpc>
              <a:spcBef>
                <a:spcPts val="800"/>
              </a:spcBef>
              <a:spcAft>
                <a:spcPts val="0"/>
              </a:spcAft>
              <a:buSzPts val="440"/>
              <a:buNone/>
            </a:pPr>
            <a:r>
              <a:t/>
            </a:r>
            <a:endParaRPr sz="1540">
              <a:solidFill>
                <a:srgbClr val="0A0A0A"/>
              </a:solidFill>
              <a:latin typeface="Roboto"/>
              <a:ea typeface="Roboto"/>
              <a:cs typeface="Roboto"/>
              <a:sym typeface="Roboto"/>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Phone</a:t>
            </a:r>
            <a:r>
              <a:rPr b="1" lang="en" sz="1540">
                <a:solidFill>
                  <a:srgbClr val="467886"/>
                </a:solidFill>
                <a:latin typeface="DM Sans"/>
                <a:ea typeface="DM Sans"/>
                <a:cs typeface="DM Sans"/>
                <a:sym typeface="DM Sans"/>
              </a:rPr>
              <a:t> </a:t>
            </a:r>
            <a:r>
              <a:rPr b="1" lang="en" sz="1540">
                <a:solidFill>
                  <a:srgbClr val="000000"/>
                </a:solidFill>
                <a:latin typeface="DM Sans"/>
                <a:ea typeface="DM Sans"/>
                <a:cs typeface="DM Sans"/>
                <a:sym typeface="DM Sans"/>
              </a:rPr>
              <a:t>: </a:t>
            </a:r>
            <a:r>
              <a:rPr lang="en" sz="1540" u="sng">
                <a:solidFill>
                  <a:srgbClr val="467886"/>
                </a:solidFill>
                <a:latin typeface="DM Sans"/>
                <a:ea typeface="DM Sans"/>
                <a:cs typeface="DM Sans"/>
                <a:sym typeface="DM Sans"/>
                <a:hlinkClick r:id="rId4">
                  <a:extLst>
                    <a:ext uri="{A12FA001-AC4F-418D-AE19-62706E023703}">
                      <ahyp:hlinkClr val="tx"/>
                    </a:ext>
                  </a:extLst>
                </a:hlinkClick>
              </a:rPr>
              <a:t>+91-20-66073200</a:t>
            </a:r>
            <a:endParaRPr sz="1540">
              <a:solidFill>
                <a:srgbClr val="000000"/>
              </a:solidFill>
              <a:latin typeface="DM Sans"/>
              <a:ea typeface="DM Sans"/>
              <a:cs typeface="DM Sans"/>
              <a:sym typeface="DM Sans"/>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Email:  </a:t>
            </a:r>
            <a:r>
              <a:rPr lang="en" sz="1540" u="sng">
                <a:solidFill>
                  <a:srgbClr val="467886"/>
                </a:solidFill>
                <a:latin typeface="DM Sans"/>
                <a:ea typeface="DM Sans"/>
                <a:cs typeface="DM Sans"/>
                <a:sym typeface="DM Sans"/>
                <a:hlinkClick r:id="rId5">
                  <a:extLst>
                    <a:ext uri="{A12FA001-AC4F-418D-AE19-62706E023703}">
                      <ahyp:hlinkClr val="tx"/>
                    </a:ext>
                  </a:extLst>
                </a:hlinkClick>
              </a:rPr>
              <a:t>office@firstpolicy.com</a:t>
            </a:r>
            <a:endParaRPr b="1" sz="1540">
              <a:solidFill>
                <a:srgbClr val="000000"/>
              </a:solidFill>
              <a:latin typeface="DM Sans"/>
              <a:ea typeface="DM Sans"/>
              <a:cs typeface="DM Sans"/>
              <a:sym typeface="DM Sans"/>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17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95000"/>
              </a:lnSpc>
              <a:spcBef>
                <a:spcPts val="0"/>
              </a:spcBef>
              <a:spcAft>
                <a:spcPts val="1200"/>
              </a:spcAft>
              <a:buSzPts val="440"/>
              <a:buNone/>
            </a:pPr>
            <a:r>
              <a:t/>
            </a:r>
            <a:endParaRPr sz="1420"/>
          </a:p>
        </p:txBody>
      </p:sp>
      <p:pic>
        <p:nvPicPr>
          <p:cNvPr id="107" name="Google Shape;107;p21"/>
          <p:cNvPicPr preferRelativeResize="0"/>
          <p:nvPr/>
        </p:nvPicPr>
        <p:blipFill rotWithShape="1">
          <a:blip r:embed="rId6">
            <a:alphaModFix/>
          </a:blip>
          <a:srcRect b="22998" l="0" r="0" t="24300"/>
          <a:stretch/>
        </p:blipFill>
        <p:spPr>
          <a:xfrm>
            <a:off x="5440950" y="2936025"/>
            <a:ext cx="2942350" cy="15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