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76AA-D4AF-ABB2-AFD8-526B7B1231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BBE626-2245-9A3D-1C97-E10AD252F0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5191BB-8B3C-DF9A-7282-0DA9CE19D2D1}"/>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5" name="Footer Placeholder 4">
            <a:extLst>
              <a:ext uri="{FF2B5EF4-FFF2-40B4-BE49-F238E27FC236}">
                <a16:creationId xmlns:a16="http://schemas.microsoft.com/office/drawing/2014/main" id="{0408FBA4-CC90-F115-8E38-D5ABB5665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7D1D5A-27DD-B997-2CB0-7B51D234A913}"/>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65416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9B00C-9240-659B-F2E3-1AA3E5BCC9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B343F3-2181-BFB2-19D4-20ECB2C74B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6E3F2B-E98A-B15B-393D-40EB5D94D739}"/>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5" name="Footer Placeholder 4">
            <a:extLst>
              <a:ext uri="{FF2B5EF4-FFF2-40B4-BE49-F238E27FC236}">
                <a16:creationId xmlns:a16="http://schemas.microsoft.com/office/drawing/2014/main" id="{7E6CE1F0-97CB-E431-A790-C44A65747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40FF6-89AA-24B5-4303-D3C06A89FF98}"/>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2918756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E79E-5C03-E0E4-5E57-C1CB16DBFB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4B8E0B-543E-5D6C-06E2-7DC5C4B44E3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0459FC-7B03-AA8A-2E05-85391DD7882D}"/>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5" name="Footer Placeholder 4">
            <a:extLst>
              <a:ext uri="{FF2B5EF4-FFF2-40B4-BE49-F238E27FC236}">
                <a16:creationId xmlns:a16="http://schemas.microsoft.com/office/drawing/2014/main" id="{562D1458-0C03-FC2F-FDFB-82094EF58C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05275D-E5BE-4212-57AF-621E3708C4CC}"/>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83557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B59D-891A-F53B-41B9-8DA8BAC89B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387AEB-6D28-85C3-2849-0DE82A0D4B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4CAD9B-EBE9-AF33-046A-2C74C78507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0171BE-0E6E-4814-04D1-F63E33F1CCBD}"/>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6" name="Footer Placeholder 5">
            <a:extLst>
              <a:ext uri="{FF2B5EF4-FFF2-40B4-BE49-F238E27FC236}">
                <a16:creationId xmlns:a16="http://schemas.microsoft.com/office/drawing/2014/main" id="{F961C592-6D71-E0E1-296D-76C4AFC46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A8E0D9-71A3-7546-4B79-873F993E1A81}"/>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88328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7E3FD-A25C-1348-648C-E7288B2D1F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9F6AB6-0260-22D2-E25E-3A663DB599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AE6448-CFFC-23D0-D164-97A55BA8DF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AE92E3-13A3-B93A-B5E5-22719587DF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A60159-6F1D-1B9F-DBCF-B4FCF3F4CE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8061AC-A8D0-2460-528F-341BAB98E0DD}"/>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8" name="Footer Placeholder 7">
            <a:extLst>
              <a:ext uri="{FF2B5EF4-FFF2-40B4-BE49-F238E27FC236}">
                <a16:creationId xmlns:a16="http://schemas.microsoft.com/office/drawing/2014/main" id="{53D1ECD8-0B14-C68B-1F0B-D4EC7E3D56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F473AD-F13D-C421-9D74-6E5A725880C2}"/>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3184974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574A-3EFB-2BF9-395D-170BAA36EC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D17BB4-85E8-B706-E591-D19F7EF149FE}"/>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4" name="Footer Placeholder 3">
            <a:extLst>
              <a:ext uri="{FF2B5EF4-FFF2-40B4-BE49-F238E27FC236}">
                <a16:creationId xmlns:a16="http://schemas.microsoft.com/office/drawing/2014/main" id="{29DE4E06-8C51-AAE4-15A6-F05B3C699D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D96BBF-EDC9-2ED7-9E93-205FE82F8362}"/>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514437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7DCB6C-8A8C-CDC1-798A-F51AD93284AA}"/>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3" name="Footer Placeholder 2">
            <a:extLst>
              <a:ext uri="{FF2B5EF4-FFF2-40B4-BE49-F238E27FC236}">
                <a16:creationId xmlns:a16="http://schemas.microsoft.com/office/drawing/2014/main" id="{E73EB274-0C5C-FD17-75B7-FCDA4E9498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9AD911-E8BA-3296-DC23-A76BDE727BCC}"/>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2170702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0055-AE1A-DEF8-D856-8EB00E8CB9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231C9F-2F1A-79B2-48EA-EBE95C4F0D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010B9B-8299-1B04-72E4-42A424C6AF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A0BDDA-102A-F9BA-8E17-25AD3F44CC89}"/>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6" name="Footer Placeholder 5">
            <a:extLst>
              <a:ext uri="{FF2B5EF4-FFF2-40B4-BE49-F238E27FC236}">
                <a16:creationId xmlns:a16="http://schemas.microsoft.com/office/drawing/2014/main" id="{1E0F2F03-CDA7-4A24-7E50-A545BACAAF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32AC43-E523-4ED8-50DC-EE60F755FC9F}"/>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2369269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73FF3-6A7A-CC09-3A9C-C59C3F0395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469DE3-E7EC-3968-1903-3004D9EFE2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36D264-BA1F-2FD3-477B-E529EA37F3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57280F-C74F-86C1-2E8B-F573BB815972}"/>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6" name="Footer Placeholder 5">
            <a:extLst>
              <a:ext uri="{FF2B5EF4-FFF2-40B4-BE49-F238E27FC236}">
                <a16:creationId xmlns:a16="http://schemas.microsoft.com/office/drawing/2014/main" id="{DF8B287E-1DCA-BF7C-7984-E6CEA97D63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DB88C6-5B77-9392-0BBA-A7F3F2496850}"/>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3769257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46045-BEC3-BABA-EA20-3F70B78FEF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546875-CE1F-79CC-0B39-EDF59B88D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A099F-CC5B-A636-9BCD-5ED62FA15BA6}"/>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5" name="Footer Placeholder 4">
            <a:extLst>
              <a:ext uri="{FF2B5EF4-FFF2-40B4-BE49-F238E27FC236}">
                <a16:creationId xmlns:a16="http://schemas.microsoft.com/office/drawing/2014/main" id="{A15540FF-3484-1EBF-94C0-8879ABC0A8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D7C80F-7B7E-8C3A-51DC-21579BED9BB3}"/>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1497454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FBBC6E-C361-D73B-4A11-C4C914D74B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55BBBB-67DF-A74E-E2EE-EDDB95E611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D44472-43CA-4A92-EF8F-49080FC9E881}"/>
              </a:ext>
            </a:extLst>
          </p:cNvPr>
          <p:cNvSpPr>
            <a:spLocks noGrp="1"/>
          </p:cNvSpPr>
          <p:nvPr>
            <p:ph type="dt" sz="half" idx="10"/>
          </p:nvPr>
        </p:nvSpPr>
        <p:spPr/>
        <p:txBody>
          <a:bodyPr/>
          <a:lstStyle/>
          <a:p>
            <a:fld id="{1197B756-201C-4834-AFCF-A5E137FAAB6F}" type="datetimeFigureOut">
              <a:rPr lang="en-US" smtClean="0"/>
              <a:t>1/22/2025</a:t>
            </a:fld>
            <a:endParaRPr lang="en-US"/>
          </a:p>
        </p:txBody>
      </p:sp>
      <p:sp>
        <p:nvSpPr>
          <p:cNvPr id="5" name="Footer Placeholder 4">
            <a:extLst>
              <a:ext uri="{FF2B5EF4-FFF2-40B4-BE49-F238E27FC236}">
                <a16:creationId xmlns:a16="http://schemas.microsoft.com/office/drawing/2014/main" id="{872E94CB-4AFB-474D-AA5D-893F888F74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859F2-9917-A412-F6DB-F619FEB543F4}"/>
              </a:ext>
            </a:extLst>
          </p:cNvPr>
          <p:cNvSpPr>
            <a:spLocks noGrp="1"/>
          </p:cNvSpPr>
          <p:nvPr>
            <p:ph type="sldNum" sz="quarter" idx="12"/>
          </p:nvPr>
        </p:nvSpPr>
        <p:spPr/>
        <p:txBody>
          <a:bodyPr/>
          <a:lstStyle/>
          <a:p>
            <a:fld id="{1156E2E4-0C01-48BD-B05C-16F0469123D4}" type="slidenum">
              <a:rPr lang="en-US" smtClean="0"/>
              <a:t>‹#›</a:t>
            </a:fld>
            <a:endParaRPr lang="en-US"/>
          </a:p>
        </p:txBody>
      </p:sp>
    </p:spTree>
    <p:extLst>
      <p:ext uri="{BB962C8B-B14F-4D97-AF65-F5344CB8AC3E}">
        <p14:creationId xmlns:p14="http://schemas.microsoft.com/office/powerpoint/2010/main" val="3787599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BA86AF-85E6-50E5-1DA8-2A3F99D707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AF8DB5-0EDB-F798-3DCB-14EDC3D41C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4E83FD-D936-E610-26EB-18C0376DAC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97B756-201C-4834-AFCF-A5E137FAAB6F}" type="datetimeFigureOut">
              <a:rPr lang="en-US" smtClean="0"/>
              <a:t>1/22/2025</a:t>
            </a:fld>
            <a:endParaRPr lang="en-US"/>
          </a:p>
        </p:txBody>
      </p:sp>
      <p:sp>
        <p:nvSpPr>
          <p:cNvPr id="5" name="Footer Placeholder 4">
            <a:extLst>
              <a:ext uri="{FF2B5EF4-FFF2-40B4-BE49-F238E27FC236}">
                <a16:creationId xmlns:a16="http://schemas.microsoft.com/office/drawing/2014/main" id="{FA2B64FB-AC16-9345-5F76-451A452606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07AC09-4F0C-895E-80C9-67FDF2D240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56E2E4-0C01-48BD-B05C-16F0469123D4}" type="slidenum">
              <a:rPr lang="en-US" smtClean="0"/>
              <a:t>‹#›</a:t>
            </a:fld>
            <a:endParaRPr lang="en-US"/>
          </a:p>
        </p:txBody>
      </p:sp>
    </p:spTree>
    <p:extLst>
      <p:ext uri="{BB962C8B-B14F-4D97-AF65-F5344CB8AC3E}">
        <p14:creationId xmlns:p14="http://schemas.microsoft.com/office/powerpoint/2010/main" val="2541181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envitz.com/comman-gel-pad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lenvitz.com/comman-gel-pads/" TargetMode="External"/><Relationship Id="rId2" Type="http://schemas.openxmlformats.org/officeDocument/2006/relationships/hyperlink" Target="https://www.lenvitz.com/supine-lithotomy-posit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D0A6E-BFDA-2181-5309-CD07FC1F4CA9}"/>
              </a:ext>
            </a:extLst>
          </p:cNvPr>
          <p:cNvSpPr>
            <a:spLocks noGrp="1"/>
          </p:cNvSpPr>
          <p:nvPr>
            <p:ph type="ctrTitle"/>
          </p:nvPr>
        </p:nvSpPr>
        <p:spPr>
          <a:xfrm>
            <a:off x="226142" y="198439"/>
            <a:ext cx="11739716" cy="1655762"/>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Silicon Gel Pads: A Crucial Component for Minimizing Skin Breakdown in Surgery</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9CCF922C-86EC-A8C5-B97B-0F60D8482FA1}"/>
              </a:ext>
            </a:extLst>
          </p:cNvPr>
          <p:cNvSpPr>
            <a:spLocks noGrp="1"/>
          </p:cNvSpPr>
          <p:nvPr>
            <p:ph type="subTitle" idx="1"/>
          </p:nvPr>
        </p:nvSpPr>
        <p:spPr>
          <a:xfrm>
            <a:off x="226142" y="6359986"/>
            <a:ext cx="11739716"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39E5DAF8-2E5B-BAD5-5BA3-EC63A8D00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5" y="2016433"/>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46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1BAE09-F311-73EE-6F25-3574880E7455}"/>
              </a:ext>
            </a:extLst>
          </p:cNvPr>
          <p:cNvSpPr txBox="1"/>
          <p:nvPr/>
        </p:nvSpPr>
        <p:spPr>
          <a:xfrm>
            <a:off x="0" y="243512"/>
            <a:ext cx="12192000" cy="6370975"/>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It is well understood that in the specific niche of surgery, patient orientated comfort as well as safety is of paramount importance. Undoubtedly, one of the most essential elements that influence a patient’s condition during long-surgery interventions seems to be the comfort of his/her body and the protection from different kinds of pressure. This is where silicon gel pads come in handy.</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Silicon gel pads therefore serve as a useful instrument in minimizing the incidence of skin breakdown and pressure ulcer commonly referred to as bedsores. Such conditions can occur when constant pressure is applied to some regions of a human body; the probability of such outcomes increases in surgeries where patients need to stay motionless for a long time. For this reason therefore, silicon gel pads provide the best solution to this problem due to their inherent characteristics.</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Patient Positioning Gel Pads: Essential for Surgical Safety</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Among the precise roles that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patient positioning gel pads</a:t>
            </a:r>
            <a:r>
              <a:rPr lang="en-US" sz="1800" b="0" i="0" u="none" strike="noStrike" dirty="0">
                <a:solidFill>
                  <a:srgbClr val="000000"/>
                </a:solidFill>
                <a:effectLst/>
                <a:latin typeface="Arial" panose="020B0604020202020204" pitchFamily="34" charset="0"/>
                <a:cs typeface="Arial" panose="020B0604020202020204" pitchFamily="34" charset="0"/>
              </a:rPr>
              <a:t> play is to help in the distribution of pressure to all parts of the patient’s body. In an operating theater, patients are always placed in different postures depending on the kind of operation. Such positioning, though necessary for surgical access, can cause areas of intense focal body pressure on discrete body parts like the heel, elbow and sacral regions. These pressures can be sufficiently relieved by such materials as silicon gel pads which offer padding responding to the form and pressure of the body. This also helps to lower the possibility of skin damage, make the patient more comfortable and therefore aid in an earlier return to normality.</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5021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D5DF3E-36D4-212F-6FAE-BDBEC3D0EFDB}"/>
              </a:ext>
            </a:extLst>
          </p:cNvPr>
          <p:cNvSpPr txBox="1"/>
          <p:nvPr/>
        </p:nvSpPr>
        <p:spPr>
          <a:xfrm>
            <a:off x="0" y="121778"/>
            <a:ext cx="12192000" cy="5965736"/>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They also help in alignment of the body structures during a surgery by use of these gel pads. For example the lithotomy position which is massively used in urological or gynecological surgeries; in this position, the patient's legs are elevated and supported. This puts pressure on the lower back, hips and legs and if not well handled can develop complications that affect the client. The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lithotomy position gel pads</a:t>
            </a:r>
            <a:r>
              <a:rPr lang="en-US" sz="1800" b="0" i="0" u="none" strike="noStrike" dirty="0">
                <a:solidFill>
                  <a:srgbClr val="000000"/>
                </a:solidFill>
                <a:effectLst/>
                <a:latin typeface="Arial" panose="020B0604020202020204" pitchFamily="34" charset="0"/>
                <a:cs typeface="Arial" panose="020B0604020202020204" pitchFamily="34" charset="0"/>
              </a:rPr>
              <a:t> help to decrease pressure on these areas as the patient will not feel any discomfort and the skin will not be damaged.</a:t>
            </a:r>
            <a:endParaRPr lang="en-US" b="0" dirty="0">
              <a:effectLst/>
              <a:latin typeface="Arial" panose="020B0604020202020204" pitchFamily="34" charset="0"/>
              <a:cs typeface="Arial" panose="020B0604020202020204" pitchFamily="34" charset="0"/>
            </a:endParaRPr>
          </a:p>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Advantages of the use of Silicon Gel Pads in an operating room</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Silicon gel pads mainly serve a purpose of providing cushioning aside from which they prove to be long-lasting, eco-friendly and easy to wash. This makes them very durable and could therefore be used for long with very little replacement which is very important for a surgical room where clean and aseptic instruments are the order of the day. The material also displays good thermal conduction so that the patient’s skin does not get burnt or uncomfortable in the process.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Thus, the use of </a:t>
            </a:r>
            <a:r>
              <a:rPr lang="en-US" sz="1800" b="1" i="0" u="sng" strike="noStrike" dirty="0">
                <a:solidFill>
                  <a:srgbClr val="1155CC"/>
                </a:solidFill>
                <a:effectLst/>
                <a:latin typeface="Arial" panose="020B0604020202020204" pitchFamily="34" charset="0"/>
                <a:cs typeface="Arial" panose="020B0604020202020204" pitchFamily="34" charset="0"/>
                <a:hlinkClick r:id="rId3"/>
              </a:rPr>
              <a:t>silicon gel pads</a:t>
            </a:r>
            <a:r>
              <a:rPr lang="en-US" sz="1800" b="0" i="0" u="none" strike="noStrike" dirty="0">
                <a:solidFill>
                  <a:srgbClr val="000000"/>
                </a:solidFill>
                <a:effectLst/>
                <a:latin typeface="Arial" panose="020B0604020202020204" pitchFamily="34" charset="0"/>
                <a:cs typeface="Arial" panose="020B0604020202020204" pitchFamily="34" charset="0"/>
              </a:rPr>
              <a:t> remains a necessary attribute of contemporary surgery. That is not only required for preventing the skin breakdown but also has a major impact on the patient’s comfort and protection during the procedure. These pads are valuable whether positioning the patient in the lithotomy position or other stances because, among other things, they help patients get better fast, without having to worry about skin complications that do not need to happen.</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7932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A99B9-4A9D-A87D-D80A-8D658CDD4036}"/>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FB08AE70-F869-D7EE-9803-13AEE7F003B5}"/>
              </a:ext>
            </a:extLst>
          </p:cNvPr>
          <p:cNvSpPr/>
          <p:nvPr/>
        </p:nvSpPr>
        <p:spPr>
          <a:xfrm>
            <a:off x="202563" y="169006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68427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655</Words>
  <Application>Microsoft Office PowerPoint</Application>
  <PresentationFormat>Widescreen</PresentationFormat>
  <Paragraphs>23</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Roboto</vt:lpstr>
      <vt:lpstr>Office Theme</vt:lpstr>
      <vt:lpstr>Silicon Gel Pads: A Crucial Component for Minimizing Skin Breakdown in Surgery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2025-01-22T07:37:26Z</dcterms:created>
  <dcterms:modified xsi:type="dcterms:W3CDTF">2025-01-22T07:41:36Z</dcterms:modified>
</cp:coreProperties>
</file>