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5" d="100"/>
          <a:sy n="65" d="100"/>
        </p:scale>
        <p:origin x="93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16902-EE71-4FAF-5B50-5D45BE9EE96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A3EC494-66DE-2292-FDCE-EF5C541008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720268D-CF1C-34A9-2BAC-0058300D2F82}"/>
              </a:ext>
            </a:extLst>
          </p:cNvPr>
          <p:cNvSpPr>
            <a:spLocks noGrp="1"/>
          </p:cNvSpPr>
          <p:nvPr>
            <p:ph type="dt" sz="half" idx="10"/>
          </p:nvPr>
        </p:nvSpPr>
        <p:spPr/>
        <p:txBody>
          <a:bodyPr/>
          <a:lstStyle/>
          <a:p>
            <a:fld id="{50F478E3-2266-4B01-A894-42073D33E133}" type="datetimeFigureOut">
              <a:rPr lang="en-US" smtClean="0"/>
              <a:t>1/24/2025</a:t>
            </a:fld>
            <a:endParaRPr lang="en-US"/>
          </a:p>
        </p:txBody>
      </p:sp>
      <p:sp>
        <p:nvSpPr>
          <p:cNvPr id="5" name="Footer Placeholder 4">
            <a:extLst>
              <a:ext uri="{FF2B5EF4-FFF2-40B4-BE49-F238E27FC236}">
                <a16:creationId xmlns:a16="http://schemas.microsoft.com/office/drawing/2014/main" id="{0F3C5B3B-8E58-E714-39D1-D9710F5E91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43911A-AB17-0311-8214-A3D33A71D3CF}"/>
              </a:ext>
            </a:extLst>
          </p:cNvPr>
          <p:cNvSpPr>
            <a:spLocks noGrp="1"/>
          </p:cNvSpPr>
          <p:nvPr>
            <p:ph type="sldNum" sz="quarter" idx="12"/>
          </p:nvPr>
        </p:nvSpPr>
        <p:spPr/>
        <p:txBody>
          <a:bodyPr/>
          <a:lstStyle/>
          <a:p>
            <a:fld id="{EE165C8F-E643-4640-BE96-A5470BC45FFF}" type="slidenum">
              <a:rPr lang="en-US" smtClean="0"/>
              <a:t>‹#›</a:t>
            </a:fld>
            <a:endParaRPr lang="en-US"/>
          </a:p>
        </p:txBody>
      </p:sp>
    </p:spTree>
    <p:extLst>
      <p:ext uri="{BB962C8B-B14F-4D97-AF65-F5344CB8AC3E}">
        <p14:creationId xmlns:p14="http://schemas.microsoft.com/office/powerpoint/2010/main" val="4049386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588FA-9DA6-EE0C-595C-6AEBD191033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822FCF-6EFD-B414-C2EA-09F0F66AB04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21BC56-D9E0-8312-97AC-D7D366421D83}"/>
              </a:ext>
            </a:extLst>
          </p:cNvPr>
          <p:cNvSpPr>
            <a:spLocks noGrp="1"/>
          </p:cNvSpPr>
          <p:nvPr>
            <p:ph type="dt" sz="half" idx="10"/>
          </p:nvPr>
        </p:nvSpPr>
        <p:spPr/>
        <p:txBody>
          <a:bodyPr/>
          <a:lstStyle/>
          <a:p>
            <a:fld id="{50F478E3-2266-4B01-A894-42073D33E133}" type="datetimeFigureOut">
              <a:rPr lang="en-US" smtClean="0"/>
              <a:t>1/24/2025</a:t>
            </a:fld>
            <a:endParaRPr lang="en-US"/>
          </a:p>
        </p:txBody>
      </p:sp>
      <p:sp>
        <p:nvSpPr>
          <p:cNvPr id="5" name="Footer Placeholder 4">
            <a:extLst>
              <a:ext uri="{FF2B5EF4-FFF2-40B4-BE49-F238E27FC236}">
                <a16:creationId xmlns:a16="http://schemas.microsoft.com/office/drawing/2014/main" id="{848A5E38-929C-686E-7D71-23D7AEB3B9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891873-0563-41BC-5078-12514700F798}"/>
              </a:ext>
            </a:extLst>
          </p:cNvPr>
          <p:cNvSpPr>
            <a:spLocks noGrp="1"/>
          </p:cNvSpPr>
          <p:nvPr>
            <p:ph type="sldNum" sz="quarter" idx="12"/>
          </p:nvPr>
        </p:nvSpPr>
        <p:spPr/>
        <p:txBody>
          <a:bodyPr/>
          <a:lstStyle/>
          <a:p>
            <a:fld id="{EE165C8F-E643-4640-BE96-A5470BC45FFF}" type="slidenum">
              <a:rPr lang="en-US" smtClean="0"/>
              <a:t>‹#›</a:t>
            </a:fld>
            <a:endParaRPr lang="en-US"/>
          </a:p>
        </p:txBody>
      </p:sp>
    </p:spTree>
    <p:extLst>
      <p:ext uri="{BB962C8B-B14F-4D97-AF65-F5344CB8AC3E}">
        <p14:creationId xmlns:p14="http://schemas.microsoft.com/office/powerpoint/2010/main" val="12307608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8896A-3082-942A-5417-6EFBD40821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AECDEC9-2445-E08A-77E0-E6179A5586F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4B0B8BD-3318-54CA-3BDA-2D600ED12209}"/>
              </a:ext>
            </a:extLst>
          </p:cNvPr>
          <p:cNvSpPr>
            <a:spLocks noGrp="1"/>
          </p:cNvSpPr>
          <p:nvPr>
            <p:ph type="dt" sz="half" idx="10"/>
          </p:nvPr>
        </p:nvSpPr>
        <p:spPr/>
        <p:txBody>
          <a:bodyPr/>
          <a:lstStyle/>
          <a:p>
            <a:fld id="{50F478E3-2266-4B01-A894-42073D33E133}" type="datetimeFigureOut">
              <a:rPr lang="en-US" smtClean="0"/>
              <a:t>1/24/2025</a:t>
            </a:fld>
            <a:endParaRPr lang="en-US"/>
          </a:p>
        </p:txBody>
      </p:sp>
      <p:sp>
        <p:nvSpPr>
          <p:cNvPr id="5" name="Footer Placeholder 4">
            <a:extLst>
              <a:ext uri="{FF2B5EF4-FFF2-40B4-BE49-F238E27FC236}">
                <a16:creationId xmlns:a16="http://schemas.microsoft.com/office/drawing/2014/main" id="{24C1A78A-0ACD-0C1B-5A3C-2D62AEC34C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2E1BF7-A2D0-657E-1663-D7100DB4192E}"/>
              </a:ext>
            </a:extLst>
          </p:cNvPr>
          <p:cNvSpPr>
            <a:spLocks noGrp="1"/>
          </p:cNvSpPr>
          <p:nvPr>
            <p:ph type="sldNum" sz="quarter" idx="12"/>
          </p:nvPr>
        </p:nvSpPr>
        <p:spPr/>
        <p:txBody>
          <a:bodyPr/>
          <a:lstStyle/>
          <a:p>
            <a:fld id="{EE165C8F-E643-4640-BE96-A5470BC45FFF}" type="slidenum">
              <a:rPr lang="en-US" smtClean="0"/>
              <a:t>‹#›</a:t>
            </a:fld>
            <a:endParaRPr lang="en-US"/>
          </a:p>
        </p:txBody>
      </p:sp>
    </p:spTree>
    <p:extLst>
      <p:ext uri="{BB962C8B-B14F-4D97-AF65-F5344CB8AC3E}">
        <p14:creationId xmlns:p14="http://schemas.microsoft.com/office/powerpoint/2010/main" val="17490891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5E0A0-F13D-87E3-0D8C-C6B40707762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662AEB-D552-8206-864F-41757D58D5D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F102CC0-0F1C-CAFE-10EA-09EB874257C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63ECEDE-20BF-8CCC-F705-1C96256FB42D}"/>
              </a:ext>
            </a:extLst>
          </p:cNvPr>
          <p:cNvSpPr>
            <a:spLocks noGrp="1"/>
          </p:cNvSpPr>
          <p:nvPr>
            <p:ph type="dt" sz="half" idx="10"/>
          </p:nvPr>
        </p:nvSpPr>
        <p:spPr/>
        <p:txBody>
          <a:bodyPr/>
          <a:lstStyle/>
          <a:p>
            <a:fld id="{50F478E3-2266-4B01-A894-42073D33E133}" type="datetimeFigureOut">
              <a:rPr lang="en-US" smtClean="0"/>
              <a:t>1/24/2025</a:t>
            </a:fld>
            <a:endParaRPr lang="en-US"/>
          </a:p>
        </p:txBody>
      </p:sp>
      <p:sp>
        <p:nvSpPr>
          <p:cNvPr id="6" name="Footer Placeholder 5">
            <a:extLst>
              <a:ext uri="{FF2B5EF4-FFF2-40B4-BE49-F238E27FC236}">
                <a16:creationId xmlns:a16="http://schemas.microsoft.com/office/drawing/2014/main" id="{E921BF08-8BE1-89E4-3886-E0465495C8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2D5B71-D1EB-11F4-1A66-90327EEEA658}"/>
              </a:ext>
            </a:extLst>
          </p:cNvPr>
          <p:cNvSpPr>
            <a:spLocks noGrp="1"/>
          </p:cNvSpPr>
          <p:nvPr>
            <p:ph type="sldNum" sz="quarter" idx="12"/>
          </p:nvPr>
        </p:nvSpPr>
        <p:spPr/>
        <p:txBody>
          <a:bodyPr/>
          <a:lstStyle/>
          <a:p>
            <a:fld id="{EE165C8F-E643-4640-BE96-A5470BC45FFF}" type="slidenum">
              <a:rPr lang="en-US" smtClean="0"/>
              <a:t>‹#›</a:t>
            </a:fld>
            <a:endParaRPr lang="en-US"/>
          </a:p>
        </p:txBody>
      </p:sp>
    </p:spTree>
    <p:extLst>
      <p:ext uri="{BB962C8B-B14F-4D97-AF65-F5344CB8AC3E}">
        <p14:creationId xmlns:p14="http://schemas.microsoft.com/office/powerpoint/2010/main" val="3039880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323BF-D3B8-CCE1-E9D4-E32D2DE703A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AEC65A6-362D-C877-398C-7AACE3936E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E9FCBC4-0EE1-C291-004A-D1105209BF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ADEDA3-E08B-DD78-DE64-A3EFD30C76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68D38E3-C831-7F90-1BB3-AF379F20197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C3BF573-ECF7-09E7-C0FF-5A097A59A079}"/>
              </a:ext>
            </a:extLst>
          </p:cNvPr>
          <p:cNvSpPr>
            <a:spLocks noGrp="1"/>
          </p:cNvSpPr>
          <p:nvPr>
            <p:ph type="dt" sz="half" idx="10"/>
          </p:nvPr>
        </p:nvSpPr>
        <p:spPr/>
        <p:txBody>
          <a:bodyPr/>
          <a:lstStyle/>
          <a:p>
            <a:fld id="{50F478E3-2266-4B01-A894-42073D33E133}" type="datetimeFigureOut">
              <a:rPr lang="en-US" smtClean="0"/>
              <a:t>1/24/2025</a:t>
            </a:fld>
            <a:endParaRPr lang="en-US"/>
          </a:p>
        </p:txBody>
      </p:sp>
      <p:sp>
        <p:nvSpPr>
          <p:cNvPr id="8" name="Footer Placeholder 7">
            <a:extLst>
              <a:ext uri="{FF2B5EF4-FFF2-40B4-BE49-F238E27FC236}">
                <a16:creationId xmlns:a16="http://schemas.microsoft.com/office/drawing/2014/main" id="{49E5A5BA-3B90-E0F1-6DDA-6D04F0607D3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6312DD3-F4EE-65F8-6902-F304D1A27B5D}"/>
              </a:ext>
            </a:extLst>
          </p:cNvPr>
          <p:cNvSpPr>
            <a:spLocks noGrp="1"/>
          </p:cNvSpPr>
          <p:nvPr>
            <p:ph type="sldNum" sz="quarter" idx="12"/>
          </p:nvPr>
        </p:nvSpPr>
        <p:spPr/>
        <p:txBody>
          <a:bodyPr/>
          <a:lstStyle/>
          <a:p>
            <a:fld id="{EE165C8F-E643-4640-BE96-A5470BC45FFF}" type="slidenum">
              <a:rPr lang="en-US" smtClean="0"/>
              <a:t>‹#›</a:t>
            </a:fld>
            <a:endParaRPr lang="en-US"/>
          </a:p>
        </p:txBody>
      </p:sp>
    </p:spTree>
    <p:extLst>
      <p:ext uri="{BB962C8B-B14F-4D97-AF65-F5344CB8AC3E}">
        <p14:creationId xmlns:p14="http://schemas.microsoft.com/office/powerpoint/2010/main" val="4074586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12BD4-EDAE-4D79-369B-252EC4B6924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143BEEC-0310-AAEE-C41E-025FB99CC73D}"/>
              </a:ext>
            </a:extLst>
          </p:cNvPr>
          <p:cNvSpPr>
            <a:spLocks noGrp="1"/>
          </p:cNvSpPr>
          <p:nvPr>
            <p:ph type="dt" sz="half" idx="10"/>
          </p:nvPr>
        </p:nvSpPr>
        <p:spPr/>
        <p:txBody>
          <a:bodyPr/>
          <a:lstStyle/>
          <a:p>
            <a:fld id="{50F478E3-2266-4B01-A894-42073D33E133}" type="datetimeFigureOut">
              <a:rPr lang="en-US" smtClean="0"/>
              <a:t>1/24/2025</a:t>
            </a:fld>
            <a:endParaRPr lang="en-US"/>
          </a:p>
        </p:txBody>
      </p:sp>
      <p:sp>
        <p:nvSpPr>
          <p:cNvPr id="4" name="Footer Placeholder 3">
            <a:extLst>
              <a:ext uri="{FF2B5EF4-FFF2-40B4-BE49-F238E27FC236}">
                <a16:creationId xmlns:a16="http://schemas.microsoft.com/office/drawing/2014/main" id="{98EF4698-0828-9433-5DD0-C0255CC2B25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F78CB92-DECA-CBF3-82E6-6676C8F83B3A}"/>
              </a:ext>
            </a:extLst>
          </p:cNvPr>
          <p:cNvSpPr>
            <a:spLocks noGrp="1"/>
          </p:cNvSpPr>
          <p:nvPr>
            <p:ph type="sldNum" sz="quarter" idx="12"/>
          </p:nvPr>
        </p:nvSpPr>
        <p:spPr/>
        <p:txBody>
          <a:bodyPr/>
          <a:lstStyle/>
          <a:p>
            <a:fld id="{EE165C8F-E643-4640-BE96-A5470BC45FFF}" type="slidenum">
              <a:rPr lang="en-US" smtClean="0"/>
              <a:t>‹#›</a:t>
            </a:fld>
            <a:endParaRPr lang="en-US"/>
          </a:p>
        </p:txBody>
      </p:sp>
    </p:spTree>
    <p:extLst>
      <p:ext uri="{BB962C8B-B14F-4D97-AF65-F5344CB8AC3E}">
        <p14:creationId xmlns:p14="http://schemas.microsoft.com/office/powerpoint/2010/main" val="158433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CAB79EC-829D-1FB1-C1CA-E42532F9237B}"/>
              </a:ext>
            </a:extLst>
          </p:cNvPr>
          <p:cNvSpPr>
            <a:spLocks noGrp="1"/>
          </p:cNvSpPr>
          <p:nvPr>
            <p:ph type="dt" sz="half" idx="10"/>
          </p:nvPr>
        </p:nvSpPr>
        <p:spPr/>
        <p:txBody>
          <a:bodyPr/>
          <a:lstStyle/>
          <a:p>
            <a:fld id="{50F478E3-2266-4B01-A894-42073D33E133}" type="datetimeFigureOut">
              <a:rPr lang="en-US" smtClean="0"/>
              <a:t>1/24/2025</a:t>
            </a:fld>
            <a:endParaRPr lang="en-US"/>
          </a:p>
        </p:txBody>
      </p:sp>
      <p:sp>
        <p:nvSpPr>
          <p:cNvPr id="3" name="Footer Placeholder 2">
            <a:extLst>
              <a:ext uri="{FF2B5EF4-FFF2-40B4-BE49-F238E27FC236}">
                <a16:creationId xmlns:a16="http://schemas.microsoft.com/office/drawing/2014/main" id="{CC6A9410-7F54-AC0B-6E1E-17EC9BA3A8D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2B904CE-098C-0A77-C51A-D0367050B45B}"/>
              </a:ext>
            </a:extLst>
          </p:cNvPr>
          <p:cNvSpPr>
            <a:spLocks noGrp="1"/>
          </p:cNvSpPr>
          <p:nvPr>
            <p:ph type="sldNum" sz="quarter" idx="12"/>
          </p:nvPr>
        </p:nvSpPr>
        <p:spPr/>
        <p:txBody>
          <a:bodyPr/>
          <a:lstStyle/>
          <a:p>
            <a:fld id="{EE165C8F-E643-4640-BE96-A5470BC45FFF}" type="slidenum">
              <a:rPr lang="en-US" smtClean="0"/>
              <a:t>‹#›</a:t>
            </a:fld>
            <a:endParaRPr lang="en-US"/>
          </a:p>
        </p:txBody>
      </p:sp>
    </p:spTree>
    <p:extLst>
      <p:ext uri="{BB962C8B-B14F-4D97-AF65-F5344CB8AC3E}">
        <p14:creationId xmlns:p14="http://schemas.microsoft.com/office/powerpoint/2010/main" val="1196913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0CBFE-5261-E584-CE40-CFBA4B9CF3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2B9788E-2B93-D29C-32CD-B815F1E8A52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040A73E-DCC7-95F8-924C-6D59D67095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A6CD41-FE97-8D5B-E07F-1EE8A887B1D3}"/>
              </a:ext>
            </a:extLst>
          </p:cNvPr>
          <p:cNvSpPr>
            <a:spLocks noGrp="1"/>
          </p:cNvSpPr>
          <p:nvPr>
            <p:ph type="dt" sz="half" idx="10"/>
          </p:nvPr>
        </p:nvSpPr>
        <p:spPr/>
        <p:txBody>
          <a:bodyPr/>
          <a:lstStyle/>
          <a:p>
            <a:fld id="{50F478E3-2266-4B01-A894-42073D33E133}" type="datetimeFigureOut">
              <a:rPr lang="en-US" smtClean="0"/>
              <a:t>1/24/2025</a:t>
            </a:fld>
            <a:endParaRPr lang="en-US"/>
          </a:p>
        </p:txBody>
      </p:sp>
      <p:sp>
        <p:nvSpPr>
          <p:cNvPr id="6" name="Footer Placeholder 5">
            <a:extLst>
              <a:ext uri="{FF2B5EF4-FFF2-40B4-BE49-F238E27FC236}">
                <a16:creationId xmlns:a16="http://schemas.microsoft.com/office/drawing/2014/main" id="{AA269CCF-9039-F72A-E015-AB6275FA3A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37EBA7-E618-0F21-8C1F-AFABBA7FC672}"/>
              </a:ext>
            </a:extLst>
          </p:cNvPr>
          <p:cNvSpPr>
            <a:spLocks noGrp="1"/>
          </p:cNvSpPr>
          <p:nvPr>
            <p:ph type="sldNum" sz="quarter" idx="12"/>
          </p:nvPr>
        </p:nvSpPr>
        <p:spPr/>
        <p:txBody>
          <a:bodyPr/>
          <a:lstStyle/>
          <a:p>
            <a:fld id="{EE165C8F-E643-4640-BE96-A5470BC45FFF}" type="slidenum">
              <a:rPr lang="en-US" smtClean="0"/>
              <a:t>‹#›</a:t>
            </a:fld>
            <a:endParaRPr lang="en-US"/>
          </a:p>
        </p:txBody>
      </p:sp>
    </p:spTree>
    <p:extLst>
      <p:ext uri="{BB962C8B-B14F-4D97-AF65-F5344CB8AC3E}">
        <p14:creationId xmlns:p14="http://schemas.microsoft.com/office/powerpoint/2010/main" val="3393814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BFBB9-53C9-3D10-41B3-BEAA90C177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1DF9F3-F780-9D7C-3EB4-8BC08B25B7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C81E414-0D9E-6F76-09B2-67E7FC9CB7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AAC260-04D1-3BAB-C745-943EB51FD0E8}"/>
              </a:ext>
            </a:extLst>
          </p:cNvPr>
          <p:cNvSpPr>
            <a:spLocks noGrp="1"/>
          </p:cNvSpPr>
          <p:nvPr>
            <p:ph type="dt" sz="half" idx="10"/>
          </p:nvPr>
        </p:nvSpPr>
        <p:spPr/>
        <p:txBody>
          <a:bodyPr/>
          <a:lstStyle/>
          <a:p>
            <a:fld id="{50F478E3-2266-4B01-A894-42073D33E133}" type="datetimeFigureOut">
              <a:rPr lang="en-US" smtClean="0"/>
              <a:t>1/24/2025</a:t>
            </a:fld>
            <a:endParaRPr lang="en-US"/>
          </a:p>
        </p:txBody>
      </p:sp>
      <p:sp>
        <p:nvSpPr>
          <p:cNvPr id="6" name="Footer Placeholder 5">
            <a:extLst>
              <a:ext uri="{FF2B5EF4-FFF2-40B4-BE49-F238E27FC236}">
                <a16:creationId xmlns:a16="http://schemas.microsoft.com/office/drawing/2014/main" id="{AE51B608-3F57-8E3C-BABA-973A04C2EF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CDAEE6-39B2-CF1F-067A-B29B03370693}"/>
              </a:ext>
            </a:extLst>
          </p:cNvPr>
          <p:cNvSpPr>
            <a:spLocks noGrp="1"/>
          </p:cNvSpPr>
          <p:nvPr>
            <p:ph type="sldNum" sz="quarter" idx="12"/>
          </p:nvPr>
        </p:nvSpPr>
        <p:spPr/>
        <p:txBody>
          <a:bodyPr/>
          <a:lstStyle/>
          <a:p>
            <a:fld id="{EE165C8F-E643-4640-BE96-A5470BC45FFF}" type="slidenum">
              <a:rPr lang="en-US" smtClean="0"/>
              <a:t>‹#›</a:t>
            </a:fld>
            <a:endParaRPr lang="en-US"/>
          </a:p>
        </p:txBody>
      </p:sp>
    </p:spTree>
    <p:extLst>
      <p:ext uri="{BB962C8B-B14F-4D97-AF65-F5344CB8AC3E}">
        <p14:creationId xmlns:p14="http://schemas.microsoft.com/office/powerpoint/2010/main" val="40808824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86E0D-E404-B592-084F-F075D7757F5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CBDC70C-038D-BB8C-15EE-F3B7457E8A2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A83B85-D857-665E-08F4-3A54ECB7724F}"/>
              </a:ext>
            </a:extLst>
          </p:cNvPr>
          <p:cNvSpPr>
            <a:spLocks noGrp="1"/>
          </p:cNvSpPr>
          <p:nvPr>
            <p:ph type="dt" sz="half" idx="10"/>
          </p:nvPr>
        </p:nvSpPr>
        <p:spPr/>
        <p:txBody>
          <a:bodyPr/>
          <a:lstStyle/>
          <a:p>
            <a:fld id="{50F478E3-2266-4B01-A894-42073D33E133}" type="datetimeFigureOut">
              <a:rPr lang="en-US" smtClean="0"/>
              <a:t>1/24/2025</a:t>
            </a:fld>
            <a:endParaRPr lang="en-US"/>
          </a:p>
        </p:txBody>
      </p:sp>
      <p:sp>
        <p:nvSpPr>
          <p:cNvPr id="5" name="Footer Placeholder 4">
            <a:extLst>
              <a:ext uri="{FF2B5EF4-FFF2-40B4-BE49-F238E27FC236}">
                <a16:creationId xmlns:a16="http://schemas.microsoft.com/office/drawing/2014/main" id="{422D7076-C1B4-AF8A-2C38-5FA3E42C1B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673CFA-5926-2E13-F76E-83B2426242C9}"/>
              </a:ext>
            </a:extLst>
          </p:cNvPr>
          <p:cNvSpPr>
            <a:spLocks noGrp="1"/>
          </p:cNvSpPr>
          <p:nvPr>
            <p:ph type="sldNum" sz="quarter" idx="12"/>
          </p:nvPr>
        </p:nvSpPr>
        <p:spPr/>
        <p:txBody>
          <a:bodyPr/>
          <a:lstStyle/>
          <a:p>
            <a:fld id="{EE165C8F-E643-4640-BE96-A5470BC45FFF}" type="slidenum">
              <a:rPr lang="en-US" smtClean="0"/>
              <a:t>‹#›</a:t>
            </a:fld>
            <a:endParaRPr lang="en-US"/>
          </a:p>
        </p:txBody>
      </p:sp>
    </p:spTree>
    <p:extLst>
      <p:ext uri="{BB962C8B-B14F-4D97-AF65-F5344CB8AC3E}">
        <p14:creationId xmlns:p14="http://schemas.microsoft.com/office/powerpoint/2010/main" val="34351370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830061F-132A-6868-9FBD-84062C91DB7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5146172-CC45-B54A-80CE-51ACA3E1477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8262F4-68A1-E7F4-C1D2-81F7F59A4A90}"/>
              </a:ext>
            </a:extLst>
          </p:cNvPr>
          <p:cNvSpPr>
            <a:spLocks noGrp="1"/>
          </p:cNvSpPr>
          <p:nvPr>
            <p:ph type="dt" sz="half" idx="10"/>
          </p:nvPr>
        </p:nvSpPr>
        <p:spPr/>
        <p:txBody>
          <a:bodyPr/>
          <a:lstStyle/>
          <a:p>
            <a:fld id="{50F478E3-2266-4B01-A894-42073D33E133}" type="datetimeFigureOut">
              <a:rPr lang="en-US" smtClean="0"/>
              <a:t>1/24/2025</a:t>
            </a:fld>
            <a:endParaRPr lang="en-US"/>
          </a:p>
        </p:txBody>
      </p:sp>
      <p:sp>
        <p:nvSpPr>
          <p:cNvPr id="5" name="Footer Placeholder 4">
            <a:extLst>
              <a:ext uri="{FF2B5EF4-FFF2-40B4-BE49-F238E27FC236}">
                <a16:creationId xmlns:a16="http://schemas.microsoft.com/office/drawing/2014/main" id="{303C27FB-CA1E-6404-E258-06263C53CF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9563E0-A666-5C40-3AC0-AA8548F74FF7}"/>
              </a:ext>
            </a:extLst>
          </p:cNvPr>
          <p:cNvSpPr>
            <a:spLocks noGrp="1"/>
          </p:cNvSpPr>
          <p:nvPr>
            <p:ph type="sldNum" sz="quarter" idx="12"/>
          </p:nvPr>
        </p:nvSpPr>
        <p:spPr/>
        <p:txBody>
          <a:bodyPr/>
          <a:lstStyle/>
          <a:p>
            <a:fld id="{EE165C8F-E643-4640-BE96-A5470BC45FFF}" type="slidenum">
              <a:rPr lang="en-US" smtClean="0"/>
              <a:t>‹#›</a:t>
            </a:fld>
            <a:endParaRPr lang="en-US"/>
          </a:p>
        </p:txBody>
      </p:sp>
    </p:spTree>
    <p:extLst>
      <p:ext uri="{BB962C8B-B14F-4D97-AF65-F5344CB8AC3E}">
        <p14:creationId xmlns:p14="http://schemas.microsoft.com/office/powerpoint/2010/main" val="4257368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F68E60-8D6E-E079-1393-BA42A16665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41C2753-464F-EA5E-89F7-BD25765FB8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D08B93-C220-4943-8C8A-7836CC7C89A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0F478E3-2266-4B01-A894-42073D33E133}" type="datetimeFigureOut">
              <a:rPr lang="en-US" smtClean="0"/>
              <a:t>1/24/2025</a:t>
            </a:fld>
            <a:endParaRPr lang="en-US"/>
          </a:p>
        </p:txBody>
      </p:sp>
      <p:sp>
        <p:nvSpPr>
          <p:cNvPr id="5" name="Footer Placeholder 4">
            <a:extLst>
              <a:ext uri="{FF2B5EF4-FFF2-40B4-BE49-F238E27FC236}">
                <a16:creationId xmlns:a16="http://schemas.microsoft.com/office/drawing/2014/main" id="{50BEB557-04DC-10EB-7193-5030A59592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36CE3D4-68C7-5F40-F400-0362BE18652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E165C8F-E643-4640-BE96-A5470BC45FFF}" type="slidenum">
              <a:rPr lang="en-US" smtClean="0"/>
              <a:t>‹#›</a:t>
            </a:fld>
            <a:endParaRPr lang="en-US"/>
          </a:p>
        </p:txBody>
      </p:sp>
    </p:spTree>
    <p:extLst>
      <p:ext uri="{BB962C8B-B14F-4D97-AF65-F5344CB8AC3E}">
        <p14:creationId xmlns:p14="http://schemas.microsoft.com/office/powerpoint/2010/main" val="20904302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ima360.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ima360.com/royalty-management/"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s://www.ima360.com/"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www.ima360.com/pricing-software/"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ima360.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8B7BA-8845-208B-6829-D18226CF2A91}"/>
              </a:ext>
            </a:extLst>
          </p:cNvPr>
          <p:cNvSpPr>
            <a:spLocks noGrp="1"/>
          </p:cNvSpPr>
          <p:nvPr>
            <p:ph type="ctrTitle"/>
          </p:nvPr>
        </p:nvSpPr>
        <p:spPr>
          <a:xfrm>
            <a:off x="196645" y="110766"/>
            <a:ext cx="11798709" cy="1489434"/>
          </a:xfrm>
        </p:spPr>
        <p:txBody>
          <a:bodyPr>
            <a:normAutofit/>
          </a:bodyPr>
          <a:lstStyle/>
          <a:p>
            <a:r>
              <a:rPr lang="en-US" sz="3200" b="1" i="0" u="none" strike="noStrike" dirty="0">
                <a:solidFill>
                  <a:srgbClr val="000000"/>
                </a:solidFill>
                <a:effectLst/>
                <a:latin typeface="Arial" panose="020B0604020202020204" pitchFamily="34" charset="0"/>
                <a:cs typeface="Arial" panose="020B0604020202020204" pitchFamily="34" charset="0"/>
              </a:rPr>
              <a:t>Analyzing the ROI of Different Software Pricing Models</a:t>
            </a:r>
            <a:br>
              <a:rPr lang="en-US" sz="3200" b="1" dirty="0">
                <a:effectLst/>
                <a:latin typeface="Arial" panose="020B0604020202020204" pitchFamily="34" charset="0"/>
                <a:cs typeface="Arial" panose="020B0604020202020204" pitchFamily="34" charset="0"/>
              </a:rPr>
            </a:br>
            <a:endParaRPr lang="en-US" sz="3200"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1B926670-D341-2844-CF87-4B9DB498BA65}"/>
              </a:ext>
            </a:extLst>
          </p:cNvPr>
          <p:cNvSpPr>
            <a:spLocks noGrp="1"/>
          </p:cNvSpPr>
          <p:nvPr>
            <p:ph type="subTitle" idx="1"/>
          </p:nvPr>
        </p:nvSpPr>
        <p:spPr>
          <a:xfrm>
            <a:off x="1523999" y="6374735"/>
            <a:ext cx="9144000" cy="1655762"/>
          </a:xfrm>
        </p:spPr>
        <p:txBody>
          <a:bodyPr/>
          <a:lstStyle/>
          <a:p>
            <a:r>
              <a:rPr lang="en-US" dirty="0">
                <a:solidFill>
                  <a:schemeClr val="tx2">
                    <a:lumMod val="75000"/>
                    <a:lumOff val="25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https://ima360.com/</a:t>
            </a:r>
            <a:endParaRPr lang="en-US" dirty="0">
              <a:solidFill>
                <a:schemeClr val="tx2">
                  <a:lumMod val="75000"/>
                  <a:lumOff val="25000"/>
                </a:schemeClr>
              </a:solidFill>
              <a:latin typeface="Arial" panose="020B0604020202020204" pitchFamily="34" charset="0"/>
              <a:cs typeface="Arial" panose="020B0604020202020204" pitchFamily="34" charset="0"/>
            </a:endParaRPr>
          </a:p>
          <a:p>
            <a:endParaRPr lang="en-US" dirty="0">
              <a:solidFill>
                <a:schemeClr val="tx2">
                  <a:lumMod val="75000"/>
                  <a:lumOff val="25000"/>
                </a:schemeClr>
              </a:solidFill>
            </a:endParaRPr>
          </a:p>
        </p:txBody>
      </p:sp>
      <p:pic>
        <p:nvPicPr>
          <p:cNvPr id="4" name="Picture 3" descr="A blue sign with white text&#10;&#10;Description automatically generated">
            <a:extLst>
              <a:ext uri="{FF2B5EF4-FFF2-40B4-BE49-F238E27FC236}">
                <a16:creationId xmlns:a16="http://schemas.microsoft.com/office/drawing/2014/main" id="{26C3EFF5-FE48-6BF9-57F8-068059C507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4749" y="2910374"/>
            <a:ext cx="4762500" cy="1800225"/>
          </a:xfrm>
          <a:prstGeom prst="rect">
            <a:avLst/>
          </a:prstGeom>
        </p:spPr>
      </p:pic>
    </p:spTree>
    <p:extLst>
      <p:ext uri="{BB962C8B-B14F-4D97-AF65-F5344CB8AC3E}">
        <p14:creationId xmlns:p14="http://schemas.microsoft.com/office/powerpoint/2010/main" val="4437167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ECE1AE8-004C-A9FD-EF60-F0629B5DC540}"/>
              </a:ext>
            </a:extLst>
          </p:cNvPr>
          <p:cNvSpPr txBox="1"/>
          <p:nvPr/>
        </p:nvSpPr>
        <p:spPr>
          <a:xfrm>
            <a:off x="0" y="154622"/>
            <a:ext cx="12192000" cy="6996787"/>
          </a:xfrm>
          <a:prstGeom prst="rect">
            <a:avLst/>
          </a:prstGeom>
          <a:noFill/>
        </p:spPr>
        <p:txBody>
          <a:bodyPr wrap="square">
            <a:spAutoFit/>
          </a:bodyPr>
          <a:lstStyle/>
          <a:p>
            <a:pPr rtl="0"/>
            <a:r>
              <a:rPr lang="en-US" sz="1800" b="0" i="0" u="none" strike="noStrike" dirty="0">
                <a:solidFill>
                  <a:srgbClr val="000000"/>
                </a:solidFill>
                <a:effectLst/>
                <a:latin typeface="Arial" panose="020B0604020202020204" pitchFamily="34" charset="0"/>
                <a:cs typeface="Arial" panose="020B0604020202020204" pitchFamily="34" charset="0"/>
              </a:rPr>
              <a:t>In today’s rapid-paced business environment, selecting the right software program pricing model is critical for maximizing go back on funding (ROI). Different pricing fashions offer varied benefits, relying on your employer’s needs and targets. Let’s analyze some famous software program pricing fashions, with a focal point on royalty management software and CPQ software, and how they impact ROI.</a:t>
            </a:r>
            <a:endParaRPr lang="en-US" b="0" dirty="0">
              <a:effectLst/>
              <a:latin typeface="Arial" panose="020B0604020202020204" pitchFamily="34" charset="0"/>
              <a:cs typeface="Arial" panose="020B0604020202020204" pitchFamily="34" charset="0"/>
            </a:endParaRPr>
          </a:p>
          <a:p>
            <a:pPr rtl="0">
              <a:spcBef>
                <a:spcPts val="1800"/>
              </a:spcBef>
              <a:spcAft>
                <a:spcPts val="600"/>
              </a:spcAft>
            </a:pPr>
            <a:r>
              <a:rPr lang="en-US" sz="2800" b="1" i="0" u="none" strike="noStrike" dirty="0">
                <a:solidFill>
                  <a:srgbClr val="000000"/>
                </a:solidFill>
                <a:effectLst/>
                <a:latin typeface="Arial" panose="020B0604020202020204" pitchFamily="34" charset="0"/>
                <a:cs typeface="Arial" panose="020B0604020202020204" pitchFamily="34" charset="0"/>
              </a:rPr>
              <a:t>1. Subscription-Based Pricing Model</a:t>
            </a:r>
            <a:endParaRPr lang="en-US" b="1"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This version is one of the most not unusual within the software enterprise, in particular for SaaS (Software as a Service) products. With a recurring price, corporations can without problems scale their usage up or down based on their needs. Subscription-primarily based models offer predictable fees and are perfect for organizations that choose ongoing guide and normal software updates.</a:t>
            </a:r>
            <a:endParaRPr lang="en-US" b="0" dirty="0">
              <a:effectLst/>
              <a:latin typeface="Arial" panose="020B0604020202020204" pitchFamily="34" charset="0"/>
              <a:cs typeface="Arial" panose="020B0604020202020204" pitchFamily="34" charset="0"/>
            </a:endParaRPr>
          </a:p>
          <a:p>
            <a:pPr rtl="0"/>
            <a:br>
              <a:rPr lang="en-US" b="0" dirty="0">
                <a:effectLst/>
                <a:latin typeface="Arial" panose="020B0604020202020204" pitchFamily="34" charset="0"/>
                <a:cs typeface="Arial" panose="020B0604020202020204" pitchFamily="34" charset="0"/>
              </a:rPr>
            </a:br>
            <a:r>
              <a:rPr lang="en-US" sz="1800" b="0" i="0" u="none" strike="noStrike" dirty="0">
                <a:solidFill>
                  <a:srgbClr val="000000"/>
                </a:solidFill>
                <a:effectLst/>
                <a:latin typeface="Arial" panose="020B0604020202020204" pitchFamily="34" charset="0"/>
                <a:cs typeface="Arial" panose="020B0604020202020204" pitchFamily="34" charset="0"/>
              </a:rPr>
              <a:t>For example, </a:t>
            </a:r>
            <a:r>
              <a:rPr lang="en-US" sz="1800" b="1" i="0" u="sng" strike="noStrike" dirty="0">
                <a:solidFill>
                  <a:srgbClr val="1155CC"/>
                </a:solidFill>
                <a:effectLst/>
                <a:latin typeface="Arial" panose="020B0604020202020204" pitchFamily="34" charset="0"/>
                <a:cs typeface="Arial" panose="020B0604020202020204" pitchFamily="34" charset="0"/>
                <a:hlinkClick r:id="rId2"/>
              </a:rPr>
              <a:t>royalty management software</a:t>
            </a:r>
            <a:r>
              <a:rPr lang="en-US" sz="1800" b="0" i="0" u="none" strike="noStrike" dirty="0">
                <a:solidFill>
                  <a:srgbClr val="000000"/>
                </a:solidFill>
                <a:effectLst/>
                <a:latin typeface="Arial" panose="020B0604020202020204" pitchFamily="34" charset="0"/>
                <a:cs typeface="Arial" panose="020B0604020202020204" pitchFamily="34" charset="0"/>
              </a:rPr>
              <a:t> programs often employ subscription pricing, wherein agencies pay primarily based on the wide variety of users or sales generated. This gives agencies flexibility, ensuring that they best pay for what they use. The ROI here is related to steady updates, enhancements, and support services that help optimize royalty control tactics.</a:t>
            </a:r>
            <a:endParaRPr lang="en-US" b="0" dirty="0">
              <a:effectLst/>
              <a:latin typeface="Arial" panose="020B0604020202020204" pitchFamily="34" charset="0"/>
              <a:cs typeface="Arial" panose="020B0604020202020204" pitchFamily="34" charset="0"/>
            </a:endParaRPr>
          </a:p>
          <a:p>
            <a:pPr rtl="0">
              <a:spcBef>
                <a:spcPts val="1600"/>
              </a:spcBef>
              <a:spcAft>
                <a:spcPts val="400"/>
              </a:spcAft>
            </a:pPr>
            <a:r>
              <a:rPr lang="en-US" sz="2400" b="1" i="0" u="none" strike="noStrike" dirty="0">
                <a:solidFill>
                  <a:srgbClr val="000000"/>
                </a:solidFill>
                <a:effectLst/>
                <a:latin typeface="Arial" panose="020B0604020202020204" pitchFamily="34" charset="0"/>
                <a:cs typeface="Arial" panose="020B0604020202020204" pitchFamily="34" charset="0"/>
              </a:rPr>
              <a:t>2. Perpetual Licensing Model</a:t>
            </a:r>
            <a:endParaRPr lang="en-US" b="1"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Under the perpetual licensing model, organizations pay a one-time charge for the software program license, permitting them to use it indefinitely. While this premature price can be good sized, it regularly results in lengthy-term savings as there are not any routine costs. However, companies must aspect in ongoing maintenance, guide, and capacity future enhancements.</a:t>
            </a:r>
            <a:endParaRPr lang="en-US" b="0" dirty="0">
              <a:effectLst/>
              <a:latin typeface="Arial" panose="020B0604020202020204" pitchFamily="34" charset="0"/>
              <a:cs typeface="Arial" panose="020B0604020202020204" pitchFamily="34" charset="0"/>
            </a:endParaRPr>
          </a:p>
          <a:p>
            <a:pPr rtl="0"/>
            <a:br>
              <a:rPr lang="en-US" b="0" dirty="0">
                <a:effectLst/>
                <a:latin typeface="Arial" panose="020B0604020202020204" pitchFamily="34" charset="0"/>
                <a:cs typeface="Arial" panose="020B0604020202020204" pitchFamily="34" charset="0"/>
              </a:rPr>
            </a:br>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37065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F9295C5-FB6B-3A1B-5242-0A6A4565EC84}"/>
              </a:ext>
            </a:extLst>
          </p:cNvPr>
          <p:cNvSpPr txBox="1"/>
          <p:nvPr/>
        </p:nvSpPr>
        <p:spPr>
          <a:xfrm>
            <a:off x="0" y="154553"/>
            <a:ext cx="12192000" cy="6155531"/>
          </a:xfrm>
          <a:prstGeom prst="rect">
            <a:avLst/>
          </a:prstGeom>
          <a:noFill/>
        </p:spPr>
        <p:txBody>
          <a:bodyPr wrap="square">
            <a:spAutoFit/>
          </a:bodyPr>
          <a:lstStyle/>
          <a:p>
            <a:pPr rtl="0"/>
            <a:r>
              <a:rPr lang="en-US" sz="1800" b="0" i="0" u="none" strike="noStrike" dirty="0">
                <a:solidFill>
                  <a:srgbClr val="000000"/>
                </a:solidFill>
                <a:effectLst/>
                <a:latin typeface="Arial" panose="020B0604020202020204" pitchFamily="34" charset="0"/>
                <a:cs typeface="Arial" panose="020B0604020202020204" pitchFamily="34" charset="0"/>
              </a:rPr>
              <a:t>When it comes to </a:t>
            </a:r>
            <a:r>
              <a:rPr lang="en-US" sz="1800" b="1" i="0" u="sng" strike="noStrike" dirty="0">
                <a:solidFill>
                  <a:srgbClr val="1155CC"/>
                </a:solidFill>
                <a:effectLst/>
                <a:latin typeface="Arial" panose="020B0604020202020204" pitchFamily="34" charset="0"/>
                <a:cs typeface="Arial" panose="020B0604020202020204" pitchFamily="34" charset="0"/>
                <a:hlinkClick r:id="rId2"/>
              </a:rPr>
              <a:t>CPQ software providers</a:t>
            </a:r>
            <a:r>
              <a:rPr lang="en-US" sz="1800" b="0" i="0" u="none" strike="noStrike" dirty="0">
                <a:solidFill>
                  <a:srgbClr val="000000"/>
                </a:solidFill>
                <a:effectLst/>
                <a:latin typeface="Arial" panose="020B0604020202020204" pitchFamily="34" charset="0"/>
                <a:cs typeface="Arial" panose="020B0604020202020204" pitchFamily="34" charset="0"/>
              </a:rPr>
              <a:t>, a perpetual license model can be high quality for organizations that pick to control their software program surroundings. For businesses with full-size sales operations, investing in a perpetual license may yield excessive ROI, as the software will remain functional without ongoing subscription charges. However, the ROI may also rely upon the size and precise needs of the enterprise.</a:t>
            </a:r>
            <a:endParaRPr lang="en-US" b="0" dirty="0">
              <a:effectLst/>
              <a:latin typeface="Arial" panose="020B0604020202020204" pitchFamily="34" charset="0"/>
              <a:cs typeface="Arial" panose="020B0604020202020204" pitchFamily="34" charset="0"/>
            </a:endParaRPr>
          </a:p>
          <a:p>
            <a:pPr rtl="0">
              <a:spcBef>
                <a:spcPts val="1400"/>
              </a:spcBef>
              <a:spcAft>
                <a:spcPts val="400"/>
              </a:spcAft>
            </a:pPr>
            <a:r>
              <a:rPr lang="en-US" sz="2000" b="1" i="0" u="none" strike="noStrike" dirty="0">
                <a:solidFill>
                  <a:srgbClr val="000000"/>
                </a:solidFill>
                <a:effectLst/>
                <a:latin typeface="Arial" panose="020B0604020202020204" pitchFamily="34" charset="0"/>
                <a:cs typeface="Arial" panose="020B0604020202020204" pitchFamily="34" charset="0"/>
              </a:rPr>
              <a:t>3. Usage-Based Pricing</a:t>
            </a:r>
            <a:endParaRPr lang="en-US" b="1"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Usage-primarily based pricing, additionally called pay-as-you-pass, charges organizations based on how a great deal they use the software. This version is common for cloud-primarily based software programs or services that provide cost on an as-needed foundation. This version may be perfect for agencies with fluctuating needs, allowing them to optimize costs based on utilization.</a:t>
            </a:r>
            <a:endParaRPr lang="en-US" b="0" dirty="0">
              <a:effectLst/>
              <a:latin typeface="Arial" panose="020B0604020202020204" pitchFamily="34" charset="0"/>
              <a:cs typeface="Arial" panose="020B0604020202020204" pitchFamily="34" charset="0"/>
            </a:endParaRPr>
          </a:p>
          <a:p>
            <a:pPr rtl="0"/>
            <a:br>
              <a:rPr lang="en-US" b="0" dirty="0">
                <a:effectLst/>
                <a:latin typeface="Arial" panose="020B0604020202020204" pitchFamily="34" charset="0"/>
                <a:cs typeface="Arial" panose="020B0604020202020204" pitchFamily="34" charset="0"/>
              </a:rPr>
            </a:br>
            <a:r>
              <a:rPr lang="en-US" sz="1800" b="0" i="0" u="none" strike="noStrike" dirty="0">
                <a:solidFill>
                  <a:srgbClr val="000000"/>
                </a:solidFill>
                <a:effectLst/>
                <a:latin typeface="Arial" panose="020B0604020202020204" pitchFamily="34" charset="0"/>
                <a:cs typeface="Arial" panose="020B0604020202020204" pitchFamily="34" charset="0"/>
              </a:rPr>
              <a:t>For companies using the CPQ software program, this model can work properly for companies that enjoy varying sales volumes. It allows businesses to align software program fees with commercial enterprise cycles, optimizing ROI based totally on call for.</a:t>
            </a:r>
            <a:endParaRPr lang="en-US" b="0" dirty="0">
              <a:effectLst/>
              <a:latin typeface="Arial" panose="020B0604020202020204" pitchFamily="34" charset="0"/>
              <a:cs typeface="Arial" panose="020B0604020202020204" pitchFamily="34" charset="0"/>
            </a:endParaRPr>
          </a:p>
          <a:p>
            <a:pPr rtl="0">
              <a:spcBef>
                <a:spcPts val="1400"/>
              </a:spcBef>
              <a:spcAft>
                <a:spcPts val="400"/>
              </a:spcAft>
            </a:pPr>
            <a:r>
              <a:rPr lang="en-US" sz="2000" b="1" i="0" u="none" strike="noStrike" dirty="0">
                <a:solidFill>
                  <a:srgbClr val="000000"/>
                </a:solidFill>
                <a:effectLst/>
                <a:latin typeface="Arial" panose="020B0604020202020204" pitchFamily="34" charset="0"/>
                <a:cs typeface="Arial" panose="020B0604020202020204" pitchFamily="34" charset="0"/>
              </a:rPr>
              <a:t>4. Freemium Model</a:t>
            </a:r>
            <a:endParaRPr lang="en-US" b="1"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Freemium models offer a fundamental version of the software for free, with the option to upgrade to premium features for a rate. This model permits organizations to strive for the software program before committing to a buy, offering a low-threat opportunity to evaluate ROI. The freemium version is commonly used by royalty management software carriers to attract new clients who can later convert to paying customers after they see the cost.</a:t>
            </a:r>
            <a:endParaRPr lang="en-US" b="0" dirty="0">
              <a:effectLst/>
              <a:latin typeface="Arial" panose="020B0604020202020204" pitchFamily="34" charset="0"/>
              <a:cs typeface="Arial" panose="020B0604020202020204" pitchFamily="34" charset="0"/>
            </a:endParaRPr>
          </a:p>
          <a:p>
            <a:br>
              <a:rPr lang="en-US" b="0" dirty="0">
                <a:effectLst/>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42313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C9235E8-B304-CB48-F6D3-4E753C2D5DA7}"/>
              </a:ext>
            </a:extLst>
          </p:cNvPr>
          <p:cNvSpPr txBox="1"/>
          <p:nvPr/>
        </p:nvSpPr>
        <p:spPr>
          <a:xfrm>
            <a:off x="0" y="220353"/>
            <a:ext cx="12192000" cy="2359620"/>
          </a:xfrm>
          <a:prstGeom prst="rect">
            <a:avLst/>
          </a:prstGeom>
          <a:noFill/>
        </p:spPr>
        <p:txBody>
          <a:bodyPr wrap="square">
            <a:spAutoFit/>
          </a:bodyPr>
          <a:lstStyle/>
          <a:p>
            <a:pPr rtl="0">
              <a:spcBef>
                <a:spcPts val="1200"/>
              </a:spcBef>
              <a:spcAft>
                <a:spcPts val="400"/>
              </a:spcAft>
            </a:pPr>
            <a:r>
              <a:rPr lang="en-US" sz="1800" b="1" i="0" u="none" strike="noStrike" dirty="0">
                <a:solidFill>
                  <a:srgbClr val="000000"/>
                </a:solidFill>
                <a:effectLst/>
                <a:latin typeface="Arial" panose="020B0604020202020204" pitchFamily="34" charset="0"/>
                <a:cs typeface="Arial" panose="020B0604020202020204" pitchFamily="34" charset="0"/>
              </a:rPr>
              <a:t>Conclusion</a:t>
            </a:r>
            <a:endParaRPr lang="en-US" b="1"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In conclusion, comparing the ROI of various </a:t>
            </a:r>
            <a:r>
              <a:rPr lang="en-US" sz="1800" b="1" i="0" u="sng" strike="noStrike" dirty="0">
                <a:solidFill>
                  <a:srgbClr val="1155CC"/>
                </a:solidFill>
                <a:effectLst/>
                <a:latin typeface="Arial" panose="020B0604020202020204" pitchFamily="34" charset="0"/>
                <a:cs typeface="Arial" panose="020B0604020202020204" pitchFamily="34" charset="0"/>
                <a:hlinkClick r:id="rId2"/>
              </a:rPr>
              <a:t>software pricing</a:t>
            </a:r>
            <a:r>
              <a:rPr lang="en-US" sz="1800" b="0" i="0" u="none" strike="noStrike" dirty="0">
                <a:solidFill>
                  <a:srgbClr val="000000"/>
                </a:solidFill>
                <a:effectLst/>
                <a:latin typeface="Arial" panose="020B0604020202020204" pitchFamily="34" charset="0"/>
                <a:cs typeface="Arial" panose="020B0604020202020204" pitchFamily="34" charset="0"/>
              </a:rPr>
              <a:t> fashions requires know-how about your business enterprise’s unique needs and finances. Subscription fashions, perpetual licensing, utilization-primarily based pricing, and freemium alternatives all provide specific benefits. Businesses have to choose the model that aligns with their financial desires and scalability, making sure a superb ROI for software investments such as royalty control software and CPQ software program vendors.</a:t>
            </a:r>
            <a:endParaRPr lang="en-US" b="0" dirty="0">
              <a:effectLst/>
              <a:latin typeface="Arial" panose="020B0604020202020204" pitchFamily="34" charset="0"/>
              <a:cs typeface="Arial" panose="020B0604020202020204" pitchFamily="34" charset="0"/>
            </a:endParaRPr>
          </a:p>
          <a:p>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95559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6EC5E-5B09-A6E9-5341-AF86E4201B09}"/>
              </a:ext>
            </a:extLst>
          </p:cNvPr>
          <p:cNvSpPr txBox="1">
            <a:spLocks/>
          </p:cNvSpPr>
          <p:nvPr/>
        </p:nvSpPr>
        <p:spPr>
          <a:xfrm>
            <a:off x="188817" y="167497"/>
            <a:ext cx="10515600" cy="101350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latin typeface="Arial" panose="020B0604020202020204" pitchFamily="34" charset="0"/>
                <a:ea typeface="Roboto" panose="02000000000000000000" pitchFamily="2" charset="0"/>
                <a:cs typeface="Arial" panose="020B0604020202020204" pitchFamily="34" charset="0"/>
              </a:rPr>
              <a:t>Contact Us</a:t>
            </a:r>
          </a:p>
        </p:txBody>
      </p:sp>
      <p:sp>
        <p:nvSpPr>
          <p:cNvPr id="3" name="Rectangle 2">
            <a:extLst>
              <a:ext uri="{FF2B5EF4-FFF2-40B4-BE49-F238E27FC236}">
                <a16:creationId xmlns:a16="http://schemas.microsoft.com/office/drawing/2014/main" id="{6D69FB60-43D9-F54C-66C5-C1A41F9982F9}"/>
              </a:ext>
            </a:extLst>
          </p:cNvPr>
          <p:cNvSpPr/>
          <p:nvPr/>
        </p:nvSpPr>
        <p:spPr>
          <a:xfrm>
            <a:off x="239434" y="1690062"/>
            <a:ext cx="11713131" cy="3477875"/>
          </a:xfrm>
          <a:prstGeom prst="rect">
            <a:avLst/>
          </a:prstGeom>
        </p:spPr>
        <p:txBody>
          <a:bodyPr wrap="square">
            <a:spAutoFit/>
          </a:bodyPr>
          <a:lstStyle/>
          <a:p>
            <a:r>
              <a:rPr lang="en-US" sz="2000" dirty="0">
                <a:latin typeface="Arial" panose="020B0604020202020204" pitchFamily="34" charset="0"/>
                <a:ea typeface="Roboto" panose="02000000000000000000" pitchFamily="2" charset="0"/>
                <a:cs typeface="Arial" panose="020B0604020202020204" pitchFamily="34" charset="0"/>
              </a:rPr>
              <a:t>Feel free to contact us for any questions and doubts​ on</a:t>
            </a:r>
          </a:p>
          <a:p>
            <a:r>
              <a:rPr lang="en-US" sz="2000" b="1" dirty="0">
                <a:solidFill>
                  <a:schemeClr val="accent4"/>
                </a:solidFill>
                <a:latin typeface="Arial" panose="020B0604020202020204" pitchFamily="34" charset="0"/>
                <a:ea typeface="Roboto" panose="02000000000000000000" pitchFamily="2" charset="0"/>
                <a:cs typeface="Arial" panose="020B0604020202020204" pitchFamily="34" charset="0"/>
                <a:hlinkClick r:id="rId2">
                  <a:extLst>
                    <a:ext uri="{A12FA001-AC4F-418D-AE19-62706E023703}">
                      <ahyp:hlinkClr xmlns:ahyp="http://schemas.microsoft.com/office/drawing/2018/hyperlinkcolor" val="tx"/>
                    </a:ext>
                  </a:extLst>
                </a:hlinkClick>
              </a:rPr>
              <a:t>https://ima360.com/</a:t>
            </a:r>
            <a:endParaRPr lang="en-US" sz="2000" b="1" dirty="0">
              <a:solidFill>
                <a:schemeClr val="accent4"/>
              </a:solidFill>
              <a:latin typeface="Arial" panose="020B0604020202020204" pitchFamily="34" charset="0"/>
              <a:ea typeface="Roboto" panose="02000000000000000000" pitchFamily="2" charset="0"/>
              <a:cs typeface="Arial" panose="020B0604020202020204" pitchFamily="34" charset="0"/>
            </a:endParaRPr>
          </a:p>
          <a:p>
            <a:endParaRPr lang="en-US" sz="2000" dirty="0">
              <a:latin typeface="Arial" panose="020B0604020202020204" pitchFamily="34" charset="0"/>
              <a:ea typeface="Roboto" panose="02000000000000000000" pitchFamily="2" charset="0"/>
              <a:cs typeface="Arial" panose="020B0604020202020204" pitchFamily="34" charset="0"/>
            </a:endParaRPr>
          </a:p>
          <a:p>
            <a:pPr fontAlgn="base"/>
            <a:r>
              <a:rPr lang="en-US" sz="2000" b="1" dirty="0">
                <a:latin typeface="Arial" panose="020B0604020202020204" pitchFamily="34" charset="0"/>
                <a:ea typeface="Roboto" panose="02000000000000000000" pitchFamily="2" charset="0"/>
                <a:cs typeface="Arial" panose="020B0604020202020204" pitchFamily="34" charset="0"/>
              </a:rPr>
              <a:t>Phone No:</a:t>
            </a:r>
          </a:p>
          <a:p>
            <a:pPr algn="l" fontAlgn="base"/>
            <a:r>
              <a:rPr lang="en-US" sz="2000" b="0" i="0" dirty="0">
                <a:effectLst/>
                <a:latin typeface="Arial" panose="020B0604020202020204" pitchFamily="34" charset="0"/>
                <a:cs typeface="Arial" panose="020B0604020202020204" pitchFamily="34" charset="0"/>
              </a:rPr>
              <a:t>+1 214-584-6660</a:t>
            </a:r>
          </a:p>
          <a:p>
            <a:r>
              <a:rPr lang="en-US" sz="2000" b="1" dirty="0">
                <a:latin typeface="Arial" panose="020B0604020202020204" pitchFamily="34" charset="0"/>
                <a:ea typeface="Roboto" panose="02000000000000000000" pitchFamily="2" charset="0"/>
                <a:cs typeface="Arial" panose="020B0604020202020204" pitchFamily="34" charset="0"/>
              </a:rPr>
              <a:t>Email Address:</a:t>
            </a:r>
          </a:p>
          <a:p>
            <a:pPr algn="l" fontAlgn="base"/>
            <a:r>
              <a:rPr lang="en-US" sz="2000" b="0" i="0" dirty="0">
                <a:effectLst/>
                <a:latin typeface="Arial" panose="020B0604020202020204" pitchFamily="34" charset="0"/>
                <a:cs typeface="Arial" panose="020B0604020202020204" pitchFamily="34" charset="0"/>
              </a:rPr>
              <a:t>info@ima360.com</a:t>
            </a:r>
          </a:p>
          <a:p>
            <a:r>
              <a:rPr lang="en-US" sz="2000" b="1" dirty="0">
                <a:latin typeface="Arial" panose="020B0604020202020204" pitchFamily="34" charset="0"/>
                <a:ea typeface="Roboto" panose="02000000000000000000" pitchFamily="2" charset="0"/>
                <a:cs typeface="Arial" panose="020B0604020202020204" pitchFamily="34" charset="0"/>
              </a:rPr>
              <a:t>Head Office:</a:t>
            </a:r>
          </a:p>
          <a:p>
            <a:pPr algn="l" fontAlgn="base"/>
            <a:r>
              <a:rPr lang="en-US" sz="2000" b="0" i="0" dirty="0">
                <a:effectLst/>
                <a:latin typeface="Arial" panose="020B0604020202020204" pitchFamily="34" charset="0"/>
                <a:cs typeface="Arial" panose="020B0604020202020204" pitchFamily="34" charset="0"/>
              </a:rPr>
              <a:t>6600 Chase Oaks Blvd. Ste. 150, Plano, TX 75023</a:t>
            </a:r>
          </a:p>
          <a:p>
            <a:br>
              <a:rPr lang="en-US" sz="2000" b="0" i="0" dirty="0">
                <a:solidFill>
                  <a:srgbClr val="FFFFFF"/>
                </a:solidFill>
                <a:effectLst/>
                <a:latin typeface="Arial" panose="020B0604020202020204" pitchFamily="34" charset="0"/>
                <a:cs typeface="Arial" panose="020B0604020202020204" pitchFamily="34" charset="0"/>
              </a:rPr>
            </a:br>
            <a:endParaRPr lang="en-IN" sz="2000" dirty="0">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36574294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TotalTime>
  <Words>673</Words>
  <Application>Microsoft Office PowerPoint</Application>
  <PresentationFormat>Widescreen</PresentationFormat>
  <Paragraphs>30</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Aptos</vt:lpstr>
      <vt:lpstr>Aptos Display</vt:lpstr>
      <vt:lpstr>Arial</vt:lpstr>
      <vt:lpstr>Office Theme</vt:lpstr>
      <vt:lpstr>Analyzing the ROI of Different Software Pricing Models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347</dc:creator>
  <cp:lastModifiedBy>347</cp:lastModifiedBy>
  <cp:revision>1</cp:revision>
  <dcterms:created xsi:type="dcterms:W3CDTF">2025-01-24T09:19:25Z</dcterms:created>
  <dcterms:modified xsi:type="dcterms:W3CDTF">2025-01-24T09:25:40Z</dcterms:modified>
</cp:coreProperties>
</file>