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Raleway"/>
      <p:regular r:id="rId15"/>
      <p:bold r:id="rId16"/>
      <p:italic r:id="rId17"/>
      <p:boldItalic r:id="rId18"/>
    </p:embeddedFont>
    <p:embeddedFont>
      <p:font typeface="Raleway ExtraBold"/>
      <p:bold r:id="rId19"/>
      <p:boldItalic r:id="rId20"/>
    </p:embeddedFont>
    <p:embeddedFont>
      <p:font typeface="Lato"/>
      <p:regular r:id="rId21"/>
      <p:bold r:id="rId22"/>
      <p:italic r:id="rId23"/>
      <p:boldItalic r:id="rId24"/>
    </p:embeddedFont>
    <p:embeddedFont>
      <p:font typeface="Raleway Black"/>
      <p:bold r:id="rId25"/>
      <p:boldItalic r:id="rId26"/>
    </p:embeddedFont>
    <p:embeddedFont>
      <p:font typeface="Raleway Medium"/>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0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04"/>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ExtraBold-boldItalic.fntdata"/><Relationship Id="rId22" Type="http://schemas.openxmlformats.org/officeDocument/2006/relationships/font" Target="fonts/Lato-bold.fntdata"/><Relationship Id="rId21" Type="http://schemas.openxmlformats.org/officeDocument/2006/relationships/font" Target="fonts/Lato-regular.fntdata"/><Relationship Id="rId24" Type="http://schemas.openxmlformats.org/officeDocument/2006/relationships/font" Target="fonts/Lato-boldItalic.fntdata"/><Relationship Id="rId23" Type="http://schemas.openxmlformats.org/officeDocument/2006/relationships/font" Target="fonts/La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Black-boldItalic.fntdata"/><Relationship Id="rId25" Type="http://schemas.openxmlformats.org/officeDocument/2006/relationships/font" Target="fonts/RalewayBlack-bold.fntdata"/><Relationship Id="rId28" Type="http://schemas.openxmlformats.org/officeDocument/2006/relationships/font" Target="fonts/RalewayMedium-bold.fntdata"/><Relationship Id="rId27" Type="http://schemas.openxmlformats.org/officeDocument/2006/relationships/font" Target="fonts/RalewayMedium-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Medium-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RalewayMedium-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Raleway-regular.fntdata"/><Relationship Id="rId14" Type="http://schemas.openxmlformats.org/officeDocument/2006/relationships/slide" Target="slides/slide9.xml"/><Relationship Id="rId17" Type="http://schemas.openxmlformats.org/officeDocument/2006/relationships/font" Target="fonts/Raleway-italic.fntdata"/><Relationship Id="rId16" Type="http://schemas.openxmlformats.org/officeDocument/2006/relationships/font" Target="fonts/Raleway-bold.fntdata"/><Relationship Id="rId19" Type="http://schemas.openxmlformats.org/officeDocument/2006/relationships/font" Target="fonts/RalewayExtraBold-bold.fntdata"/><Relationship Id="rId18" Type="http://schemas.openxmlformats.org/officeDocument/2006/relationships/font" Target="fonts/Raleway-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02ce296bfb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02ce296bfb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241d0fcdc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241d0fcdc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02ce296bfb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02ce296bfb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02ce296bfb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02ce296bfb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02ce296bf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02ce296bf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1bff4a2aa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1bff4a2a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189d57f8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189d57f8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02ce296bfb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02ce296bfb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04780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rgbClr val="93C4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paysquare.com/"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paysquare.com/payroll-outsourcin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paysquare.com/payroll-outsourcin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paysquare.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paysquare.com/payroll-outsourcin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hyperlink" Target="https://paysquare.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625" y="1432000"/>
            <a:ext cx="6653700" cy="1664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300"/>
              </a:spcAft>
              <a:buNone/>
            </a:pPr>
            <a:r>
              <a:rPr b="0" lang="en" sz="2600">
                <a:solidFill>
                  <a:srgbClr val="000000"/>
                </a:solidFill>
                <a:latin typeface="Raleway Black"/>
                <a:ea typeface="Raleway Black"/>
                <a:cs typeface="Raleway Black"/>
                <a:sym typeface="Raleway Black"/>
              </a:rPr>
              <a:t>From Manual to Modern: How Payroll Outsourcing Drives Digital Transformation in HR</a:t>
            </a:r>
            <a:endParaRPr b="0" sz="3000">
              <a:solidFill>
                <a:srgbClr val="000000"/>
              </a:solidFill>
              <a:latin typeface="Raleway Black"/>
              <a:ea typeface="Raleway Black"/>
              <a:cs typeface="Raleway Black"/>
              <a:sym typeface="Raleway Black"/>
            </a:endParaRPr>
          </a:p>
        </p:txBody>
      </p:sp>
      <p:sp>
        <p:nvSpPr>
          <p:cNvPr id="87" name="Google Shape;87;p13"/>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900" u="sng">
                <a:solidFill>
                  <a:schemeClr val="hlink"/>
                </a:solidFill>
                <a:latin typeface="Raleway"/>
                <a:ea typeface="Raleway"/>
                <a:cs typeface="Raleway"/>
                <a:sym typeface="Raleway"/>
                <a:hlinkClick r:id="rId3"/>
              </a:rPr>
              <a:t>https://paysquare.com/</a:t>
            </a:r>
            <a:endParaRPr b="1" sz="1900">
              <a:latin typeface="Raleway"/>
              <a:ea typeface="Raleway"/>
              <a:cs typeface="Raleway"/>
              <a:sym typeface="Raleway"/>
            </a:endParaRPr>
          </a:p>
        </p:txBody>
      </p:sp>
      <p:pic>
        <p:nvPicPr>
          <p:cNvPr id="88" name="Google Shape;88;p13"/>
          <p:cNvPicPr preferRelativeResize="0"/>
          <p:nvPr/>
        </p:nvPicPr>
        <p:blipFill rotWithShape="1">
          <a:blip r:embed="rId4">
            <a:alphaModFix/>
          </a:blip>
          <a:srcRect b="18140" l="0" r="0" t="0"/>
          <a:stretch/>
        </p:blipFill>
        <p:spPr>
          <a:xfrm>
            <a:off x="6462500" y="3345650"/>
            <a:ext cx="2285175" cy="14631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txBox="1"/>
          <p:nvPr>
            <p:ph idx="1" type="body"/>
          </p:nvPr>
        </p:nvSpPr>
        <p:spPr>
          <a:xfrm>
            <a:off x="727650" y="1524175"/>
            <a:ext cx="7688700" cy="257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Raleway"/>
                <a:ea typeface="Raleway"/>
                <a:cs typeface="Raleway"/>
                <a:sym typeface="Raleway"/>
              </a:rPr>
              <a:t>Today’s Human Resources (HR) has a very different image and much greater responsibility than it used to have before. This is no longer restricted to dealing with administrative work only but has advanced in scope and actually offers strategic input to the growth of organizational development. One of the important components of this change relates to the use of technology and other things such as outsourcing payroll. Using payroll outsourcing services can help companies free up time for HR and allow departments to work on value-adding tasks that can support digital transformation.</a:t>
            </a:r>
            <a:endParaRPr sz="1600">
              <a:solidFill>
                <a:srgbClr val="000000"/>
              </a:solidFill>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idx="1" type="body"/>
          </p:nvPr>
        </p:nvSpPr>
        <p:spPr>
          <a:xfrm>
            <a:off x="727650" y="1219375"/>
            <a:ext cx="7688700" cy="2579400"/>
          </a:xfrm>
          <a:prstGeom prst="rect">
            <a:avLst/>
          </a:prstGeom>
        </p:spPr>
        <p:txBody>
          <a:bodyPr anchorCtr="0" anchor="t" bIns="91425" lIns="91425" spcFirstLastPara="1" rIns="91425" wrap="square" tIns="91425">
            <a:noAutofit/>
          </a:bodyPr>
          <a:lstStyle/>
          <a:p>
            <a:pPr indent="0" lvl="0" marL="0" rtl="0" algn="l">
              <a:lnSpc>
                <a:spcPct val="150000"/>
              </a:lnSpc>
              <a:spcBef>
                <a:spcPts val="1200"/>
              </a:spcBef>
              <a:spcAft>
                <a:spcPts val="0"/>
              </a:spcAft>
              <a:buNone/>
            </a:pPr>
            <a:r>
              <a:rPr lang="en" sz="1800">
                <a:solidFill>
                  <a:srgbClr val="000000"/>
                </a:solidFill>
                <a:latin typeface="Raleway ExtraBold"/>
                <a:ea typeface="Raleway ExtraBold"/>
                <a:cs typeface="Raleway ExtraBold"/>
                <a:sym typeface="Raleway ExtraBold"/>
              </a:rPr>
              <a:t>The Limitations of Manual Payroll Management</a:t>
            </a:r>
            <a:endParaRPr sz="2000">
              <a:solidFill>
                <a:srgbClr val="000000"/>
              </a:solidFill>
              <a:latin typeface="Raleway ExtraBold"/>
              <a:ea typeface="Raleway ExtraBold"/>
              <a:cs typeface="Raleway ExtraBold"/>
              <a:sym typeface="Raleway ExtraBold"/>
            </a:endParaRPr>
          </a:p>
          <a:p>
            <a:pPr indent="0" lvl="0" marL="0" rtl="0" algn="l">
              <a:spcBef>
                <a:spcPts val="200"/>
              </a:spcBef>
              <a:spcAft>
                <a:spcPts val="0"/>
              </a:spcAft>
              <a:buNone/>
            </a:pPr>
            <a:r>
              <a:rPr lang="en" sz="1400">
                <a:solidFill>
                  <a:srgbClr val="000000"/>
                </a:solidFill>
                <a:latin typeface="Raleway"/>
                <a:ea typeface="Raleway"/>
                <a:cs typeface="Raleway"/>
                <a:sym typeface="Raleway"/>
              </a:rPr>
              <a:t>If you have to handle the payroll manually, it will take lots of time and is usually full of mistakes as well. Manual methods of wage computation and tax compliance mean that HR teams are likely to make mistakes or to take too long with their work. What is more, such payroll models do not lend themselves to scaling, which become a major issue for a growing enterprise.</a:t>
            </a:r>
            <a:endParaRPr sz="1400">
              <a:solidFill>
                <a:srgbClr val="000000"/>
              </a:solidFill>
              <a:latin typeface="Raleway"/>
              <a:ea typeface="Raleway"/>
              <a:cs typeface="Raleway"/>
              <a:sym typeface="Raleway"/>
            </a:endParaRPr>
          </a:p>
          <a:p>
            <a:pPr indent="0" lvl="0" marL="0" rtl="0" algn="l">
              <a:spcBef>
                <a:spcPts val="0"/>
              </a:spcBef>
              <a:spcAft>
                <a:spcPts val="0"/>
              </a:spcAft>
              <a:buNone/>
            </a:pPr>
            <a:r>
              <a:rPr lang="en" sz="1400">
                <a:solidFill>
                  <a:srgbClr val="000000"/>
                </a:solidFill>
                <a:latin typeface="Raleway"/>
                <a:ea typeface="Raleway"/>
                <a:cs typeface="Raleway"/>
                <a:sym typeface="Raleway"/>
              </a:rPr>
              <a:t>On the other hand, contracting a reputable payroll agency to handle your payroll or partnering with professional </a:t>
            </a:r>
            <a:r>
              <a:rPr b="1" lang="en" sz="1400" u="sng">
                <a:solidFill>
                  <a:srgbClr val="1155CC"/>
                </a:solidFill>
                <a:latin typeface="Raleway"/>
                <a:ea typeface="Raleway"/>
                <a:cs typeface="Raleway"/>
                <a:sym typeface="Raleway"/>
                <a:hlinkClick r:id="rId3">
                  <a:extLst>
                    <a:ext uri="{A12FA001-AC4F-418D-AE19-62706E023703}">
                      <ahyp:hlinkClr val="tx"/>
                    </a:ext>
                  </a:extLst>
                </a:hlinkClick>
              </a:rPr>
              <a:t>payroll outsourcing companies</a:t>
            </a:r>
            <a:r>
              <a:rPr lang="en" sz="1400">
                <a:solidFill>
                  <a:srgbClr val="000000"/>
                </a:solidFill>
                <a:latin typeface="Raleway"/>
                <a:ea typeface="Raleway"/>
                <a:cs typeface="Raleway"/>
                <a:sym typeface="Raleway"/>
              </a:rPr>
              <a:t> allows businesses to upgrade their companies’ payroll systems. This shift creates a starting point of what could be adopted as a digital transformation roadmap for Human Resources.</a:t>
            </a:r>
            <a:endParaRPr sz="1400">
              <a:solidFill>
                <a:srgbClr val="000000"/>
              </a:solidFill>
              <a:latin typeface="Raleway"/>
              <a:ea typeface="Raleway"/>
              <a:cs typeface="Raleway"/>
              <a:sym typeface="Raleway"/>
            </a:endParaRPr>
          </a:p>
          <a:p>
            <a:pPr indent="0" lvl="0" marL="0" rtl="0" algn="l">
              <a:spcBef>
                <a:spcPts val="0"/>
              </a:spcBef>
              <a:spcAft>
                <a:spcPts val="0"/>
              </a:spcAft>
              <a:buNone/>
            </a:pPr>
            <a:r>
              <a:t/>
            </a:r>
            <a:endParaRPr sz="1900">
              <a:solidFill>
                <a:srgbClr val="000000"/>
              </a:solidFill>
              <a:latin typeface="Raleway Medium"/>
              <a:ea typeface="Raleway Medium"/>
              <a:cs typeface="Raleway Medium"/>
              <a:sym typeface="Raleway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ph idx="1" type="body"/>
          </p:nvPr>
        </p:nvSpPr>
        <p:spPr>
          <a:xfrm>
            <a:off x="747775" y="1373800"/>
            <a:ext cx="7832100" cy="29847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400">
                <a:solidFill>
                  <a:srgbClr val="000000"/>
                </a:solidFill>
                <a:latin typeface="Raleway"/>
                <a:ea typeface="Raleway"/>
                <a:cs typeface="Raleway"/>
                <a:sym typeface="Raleway"/>
              </a:rPr>
              <a:t>Automation of Payroll Processes</a:t>
            </a:r>
            <a:endParaRPr b="1" sz="1400">
              <a:solidFill>
                <a:srgbClr val="000000"/>
              </a:solidFill>
              <a:latin typeface="Raleway"/>
              <a:ea typeface="Raleway"/>
              <a:cs typeface="Raleway"/>
              <a:sym typeface="Raleway"/>
            </a:endParaRPr>
          </a:p>
          <a:p>
            <a:pPr indent="0" lvl="0" marL="0" rtl="0" algn="l">
              <a:spcBef>
                <a:spcPts val="400"/>
              </a:spcBef>
              <a:spcAft>
                <a:spcPts val="0"/>
              </a:spcAft>
              <a:buNone/>
            </a:pPr>
            <a:r>
              <a:rPr b="1" lang="en" u="sng">
                <a:solidFill>
                  <a:srgbClr val="1155CC"/>
                </a:solidFill>
                <a:latin typeface="Raleway"/>
                <a:ea typeface="Raleway"/>
                <a:cs typeface="Raleway"/>
                <a:sym typeface="Raleway"/>
                <a:hlinkClick r:id="rId3">
                  <a:extLst>
                    <a:ext uri="{A12FA001-AC4F-418D-AE19-62706E023703}">
                      <ahyp:hlinkClr val="tx"/>
                    </a:ext>
                  </a:extLst>
                </a:hlinkClick>
              </a:rPr>
              <a:t>Payroll outsourcing services</a:t>
            </a:r>
            <a:r>
              <a:rPr lang="en">
                <a:solidFill>
                  <a:srgbClr val="000000"/>
                </a:solidFill>
                <a:latin typeface="Raleway"/>
                <a:ea typeface="Raleway"/>
                <a:cs typeface="Raleway"/>
                <a:sym typeface="Raleway"/>
              </a:rPr>
              <a:t> involve the use of new technologies such as Artificial intelligence and cloud solutions to conduct salary computation, tax remittance and compliance tracking . With the help of cooperation with payroll companies, companies and businesses avoid mistakes connected with the calculations and make payroll processing more accurate.</a:t>
            </a:r>
            <a:endParaRPr>
              <a:solidFill>
                <a:srgbClr val="000000"/>
              </a:solidFill>
              <a:latin typeface="Raleway"/>
              <a:ea typeface="Raleway"/>
              <a:cs typeface="Raleway"/>
              <a:sym typeface="Raleway"/>
            </a:endParaRPr>
          </a:p>
          <a:p>
            <a:pPr indent="0" lvl="0" marL="0" rtl="0" algn="l">
              <a:spcBef>
                <a:spcPts val="1400"/>
              </a:spcBef>
              <a:spcAft>
                <a:spcPts val="0"/>
              </a:spcAft>
              <a:buNone/>
            </a:pPr>
            <a:r>
              <a:rPr b="1" lang="en" sz="1400">
                <a:solidFill>
                  <a:srgbClr val="000000"/>
                </a:solidFill>
                <a:latin typeface="Raleway"/>
                <a:ea typeface="Raleway"/>
                <a:cs typeface="Raleway"/>
                <a:sym typeface="Raleway"/>
              </a:rPr>
              <a:t>Improved Compliance oversight</a:t>
            </a:r>
            <a:endParaRPr b="1" sz="1400">
              <a:solidFill>
                <a:srgbClr val="000000"/>
              </a:solidFill>
              <a:latin typeface="Raleway"/>
              <a:ea typeface="Raleway"/>
              <a:cs typeface="Raleway"/>
              <a:sym typeface="Raleway"/>
            </a:endParaRPr>
          </a:p>
          <a:p>
            <a:pPr indent="0" lvl="0" marL="0" rtl="0" algn="l">
              <a:spcBef>
                <a:spcPts val="400"/>
              </a:spcBef>
              <a:spcAft>
                <a:spcPts val="0"/>
              </a:spcAft>
              <a:buNone/>
            </a:pPr>
            <a:r>
              <a:rPr lang="en">
                <a:solidFill>
                  <a:srgbClr val="000000"/>
                </a:solidFill>
                <a:latin typeface="Raleway"/>
                <a:ea typeface="Raleway"/>
                <a:cs typeface="Raleway"/>
                <a:sym typeface="Raleway"/>
              </a:rPr>
              <a:t>It is difficult to follow up with the changed legislation, especially when the business is situated in a country like India where the laws are quite numeroålous. When it comes to payroll outsourcing, India has many reputable companies that can meet all legal requirements of national and local levels and, therefore, lower the occurrence of penalties and legal cases.</a:t>
            </a:r>
            <a:endParaRPr sz="1600">
              <a:solidFill>
                <a:srgbClr val="000000"/>
              </a:solidFill>
              <a:latin typeface="Raleway"/>
              <a:ea typeface="Raleway"/>
              <a:cs typeface="Raleway"/>
              <a:sym typeface="Raleway"/>
            </a:endParaRPr>
          </a:p>
        </p:txBody>
      </p:sp>
      <p:sp>
        <p:nvSpPr>
          <p:cNvPr id="104" name="Google Shape;104;p16"/>
          <p:cNvSpPr txBox="1"/>
          <p:nvPr>
            <p:ph idx="1" type="body"/>
          </p:nvPr>
        </p:nvSpPr>
        <p:spPr>
          <a:xfrm>
            <a:off x="747775" y="499825"/>
            <a:ext cx="7436400" cy="382200"/>
          </a:xfrm>
          <a:prstGeom prst="rect">
            <a:avLst/>
          </a:prstGeom>
        </p:spPr>
        <p:txBody>
          <a:bodyPr anchorCtr="0" anchor="t" bIns="91425" lIns="91425" spcFirstLastPara="1" rIns="91425" wrap="square" tIns="91425">
            <a:noAutofit/>
          </a:bodyPr>
          <a:lstStyle/>
          <a:p>
            <a:pPr indent="0" lvl="0" marL="0" rtl="0" algn="l">
              <a:spcBef>
                <a:spcPts val="1600"/>
              </a:spcBef>
              <a:spcAft>
                <a:spcPts val="0"/>
              </a:spcAft>
              <a:buNone/>
            </a:pPr>
            <a:r>
              <a:rPr lang="en" sz="1900">
                <a:solidFill>
                  <a:srgbClr val="000000"/>
                </a:solidFill>
                <a:latin typeface="Raleway Black"/>
                <a:ea typeface="Raleway Black"/>
                <a:cs typeface="Raleway Black"/>
                <a:sym typeface="Raleway Black"/>
              </a:rPr>
              <a:t>How Payroll Outsourcing Drives Digital Transformation</a:t>
            </a:r>
            <a:endParaRPr sz="2100">
              <a:solidFill>
                <a:srgbClr val="000000"/>
              </a:solidFill>
              <a:latin typeface="Raleway Black"/>
              <a:ea typeface="Raleway Black"/>
              <a:cs typeface="Raleway Black"/>
              <a:sym typeface="Raleway Black"/>
            </a:endParaRPr>
          </a:p>
          <a:p>
            <a:pPr indent="0" lvl="0" marL="0" rtl="0" algn="l">
              <a:spcBef>
                <a:spcPts val="400"/>
              </a:spcBef>
              <a:spcAft>
                <a:spcPts val="0"/>
              </a:spcAft>
              <a:buNone/>
            </a:pPr>
            <a:r>
              <a:t/>
            </a:r>
            <a:endParaRPr sz="2300">
              <a:solidFill>
                <a:srgbClr val="000000"/>
              </a:solidFill>
              <a:latin typeface="Raleway Black"/>
              <a:ea typeface="Raleway Black"/>
              <a:cs typeface="Raleway Black"/>
              <a:sym typeface="Raleway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ph idx="1" type="body"/>
          </p:nvPr>
        </p:nvSpPr>
        <p:spPr>
          <a:xfrm>
            <a:off x="727650" y="1391625"/>
            <a:ext cx="7688700" cy="26886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400">
                <a:solidFill>
                  <a:srgbClr val="000000"/>
                </a:solidFill>
                <a:latin typeface="Raleway"/>
                <a:ea typeface="Raleway"/>
                <a:cs typeface="Raleway"/>
                <a:sym typeface="Raleway"/>
              </a:rPr>
              <a:t>Real-Time Data Access</a:t>
            </a:r>
            <a:endParaRPr b="1" sz="1400">
              <a:solidFill>
                <a:srgbClr val="000000"/>
              </a:solidFill>
              <a:latin typeface="Raleway"/>
              <a:ea typeface="Raleway"/>
              <a:cs typeface="Raleway"/>
              <a:sym typeface="Raleway"/>
            </a:endParaRPr>
          </a:p>
          <a:p>
            <a:pPr indent="0" lvl="0" marL="0" rtl="0" algn="l">
              <a:spcBef>
                <a:spcPts val="400"/>
              </a:spcBef>
              <a:spcAft>
                <a:spcPts val="0"/>
              </a:spcAft>
              <a:buNone/>
            </a:pPr>
            <a:r>
              <a:rPr lang="en">
                <a:solidFill>
                  <a:srgbClr val="000000"/>
                </a:solidFill>
                <a:latin typeface="Raleway"/>
                <a:ea typeface="Raleway"/>
                <a:cs typeface="Raleway"/>
                <a:sym typeface="Raleway"/>
              </a:rPr>
              <a:t>Outsourcing providers’ payroll management services feature the needed dashboards and reporting features that include real-time information on the payroll. These insights assist the HR teams to make decisions that are informed by data hence increasing efficiency and also there is a lot of transparency.</a:t>
            </a:r>
            <a:endParaRPr>
              <a:solidFill>
                <a:srgbClr val="000000"/>
              </a:solidFill>
              <a:latin typeface="Raleway"/>
              <a:ea typeface="Raleway"/>
              <a:cs typeface="Raleway"/>
              <a:sym typeface="Raleway"/>
            </a:endParaRPr>
          </a:p>
          <a:p>
            <a:pPr indent="0" lvl="0" marL="0" rtl="0" algn="l">
              <a:spcBef>
                <a:spcPts val="1400"/>
              </a:spcBef>
              <a:spcAft>
                <a:spcPts val="0"/>
              </a:spcAft>
              <a:buNone/>
            </a:pPr>
            <a:r>
              <a:rPr b="1" lang="en" sz="1400">
                <a:solidFill>
                  <a:srgbClr val="000000"/>
                </a:solidFill>
                <a:latin typeface="Raleway"/>
                <a:ea typeface="Raleway"/>
                <a:cs typeface="Raleway"/>
                <a:sym typeface="Raleway"/>
              </a:rPr>
              <a:t>Scalability and Flexibility</a:t>
            </a:r>
            <a:endParaRPr b="1" sz="1400">
              <a:solidFill>
                <a:srgbClr val="000000"/>
              </a:solidFill>
              <a:latin typeface="Raleway"/>
              <a:ea typeface="Raleway"/>
              <a:cs typeface="Raleway"/>
              <a:sym typeface="Raleway"/>
            </a:endParaRPr>
          </a:p>
          <a:p>
            <a:pPr indent="0" lvl="0" marL="0" rtl="0" algn="l">
              <a:spcBef>
                <a:spcPts val="400"/>
              </a:spcBef>
              <a:spcAft>
                <a:spcPts val="0"/>
              </a:spcAft>
              <a:buNone/>
            </a:pPr>
            <a:r>
              <a:rPr lang="en">
                <a:solidFill>
                  <a:srgbClr val="000000"/>
                </a:solidFill>
                <a:latin typeface="Raleway"/>
                <a:ea typeface="Raleway"/>
                <a:cs typeface="Raleway"/>
                <a:sym typeface="Raleway"/>
              </a:rPr>
              <a:t>In this development stage, the demand for payroll increases its sophistication as a company expands. Outsourcing services of payroll in India provide flexibility such that they can be adjusted depending on the needs of the organizations in these ways.</a:t>
            </a:r>
            <a:endParaRPr sz="1600">
              <a:solidFill>
                <a:srgbClr val="000000"/>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8"/>
          <p:cNvSpPr txBox="1"/>
          <p:nvPr>
            <p:ph idx="1" type="body"/>
          </p:nvPr>
        </p:nvSpPr>
        <p:spPr>
          <a:xfrm>
            <a:off x="712200" y="1467575"/>
            <a:ext cx="7578900" cy="19122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400">
                <a:solidFill>
                  <a:srgbClr val="000000"/>
                </a:solidFill>
                <a:latin typeface="Raleway"/>
                <a:ea typeface="Raleway"/>
                <a:cs typeface="Raleway"/>
                <a:sym typeface="Raleway"/>
              </a:rPr>
              <a:t>Cost Efficiency</a:t>
            </a:r>
            <a:endParaRPr b="1" sz="1400">
              <a:solidFill>
                <a:srgbClr val="000000"/>
              </a:solidFill>
              <a:latin typeface="Raleway"/>
              <a:ea typeface="Raleway"/>
              <a:cs typeface="Raleway"/>
              <a:sym typeface="Raleway"/>
            </a:endParaRPr>
          </a:p>
          <a:p>
            <a:pPr indent="0" lvl="0" marL="0" rtl="0" algn="l">
              <a:spcBef>
                <a:spcPts val="400"/>
              </a:spcBef>
              <a:spcAft>
                <a:spcPts val="0"/>
              </a:spcAft>
              <a:buNone/>
            </a:pPr>
            <a:r>
              <a:rPr lang="en">
                <a:solidFill>
                  <a:srgbClr val="000000"/>
                </a:solidFill>
                <a:latin typeface="Raleway"/>
                <a:ea typeface="Raleway"/>
                <a:cs typeface="Raleway"/>
                <a:sym typeface="Raleway"/>
              </a:rPr>
              <a:t>Outsourcing payroll eliminates the need for creating an in-house payroll where one would require the payroll team and costly software updates. The outside input can be sought at a considerably lower cost, from </a:t>
            </a:r>
            <a:r>
              <a:rPr b="1" lang="en" u="sng">
                <a:solidFill>
                  <a:srgbClr val="1155CC"/>
                </a:solidFill>
                <a:latin typeface="Raleway"/>
                <a:ea typeface="Raleway"/>
                <a:cs typeface="Raleway"/>
                <a:sym typeface="Raleway"/>
                <a:hlinkClick r:id="rId3">
                  <a:extLst>
                    <a:ext uri="{A12FA001-AC4F-418D-AE19-62706E023703}">
                      <ahyp:hlinkClr val="tx"/>
                    </a:ext>
                  </a:extLst>
                </a:hlinkClick>
              </a:rPr>
              <a:t>payroll companies in India</a:t>
            </a:r>
            <a:r>
              <a:rPr lang="en">
                <a:solidFill>
                  <a:srgbClr val="000000"/>
                </a:solidFill>
                <a:latin typeface="Raleway"/>
                <a:ea typeface="Raleway"/>
                <a:cs typeface="Raleway"/>
                <a:sym typeface="Raleway"/>
              </a:rPr>
              <a:t>, which makes this form of outsourcing a feasible and practical solution for small businesses as well as for large corporations.</a:t>
            </a:r>
            <a:endParaRPr sz="1600">
              <a:solidFill>
                <a:srgbClr val="000000"/>
              </a:solidFill>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9"/>
          <p:cNvSpPr txBox="1"/>
          <p:nvPr>
            <p:ph idx="1" type="body"/>
          </p:nvPr>
        </p:nvSpPr>
        <p:spPr>
          <a:xfrm>
            <a:off x="660975" y="1303475"/>
            <a:ext cx="7578900" cy="3272100"/>
          </a:xfrm>
          <a:prstGeom prst="rect">
            <a:avLst/>
          </a:prstGeom>
        </p:spPr>
        <p:txBody>
          <a:bodyPr anchorCtr="0" anchor="t" bIns="91425" lIns="91425" spcFirstLastPara="1" rIns="91425" wrap="square" tIns="91425">
            <a:noAutofit/>
          </a:bodyPr>
          <a:lstStyle/>
          <a:p>
            <a:pPr indent="0" lvl="0" marL="0" rtl="0" algn="l">
              <a:lnSpc>
                <a:spcPct val="150000"/>
              </a:lnSpc>
              <a:spcBef>
                <a:spcPts val="1200"/>
              </a:spcBef>
              <a:spcAft>
                <a:spcPts val="0"/>
              </a:spcAft>
              <a:buNone/>
            </a:pPr>
            <a:r>
              <a:rPr b="1" lang="en" sz="1600">
                <a:solidFill>
                  <a:srgbClr val="000000"/>
                </a:solidFill>
                <a:latin typeface="Raleway"/>
                <a:ea typeface="Raleway"/>
                <a:cs typeface="Raleway"/>
                <a:sym typeface="Raleway"/>
              </a:rPr>
              <a:t>The Role of Payroll Outsourcing Companies</a:t>
            </a:r>
            <a:endParaRPr b="1" sz="1600">
              <a:solidFill>
                <a:srgbClr val="000000"/>
              </a:solidFill>
              <a:latin typeface="Raleway"/>
              <a:ea typeface="Raleway"/>
              <a:cs typeface="Raleway"/>
              <a:sym typeface="Raleway"/>
            </a:endParaRPr>
          </a:p>
          <a:p>
            <a:pPr indent="0" lvl="0" marL="0" rtl="0" algn="l">
              <a:spcBef>
                <a:spcPts val="200"/>
              </a:spcBef>
              <a:spcAft>
                <a:spcPts val="0"/>
              </a:spcAft>
              <a:buNone/>
            </a:pPr>
            <a:r>
              <a:rPr lang="en">
                <a:solidFill>
                  <a:srgbClr val="000000"/>
                </a:solidFill>
                <a:latin typeface="Raleway"/>
                <a:ea typeface="Raleway"/>
                <a:cs typeface="Raleway"/>
                <a:sym typeface="Raleway"/>
              </a:rPr>
              <a:t>Many organizations are now running to payroll outsourcing companies because they have brightened up the management of payroll in business. These companies offer a wide range of </a:t>
            </a:r>
            <a:r>
              <a:rPr b="1" lang="en" u="sng">
                <a:solidFill>
                  <a:srgbClr val="1155CC"/>
                </a:solidFill>
                <a:latin typeface="Raleway"/>
                <a:ea typeface="Raleway"/>
                <a:cs typeface="Raleway"/>
                <a:sym typeface="Raleway"/>
                <a:hlinkClick r:id="rId3">
                  <a:extLst>
                    <a:ext uri="{A12FA001-AC4F-418D-AE19-62706E023703}">
                      <ahyp:hlinkClr val="tx"/>
                    </a:ext>
                  </a:extLst>
                </a:hlinkClick>
              </a:rPr>
              <a:t>payroll processing services</a:t>
            </a:r>
            <a:r>
              <a:rPr lang="en">
                <a:solidFill>
                  <a:srgbClr val="000000"/>
                </a:solidFill>
                <a:latin typeface="Raleway"/>
                <a:ea typeface="Raleway"/>
                <a:cs typeface="Raleway"/>
                <a:sym typeface="Raleway"/>
              </a:rPr>
              <a:t>, including salary disbursement, tax compliance, employee benefits management, and more. Businesses can find several strategic improvements utilizing the services of PayPal agency as it provides innovative solutions to its clients.</a:t>
            </a:r>
            <a:endParaRPr>
              <a:solidFill>
                <a:srgbClr val="000000"/>
              </a:solidFill>
              <a:latin typeface="Raleway"/>
              <a:ea typeface="Raleway"/>
              <a:cs typeface="Raleway"/>
              <a:sym typeface="Raleway"/>
            </a:endParaRPr>
          </a:p>
          <a:p>
            <a:pPr indent="0" lvl="0" marL="0" rtl="0" algn="l">
              <a:spcBef>
                <a:spcPts val="0"/>
              </a:spcBef>
              <a:spcAft>
                <a:spcPts val="0"/>
              </a:spcAft>
              <a:buNone/>
            </a:pPr>
            <a:r>
              <a:rPr lang="en">
                <a:solidFill>
                  <a:srgbClr val="000000"/>
                </a:solidFill>
                <a:latin typeface="Raleway"/>
                <a:ea typeface="Raleway"/>
                <a:cs typeface="Raleway"/>
                <a:sym typeface="Raleway"/>
              </a:rPr>
              <a:t>In India, the concept of payroll outsourcing service has gained specific importance because of the changing nature of laws and the requirement of having more efficient compliance mechanisms. Major payroll companies in India are assisting the companies to shift from conventional to automated environments for payroll and are thereby encouraging the companies to embrace change in HR.</a:t>
            </a:r>
            <a:endParaRPr sz="1600">
              <a:solidFill>
                <a:srgbClr val="000000"/>
              </a:solidFill>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0"/>
          <p:cNvSpPr txBox="1"/>
          <p:nvPr>
            <p:ph idx="1" type="body"/>
          </p:nvPr>
        </p:nvSpPr>
        <p:spPr>
          <a:xfrm>
            <a:off x="729450" y="1618650"/>
            <a:ext cx="74364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Raleway"/>
                <a:ea typeface="Raleway"/>
                <a:cs typeface="Raleway"/>
                <a:sym typeface="Raleway"/>
              </a:rPr>
              <a:t>The transition from manual to modern payroll management is a very important step towards the digitalization of HRM. Outsourcing of the payroll services prove to be valuable to the business owners since they help reduce on time, get better on compliance and probably develop key strategic growth plans. Through the help of the efficient and professional outsourcing companies, organizations can have a very efficient payroll process while at the same time competing on a higher level.</a:t>
            </a:r>
            <a:endParaRPr>
              <a:solidFill>
                <a:srgbClr val="000000"/>
              </a:solidFill>
              <a:latin typeface="Raleway"/>
              <a:ea typeface="Raleway"/>
              <a:cs typeface="Raleway"/>
              <a:sym typeface="Raleway"/>
            </a:endParaRPr>
          </a:p>
          <a:p>
            <a:pPr indent="0" lvl="0" marL="0" rtl="0" algn="l">
              <a:spcBef>
                <a:spcPts val="0"/>
              </a:spcBef>
              <a:spcAft>
                <a:spcPts val="0"/>
              </a:spcAft>
              <a:buNone/>
            </a:pPr>
            <a:r>
              <a:rPr lang="en">
                <a:solidFill>
                  <a:srgbClr val="000000"/>
                </a:solidFill>
                <a:latin typeface="Raleway"/>
                <a:ea typeface="Raleway"/>
                <a:cs typeface="Raleway"/>
                <a:sym typeface="Raleway"/>
              </a:rPr>
              <a:t>For all kinds of businesses, including small business or large business enterprises, outsourcing the payroll method to payroll companies or payroll outsourcing companies in India is a wise decision to manage the work efficiently, compliance, and employee satisfaction. Moving to more contemporary systems of payroll is not simply making a change to leave behind costly paperwork; it is preparing the ground for a new charismatic Human Resource department.</a:t>
            </a:r>
            <a:endParaRPr sz="1500">
              <a:solidFill>
                <a:srgbClr val="000000"/>
              </a:solidFill>
              <a:latin typeface="Raleway"/>
              <a:ea typeface="Raleway"/>
              <a:cs typeface="Raleway"/>
              <a:sym typeface="Raleway"/>
            </a:endParaRPr>
          </a:p>
        </p:txBody>
      </p:sp>
      <p:sp>
        <p:nvSpPr>
          <p:cNvPr id="125" name="Google Shape;125;p20"/>
          <p:cNvSpPr txBox="1"/>
          <p:nvPr>
            <p:ph idx="1" type="body"/>
          </p:nvPr>
        </p:nvSpPr>
        <p:spPr>
          <a:xfrm>
            <a:off x="723900" y="1170975"/>
            <a:ext cx="7436400" cy="382200"/>
          </a:xfrm>
          <a:prstGeom prst="rect">
            <a:avLst/>
          </a:prstGeom>
        </p:spPr>
        <p:txBody>
          <a:bodyPr anchorCtr="0" anchor="t" bIns="91425" lIns="91425" spcFirstLastPara="1" rIns="91425" wrap="square" tIns="91425">
            <a:noAutofit/>
          </a:bodyPr>
          <a:lstStyle/>
          <a:p>
            <a:pPr indent="0" lvl="0" marL="0" rtl="0" algn="l">
              <a:spcBef>
                <a:spcPts val="1600"/>
              </a:spcBef>
              <a:spcAft>
                <a:spcPts val="0"/>
              </a:spcAft>
              <a:buNone/>
            </a:pPr>
            <a:r>
              <a:rPr lang="en" sz="2000">
                <a:solidFill>
                  <a:srgbClr val="000000"/>
                </a:solidFill>
                <a:latin typeface="Raleway ExtraBold"/>
                <a:ea typeface="Raleway ExtraBold"/>
                <a:cs typeface="Raleway ExtraBold"/>
                <a:sym typeface="Raleway ExtraBold"/>
              </a:rPr>
              <a:t>Conclusion</a:t>
            </a:r>
            <a:endParaRPr sz="2000">
              <a:solidFill>
                <a:srgbClr val="000000"/>
              </a:solidFill>
              <a:latin typeface="Raleway ExtraBold"/>
              <a:ea typeface="Raleway ExtraBold"/>
              <a:cs typeface="Raleway ExtraBold"/>
              <a:sym typeface="Raleway ExtraBold"/>
            </a:endParaRPr>
          </a:p>
          <a:p>
            <a:pPr indent="0" lvl="0" marL="0" rtl="0" algn="l">
              <a:spcBef>
                <a:spcPts val="400"/>
              </a:spcBef>
              <a:spcAft>
                <a:spcPts val="0"/>
              </a:spcAft>
              <a:buNone/>
            </a:pPr>
            <a:r>
              <a:t/>
            </a:r>
            <a:endParaRPr sz="1500">
              <a:solidFill>
                <a:srgbClr val="000000"/>
              </a:solidFill>
              <a:latin typeface="Raleway ExtraBold"/>
              <a:ea typeface="Raleway ExtraBold"/>
              <a:cs typeface="Raleway ExtraBold"/>
              <a:sym typeface="Raleway Extra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21"/>
          <p:cNvPicPr preferRelativeResize="0"/>
          <p:nvPr/>
        </p:nvPicPr>
        <p:blipFill rotWithShape="1">
          <a:blip r:embed="rId3">
            <a:alphaModFix/>
          </a:blip>
          <a:srcRect b="7994" l="0" r="95179" t="48297"/>
          <a:stretch/>
        </p:blipFill>
        <p:spPr>
          <a:xfrm>
            <a:off x="218075" y="2335900"/>
            <a:ext cx="502052" cy="2639924"/>
          </a:xfrm>
          <a:prstGeom prst="rect">
            <a:avLst/>
          </a:prstGeom>
          <a:noFill/>
          <a:ln>
            <a:noFill/>
          </a:ln>
        </p:spPr>
      </p:pic>
      <p:sp>
        <p:nvSpPr>
          <p:cNvPr id="131" name="Google Shape;131;p21"/>
          <p:cNvSpPr txBox="1"/>
          <p:nvPr/>
        </p:nvSpPr>
        <p:spPr>
          <a:xfrm>
            <a:off x="766225" y="2335900"/>
            <a:ext cx="3000000" cy="69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000">
                <a:latin typeface="Raleway"/>
                <a:ea typeface="Raleway"/>
                <a:cs typeface="Raleway"/>
                <a:sym typeface="Raleway"/>
              </a:rPr>
              <a:t>Landmark-Megamart, 1537, Bhakti Premium 3rd &amp; 4th floor, Old Mumbai - Pune Hwy, Dapodi, Pune, Maharashtra 411012</a:t>
            </a:r>
            <a:endParaRPr sz="1000">
              <a:latin typeface="Raleway"/>
              <a:ea typeface="Raleway"/>
              <a:cs typeface="Raleway"/>
              <a:sym typeface="Raleway"/>
            </a:endParaRPr>
          </a:p>
        </p:txBody>
      </p:sp>
      <p:sp>
        <p:nvSpPr>
          <p:cNvPr id="132" name="Google Shape;132;p21"/>
          <p:cNvSpPr txBox="1"/>
          <p:nvPr/>
        </p:nvSpPr>
        <p:spPr>
          <a:xfrm>
            <a:off x="766225" y="3071775"/>
            <a:ext cx="3000000" cy="33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 sz="1000" u="sng">
                <a:solidFill>
                  <a:schemeClr val="hlink"/>
                </a:solidFill>
                <a:latin typeface="Raleway"/>
                <a:ea typeface="Raleway"/>
                <a:cs typeface="Raleway"/>
                <a:sym typeface="Raleway"/>
                <a:hlinkClick r:id="rId4"/>
              </a:rPr>
              <a:t>https://paysquare.com/</a:t>
            </a:r>
            <a:endParaRPr b="1" sz="1000">
              <a:latin typeface="Raleway"/>
              <a:ea typeface="Raleway"/>
              <a:cs typeface="Raleway"/>
              <a:sym typeface="Raleway"/>
            </a:endParaRPr>
          </a:p>
        </p:txBody>
      </p:sp>
      <p:sp>
        <p:nvSpPr>
          <p:cNvPr id="133" name="Google Shape;133;p21"/>
          <p:cNvSpPr txBox="1"/>
          <p:nvPr/>
        </p:nvSpPr>
        <p:spPr>
          <a:xfrm>
            <a:off x="766225" y="3640713"/>
            <a:ext cx="30000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100">
                <a:latin typeface="Raleway"/>
                <a:ea typeface="Raleway"/>
                <a:cs typeface="Raleway"/>
                <a:sym typeface="Raleway"/>
              </a:rPr>
              <a:t>020-69107800</a:t>
            </a:r>
            <a:endParaRPr sz="1100">
              <a:latin typeface="Raleway"/>
              <a:ea typeface="Raleway"/>
              <a:cs typeface="Raleway"/>
              <a:sym typeface="Raleway"/>
            </a:endParaRPr>
          </a:p>
        </p:txBody>
      </p:sp>
      <p:sp>
        <p:nvSpPr>
          <p:cNvPr id="134" name="Google Shape;134;p21"/>
          <p:cNvSpPr txBox="1"/>
          <p:nvPr/>
        </p:nvSpPr>
        <p:spPr>
          <a:xfrm>
            <a:off x="766225" y="4300425"/>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Raleway"/>
                <a:ea typeface="Raleway"/>
                <a:cs typeface="Raleway"/>
                <a:sym typeface="Raleway"/>
              </a:rPr>
              <a:t>sales@paysquare.com</a:t>
            </a:r>
            <a:endParaRPr sz="1200">
              <a:latin typeface="Raleway"/>
              <a:ea typeface="Raleway"/>
              <a:cs typeface="Raleway"/>
              <a:sym typeface="Raleway"/>
            </a:endParaRPr>
          </a:p>
        </p:txBody>
      </p:sp>
      <p:pic>
        <p:nvPicPr>
          <p:cNvPr id="135" name="Google Shape;135;p21"/>
          <p:cNvPicPr preferRelativeResize="0"/>
          <p:nvPr/>
        </p:nvPicPr>
        <p:blipFill rotWithShape="1">
          <a:blip r:embed="rId3">
            <a:alphaModFix/>
          </a:blip>
          <a:srcRect b="0" l="44143" r="0" t="0"/>
          <a:stretch/>
        </p:blipFill>
        <p:spPr>
          <a:xfrm>
            <a:off x="4190129" y="0"/>
            <a:ext cx="4953877" cy="5143501"/>
          </a:xfrm>
          <a:prstGeom prst="rect">
            <a:avLst/>
          </a:prstGeom>
          <a:noFill/>
          <a:ln>
            <a:noFill/>
          </a:ln>
        </p:spPr>
      </p:pic>
      <p:sp>
        <p:nvSpPr>
          <p:cNvPr id="136" name="Google Shape;136;p21"/>
          <p:cNvSpPr txBox="1"/>
          <p:nvPr/>
        </p:nvSpPr>
        <p:spPr>
          <a:xfrm>
            <a:off x="281050" y="298050"/>
            <a:ext cx="3000000" cy="60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 sz="2700">
                <a:latin typeface="Raleway"/>
                <a:ea typeface="Raleway"/>
                <a:cs typeface="Raleway"/>
                <a:sym typeface="Raleway"/>
              </a:rPr>
              <a:t>Contact</a:t>
            </a:r>
            <a:endParaRPr b="1" sz="2700">
              <a:latin typeface="Raleway"/>
              <a:ea typeface="Raleway"/>
              <a:cs typeface="Raleway"/>
              <a:sym typeface="Raleway"/>
            </a:endParaRPr>
          </a:p>
        </p:txBody>
      </p:sp>
      <p:sp>
        <p:nvSpPr>
          <p:cNvPr id="137" name="Google Shape;137;p21"/>
          <p:cNvSpPr txBox="1"/>
          <p:nvPr/>
        </p:nvSpPr>
        <p:spPr>
          <a:xfrm>
            <a:off x="281050" y="945825"/>
            <a:ext cx="3485100" cy="113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100">
                <a:latin typeface="Raleway"/>
                <a:ea typeface="Raleway"/>
                <a:cs typeface="Raleway"/>
                <a:sym typeface="Raleway"/>
              </a:rPr>
              <a:t>Paysquare is uniquely positioned to meet your end-to-end requirements on payroll and HR processes. We ensure error-free and timely deliveries across payroll, accounting, and temp staffing</a:t>
            </a:r>
            <a:endParaRPr sz="1100">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