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roxima Nova"/>
      <p:regular r:id="rId15"/>
      <p:bold r:id="rId16"/>
      <p:italic r:id="rId17"/>
      <p:boldItalic r:id="rId18"/>
    </p:embeddedFont>
    <p:embeddedFont>
      <p:font typeface="Roboto"/>
      <p:regular r:id="rId19"/>
      <p:bold r:id="rId20"/>
      <p:italic r:id="rId21"/>
      <p:boldItalic r:id="rId22"/>
    </p:embeddedFont>
    <p:embeddedFont>
      <p:font typeface="Inter"/>
      <p:regular r:id="rId23"/>
      <p:bold r:id="rId24"/>
      <p:italic r:id="rId25"/>
      <p:boldItalic r:id="rId26"/>
    </p:embeddedFont>
    <p:embeddedFont>
      <p:font typeface="Roboto Light"/>
      <p:regular r:id="rId27"/>
      <p:bold r:id="rId28"/>
      <p:italic r:id="rId29"/>
      <p:boldItalic r:id="rId30"/>
    </p:embeddedFont>
    <p:embeddedFont>
      <p:font typeface="Oswald SemiBold"/>
      <p:regular r:id="rId31"/>
      <p:bold r:id="rId32"/>
    </p:embeddedFont>
    <p:embeddedFont>
      <p:font typeface="Oswald"/>
      <p:regular r:id="rId33"/>
      <p:bold r:id="rId34"/>
    </p:embeddedFont>
    <p:embeddedFont>
      <p:font typeface="DM Sans"/>
      <p:regular r:id="rId35"/>
      <p:bold r:id="rId36"/>
      <p:italic r:id="rId37"/>
      <p:boldItalic r:id="rId38"/>
    </p:embeddedFont>
    <p:embeddedFont>
      <p:font typeface="Alfa Slab One"/>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Inter-bold.fntdata"/><Relationship Id="rId23"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boldItalic.fntdata"/><Relationship Id="rId25" Type="http://schemas.openxmlformats.org/officeDocument/2006/relationships/font" Target="fonts/Inter-italic.fntdata"/><Relationship Id="rId28" Type="http://schemas.openxmlformats.org/officeDocument/2006/relationships/font" Target="fonts/RobotoLight-bold.fntdata"/><Relationship Id="rId27" Type="http://schemas.openxmlformats.org/officeDocument/2006/relationships/font" Target="fonts/RobotoLigh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Ligh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SemiBold-regular.fntdata"/><Relationship Id="rId30" Type="http://schemas.openxmlformats.org/officeDocument/2006/relationships/font" Target="fonts/RobotoLight-boldItalic.fntdata"/><Relationship Id="rId11" Type="http://schemas.openxmlformats.org/officeDocument/2006/relationships/slide" Target="slides/slide6.xml"/><Relationship Id="rId33" Type="http://schemas.openxmlformats.org/officeDocument/2006/relationships/font" Target="fonts/Oswald-regular.fntdata"/><Relationship Id="rId10" Type="http://schemas.openxmlformats.org/officeDocument/2006/relationships/slide" Target="slides/slide5.xml"/><Relationship Id="rId32" Type="http://schemas.openxmlformats.org/officeDocument/2006/relationships/font" Target="fonts/OswaldSemiBold-bold.fntdata"/><Relationship Id="rId13" Type="http://schemas.openxmlformats.org/officeDocument/2006/relationships/slide" Target="slides/slide8.xml"/><Relationship Id="rId35" Type="http://schemas.openxmlformats.org/officeDocument/2006/relationships/font" Target="fonts/DMSans-regular.fntdata"/><Relationship Id="rId12" Type="http://schemas.openxmlformats.org/officeDocument/2006/relationships/slide" Target="slides/slide7.xml"/><Relationship Id="rId34" Type="http://schemas.openxmlformats.org/officeDocument/2006/relationships/font" Target="fonts/Oswald-bold.fntdata"/><Relationship Id="rId15" Type="http://schemas.openxmlformats.org/officeDocument/2006/relationships/font" Target="fonts/ProximaNova-regular.fntdata"/><Relationship Id="rId37" Type="http://schemas.openxmlformats.org/officeDocument/2006/relationships/font" Target="fonts/DMSans-italic.fntdata"/><Relationship Id="rId14" Type="http://schemas.openxmlformats.org/officeDocument/2006/relationships/slide" Target="slides/slide9.xml"/><Relationship Id="rId36" Type="http://schemas.openxmlformats.org/officeDocument/2006/relationships/font" Target="fonts/DMSans-bold.fntdata"/><Relationship Id="rId17" Type="http://schemas.openxmlformats.org/officeDocument/2006/relationships/font" Target="fonts/ProximaNova-italic.fntdata"/><Relationship Id="rId39" Type="http://schemas.openxmlformats.org/officeDocument/2006/relationships/font" Target="fonts/AlfaSlabOne-regular.fntdata"/><Relationship Id="rId16" Type="http://schemas.openxmlformats.org/officeDocument/2006/relationships/font" Target="fonts/ProximaNova-bold.fntdata"/><Relationship Id="rId38" Type="http://schemas.openxmlformats.org/officeDocument/2006/relationships/font" Target="fonts/DMSans-boldItalic.fntdata"/><Relationship Id="rId19" Type="http://schemas.openxmlformats.org/officeDocument/2006/relationships/font" Target="fonts/Roboto-regular.fntdata"/><Relationship Id="rId18" Type="http://schemas.openxmlformats.org/officeDocument/2006/relationships/font" Target="fonts/ProximaNov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d0d551af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0d0d551af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28b21dbe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28b21dbe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1d7b5fb6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1d7b5fb6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irstpolicy.com/services/marine-insuranc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marine-insuran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firstpolicy.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300"/>
              </a:spcAft>
              <a:buNone/>
            </a:pPr>
            <a:r>
              <a:rPr b="1" lang="en" sz="3100">
                <a:solidFill>
                  <a:srgbClr val="000000"/>
                </a:solidFill>
                <a:latin typeface="Oswald"/>
                <a:ea typeface="Oswald"/>
                <a:cs typeface="Oswald"/>
                <a:sym typeface="Oswald"/>
              </a:rPr>
              <a:t>Navigating Marine Insurance: From Transit Risks to Protection and Indemnity Coverage</a:t>
            </a:r>
            <a:endParaRPr b="1" sz="43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2162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Roboto Light"/>
                <a:ea typeface="Roboto Light"/>
                <a:cs typeface="Roboto Light"/>
                <a:sym typeface="Roboto Light"/>
              </a:rPr>
              <a:t>Marine insurance is a crucial element of the overall supply chain risk management that protects various perils related to shipment on water. Marine insurance is therefore security sought and obtained in order to overcome the uncertainties that are sometimes encountered in the course of operation of vessels, transportation of raw materials, finished products or even running of business. Among the many types of insurance, whether marine transit insurance or protection and indemnity insurance, businesses can use the breakdown of this line of insurance to help shield their interests.</a:t>
            </a:r>
            <a:endParaRPr sz="22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9960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2100">
                <a:solidFill>
                  <a:srgbClr val="000000"/>
                </a:solidFill>
                <a:latin typeface="Oswald"/>
                <a:ea typeface="Oswald"/>
                <a:cs typeface="Oswald"/>
                <a:sym typeface="Oswald"/>
              </a:rPr>
              <a:t>What Is Marine Insurance ?</a:t>
            </a:r>
            <a:endParaRPr b="1" sz="28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7569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latin typeface="Roboto Light"/>
                <a:ea typeface="Roboto Light"/>
                <a:cs typeface="Roboto Light"/>
                <a:sym typeface="Roboto Light"/>
              </a:rPr>
              <a:t>Marine insurance is the insurance of goods while in transit and other liabilities of shipment at sea. Depending on the client needs, it is a very general area that can provide solutions to many cargo interests, ship owners and managers, and some service providers. Top marine insurance organizations offer a wide range of services that help to reduce possible risks that might hinder efficient trade.</a:t>
            </a:r>
            <a:endParaRPr sz="20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1569500"/>
            <a:ext cx="8008500" cy="256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u="sng">
                <a:solidFill>
                  <a:srgbClr val="1155CC"/>
                </a:solidFill>
                <a:latin typeface="Roboto"/>
                <a:ea typeface="Roboto"/>
                <a:cs typeface="Roboto"/>
                <a:sym typeface="Roboto"/>
                <a:hlinkClick r:id="rId3">
                  <a:extLst>
                    <a:ext uri="{A12FA001-AC4F-418D-AE19-62706E023703}">
                      <ahyp:hlinkClr val="tx"/>
                    </a:ext>
                  </a:extLst>
                </a:hlinkClick>
              </a:rPr>
              <a:t>Marine transit insurance</a:t>
            </a:r>
            <a:r>
              <a:rPr lang="en" sz="1500">
                <a:solidFill>
                  <a:srgbClr val="000000"/>
                </a:solidFill>
                <a:latin typeface="Roboto Light"/>
                <a:ea typeface="Roboto Light"/>
                <a:cs typeface="Roboto Light"/>
                <a:sym typeface="Roboto Light"/>
              </a:rPr>
              <a:t> may well be the cornerstone of marine insurance given that it directly provides insurance for the transportation of goods. This policy covers potential loss through natural calamities such as storm, hurricanes, or tsunamis dangers on cargo. It also protects belongings against handling mistakes or wrong storage, besides cases of piracy or theft on transit. Also, it embraces costs that emanate from an impact or an accident that the vessel may incur.</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Marine Transit Insurance is more or less a necessity for any business that takes part in international trading activity. It offers insurance cover and makes sure that shocks do not affect the supply chain and lead to losses.</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2000">
              <a:solidFill>
                <a:srgbClr val="000000"/>
              </a:solidFill>
              <a:latin typeface="Roboto Light"/>
              <a:ea typeface="Roboto Light"/>
              <a:cs typeface="Roboto Light"/>
              <a:sym typeface="Roboto Light"/>
            </a:endParaRPr>
          </a:p>
        </p:txBody>
      </p:sp>
      <p:sp>
        <p:nvSpPr>
          <p:cNvPr id="74" name="Google Shape;74;p16"/>
          <p:cNvSpPr txBox="1"/>
          <p:nvPr/>
        </p:nvSpPr>
        <p:spPr>
          <a:xfrm>
            <a:off x="567750" y="76457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1900">
                <a:latin typeface="Oswald"/>
                <a:ea typeface="Oswald"/>
                <a:cs typeface="Oswald"/>
                <a:sym typeface="Oswald"/>
              </a:rPr>
              <a:t>Marine Transit Insurance: Protecting Goods in Transit</a:t>
            </a:r>
            <a:endParaRPr b="1" sz="27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544950" y="1471850"/>
            <a:ext cx="7839900" cy="293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Whereas marine transit insurance targets the consignment, </a:t>
            </a:r>
            <a:r>
              <a:rPr b="1" lang="en" sz="1400" u="sng">
                <a:solidFill>
                  <a:srgbClr val="1155CC"/>
                </a:solidFill>
                <a:latin typeface="Roboto"/>
                <a:ea typeface="Roboto"/>
                <a:cs typeface="Roboto"/>
                <a:sym typeface="Roboto"/>
                <a:hlinkClick r:id="rId3">
                  <a:extLst>
                    <a:ext uri="{A12FA001-AC4F-418D-AE19-62706E023703}">
                      <ahyp:hlinkClr val="tx"/>
                    </a:ext>
                  </a:extLst>
                </a:hlinkClick>
              </a:rPr>
              <a:t>Protection and Indemnity insurance</a:t>
            </a:r>
            <a:r>
              <a:rPr lang="en" sz="1400">
                <a:solidFill>
                  <a:srgbClr val="000000"/>
                </a:solidFill>
                <a:latin typeface="Roboto Light"/>
                <a:ea typeface="Roboto Light"/>
                <a:cs typeface="Roboto Light"/>
                <a:sym typeface="Roboto Light"/>
              </a:rPr>
              <a:t> (P&amp;I) is custom made for shipowners and managers. This particular coverage relates to risks involving bodily harm or death to employees, visitors or guests, other individuals or passengers on the vessel. It also includes liability for damage to third party property like a dock or other boats and(ship borne)pollution, for instance oil slick. Further, it takes care of the legal costs in the maritime courts.</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P&amp;I insurance guarantees that shipowners remain insulated from potential eruptions that result in considerable financial and loss of reputation. One of them is an essential cog for any party in the business of running vessels particularly bearing in mind international shipping laws.</a:t>
            </a:r>
            <a:endParaRPr sz="1700">
              <a:solidFill>
                <a:srgbClr val="000000"/>
              </a:solidFill>
              <a:latin typeface="Roboto Light"/>
              <a:ea typeface="Roboto Light"/>
              <a:cs typeface="Roboto Light"/>
              <a:sym typeface="Roboto Light"/>
            </a:endParaRPr>
          </a:p>
        </p:txBody>
      </p:sp>
      <p:sp>
        <p:nvSpPr>
          <p:cNvPr id="80" name="Google Shape;80;p17"/>
          <p:cNvSpPr txBox="1"/>
          <p:nvPr/>
        </p:nvSpPr>
        <p:spPr>
          <a:xfrm>
            <a:off x="567750" y="76457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1900">
                <a:latin typeface="Oswald"/>
                <a:ea typeface="Oswald"/>
                <a:cs typeface="Oswald"/>
                <a:sym typeface="Oswald"/>
              </a:rPr>
              <a:t>Protection and Indemnity Insurance: Coverage for Ship Operators</a:t>
            </a:r>
            <a:endParaRPr b="1" sz="2500">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741600" y="114870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900">
                <a:solidFill>
                  <a:srgbClr val="000000"/>
                </a:solidFill>
                <a:latin typeface="Oswald"/>
                <a:ea typeface="Oswald"/>
                <a:cs typeface="Oswald"/>
                <a:sym typeface="Oswald"/>
              </a:rPr>
              <a:t>The Role of Marine Insurance Companies</a:t>
            </a:r>
            <a:endParaRPr b="1" sz="25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86" name="Google Shape;86;p18"/>
          <p:cNvSpPr txBox="1"/>
          <p:nvPr>
            <p:ph idx="1" type="body"/>
          </p:nvPr>
        </p:nvSpPr>
        <p:spPr>
          <a:xfrm>
            <a:off x="683400" y="2124400"/>
            <a:ext cx="77772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u="sng">
                <a:solidFill>
                  <a:srgbClr val="1155CC"/>
                </a:solidFill>
                <a:latin typeface="Roboto"/>
                <a:ea typeface="Roboto"/>
                <a:cs typeface="Roboto"/>
                <a:sym typeface="Roboto"/>
                <a:hlinkClick r:id="rId3">
                  <a:extLst>
                    <a:ext uri="{A12FA001-AC4F-418D-AE19-62706E023703}">
                      <ahyp:hlinkClr val="tx"/>
                    </a:ext>
                  </a:extLst>
                </a:hlinkClick>
              </a:rPr>
              <a:t>Marine insurance companies</a:t>
            </a:r>
            <a:r>
              <a:rPr b="1" lang="en" sz="1500">
                <a:solidFill>
                  <a:srgbClr val="000000"/>
                </a:solidFill>
                <a:latin typeface="Roboto"/>
                <a:ea typeface="Roboto"/>
                <a:cs typeface="Roboto"/>
                <a:sym typeface="Roboto"/>
              </a:rPr>
              <a:t> </a:t>
            </a:r>
            <a:r>
              <a:rPr lang="en" sz="1500">
                <a:solidFill>
                  <a:srgbClr val="000000"/>
                </a:solidFill>
                <a:latin typeface="Roboto Light"/>
                <a:ea typeface="Roboto Light"/>
                <a:cs typeface="Roboto Light"/>
                <a:sym typeface="Roboto Light"/>
              </a:rPr>
              <a:t>help to play an important role in dealing with risk in maritime business. These firms major in evaluating the risk aspects of the maritime operations and providing policies that suit specific businesses. Whether you are an exporter, or a large shipping company, it is always helpful to deal with an experienced marine insurer to ensure that your investments and activities are fully safeguarded.</a:t>
            </a:r>
            <a:endParaRPr sz="1700">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680125" y="70072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900">
                <a:solidFill>
                  <a:srgbClr val="000000"/>
                </a:solidFill>
                <a:latin typeface="Oswald"/>
                <a:ea typeface="Oswald"/>
                <a:cs typeface="Oswald"/>
                <a:sym typeface="Oswald"/>
              </a:rPr>
              <a:t>Why Marine Insurance is Essential</a:t>
            </a:r>
            <a:endParaRPr b="1" sz="24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92" name="Google Shape;92;p19"/>
          <p:cNvSpPr txBox="1"/>
          <p:nvPr/>
        </p:nvSpPr>
        <p:spPr>
          <a:xfrm>
            <a:off x="680125" y="1471350"/>
            <a:ext cx="7455600" cy="291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Roboto Light"/>
                <a:ea typeface="Roboto Light"/>
                <a:cs typeface="Roboto Light"/>
                <a:sym typeface="Roboto Light"/>
              </a:rPr>
              <a:t>For the following reasons, marine insurance is a necessity. Firstly, maritime transportation is always challenging because of the many risks involved. Motor vehicle insurance helps reduce the financial implications of an accident and other losses because companies will be protected against serious losses. Second on the list is that in the supply chain, a delay or loss of shipment can easily occur. Thus, marine insurance provides for these risks in order to maintain the steady running of business.</a:t>
            </a:r>
            <a:endParaRPr>
              <a:latin typeface="Roboto Light"/>
              <a:ea typeface="Roboto Light"/>
              <a:cs typeface="Roboto Light"/>
              <a:sym typeface="Roboto Light"/>
            </a:endParaRPr>
          </a:p>
          <a:p>
            <a:pPr indent="0" lvl="0" marL="0" rtl="0" algn="l">
              <a:lnSpc>
                <a:spcPct val="115000"/>
              </a:lnSpc>
              <a:spcBef>
                <a:spcPts val="0"/>
              </a:spcBef>
              <a:spcAft>
                <a:spcPts val="0"/>
              </a:spcAft>
              <a:buNone/>
            </a:pPr>
            <a:r>
              <a:rPr lang="en">
                <a:latin typeface="Roboto Light"/>
                <a:ea typeface="Roboto Light"/>
                <a:cs typeface="Roboto Light"/>
                <a:sym typeface="Roboto Light"/>
              </a:rPr>
              <a:t>In addition, all jurisdictions and virtually all trade treaties prescribe the kind or types of marine insurance, including P&amp;I insurance, that must be provided. Thus, having enough insurance means that the company cares about its reliability and professionalism and therefore gains stakeholder’s trust.</a:t>
            </a:r>
            <a:endParaRPr>
              <a:latin typeface="Roboto Light"/>
              <a:ea typeface="Roboto Light"/>
              <a:cs typeface="Roboto Light"/>
              <a:sym typeface="Roboto Light"/>
            </a:endParaRPr>
          </a:p>
          <a:p>
            <a:pPr indent="0" lvl="0" marL="0" rtl="0" algn="l">
              <a:spcBef>
                <a:spcPts val="0"/>
              </a:spcBef>
              <a:spcAft>
                <a:spcPts val="0"/>
              </a:spcAft>
              <a:buNone/>
            </a:pPr>
            <a:r>
              <a:t/>
            </a:r>
            <a:endParaRPr sz="2100">
              <a:solidFill>
                <a:schemeClr val="dk2"/>
              </a:solidFill>
              <a:latin typeface="Roboto Light"/>
              <a:ea typeface="Roboto Light"/>
              <a:cs typeface="Roboto Light"/>
              <a:sym typeface="Roboto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98" name="Google Shape;98;p20"/>
          <p:cNvSpPr txBox="1"/>
          <p:nvPr>
            <p:ph idx="1" type="body"/>
          </p:nvPr>
        </p:nvSpPr>
        <p:spPr>
          <a:xfrm>
            <a:off x="963300" y="16282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Light"/>
                <a:ea typeface="Roboto Light"/>
                <a:cs typeface="Roboto Light"/>
                <a:sym typeface="Roboto Light"/>
              </a:rPr>
              <a:t>As in any business activity which involves multiple and potentially catastrophic risks ranging from the size of oceans, insurance is mandatory. The marine insurance includes marine transit insurance, protection and indemnity insurance which provides a safety that business people can rely on as they engage in the business of international trade. Marine insurance providers negotiate with reliable insurance companies so that commercial establishments may minimize possible risks, making them remain relevant and sustainable in a frequently changing market.</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04" name="Google Shape;104;p21"/>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05" name="Google Shape;105;p21"/>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