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93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C325-7179-63D1-B40E-3C2297CBD4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FF79B35-8709-50FA-64F1-20F7E0127E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5FE1EB6-5DCB-C643-EE69-BA332CCB79E9}"/>
              </a:ext>
            </a:extLst>
          </p:cNvPr>
          <p:cNvSpPr>
            <a:spLocks noGrp="1"/>
          </p:cNvSpPr>
          <p:nvPr>
            <p:ph type="dt" sz="half" idx="10"/>
          </p:nvPr>
        </p:nvSpPr>
        <p:spPr/>
        <p:txBody>
          <a:bodyPr/>
          <a:lstStyle/>
          <a:p>
            <a:fld id="{5ABD6166-B87C-4422-A8EC-2609F085435D}" type="datetimeFigureOut">
              <a:rPr lang="en-US" smtClean="0"/>
              <a:t>1/13/2025</a:t>
            </a:fld>
            <a:endParaRPr lang="en-US"/>
          </a:p>
        </p:txBody>
      </p:sp>
      <p:sp>
        <p:nvSpPr>
          <p:cNvPr id="5" name="Footer Placeholder 4">
            <a:extLst>
              <a:ext uri="{FF2B5EF4-FFF2-40B4-BE49-F238E27FC236}">
                <a16:creationId xmlns:a16="http://schemas.microsoft.com/office/drawing/2014/main" id="{831E04E3-0C2C-84AA-4A76-B75A3FFD77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5BD581-5263-348D-A3AA-D77714B85990}"/>
              </a:ext>
            </a:extLst>
          </p:cNvPr>
          <p:cNvSpPr>
            <a:spLocks noGrp="1"/>
          </p:cNvSpPr>
          <p:nvPr>
            <p:ph type="sldNum" sz="quarter" idx="12"/>
          </p:nvPr>
        </p:nvSpPr>
        <p:spPr/>
        <p:txBody>
          <a:bodyPr/>
          <a:lstStyle/>
          <a:p>
            <a:fld id="{C255078A-D0B5-4326-A96F-7D1B8293654F}" type="slidenum">
              <a:rPr lang="en-US" smtClean="0"/>
              <a:t>‹#›</a:t>
            </a:fld>
            <a:endParaRPr lang="en-US"/>
          </a:p>
        </p:txBody>
      </p:sp>
    </p:spTree>
    <p:extLst>
      <p:ext uri="{BB962C8B-B14F-4D97-AF65-F5344CB8AC3E}">
        <p14:creationId xmlns:p14="http://schemas.microsoft.com/office/powerpoint/2010/main" val="827894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95E65-BAF9-E492-ACBF-08710A1BF1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E3348B-481F-F6F5-0853-2CB3634D93A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5834AD-768B-6535-2CE3-B474634E9D2E}"/>
              </a:ext>
            </a:extLst>
          </p:cNvPr>
          <p:cNvSpPr>
            <a:spLocks noGrp="1"/>
          </p:cNvSpPr>
          <p:nvPr>
            <p:ph type="dt" sz="half" idx="10"/>
          </p:nvPr>
        </p:nvSpPr>
        <p:spPr/>
        <p:txBody>
          <a:bodyPr/>
          <a:lstStyle/>
          <a:p>
            <a:fld id="{5ABD6166-B87C-4422-A8EC-2609F085435D}" type="datetimeFigureOut">
              <a:rPr lang="en-US" smtClean="0"/>
              <a:t>1/13/2025</a:t>
            </a:fld>
            <a:endParaRPr lang="en-US"/>
          </a:p>
        </p:txBody>
      </p:sp>
      <p:sp>
        <p:nvSpPr>
          <p:cNvPr id="5" name="Footer Placeholder 4">
            <a:extLst>
              <a:ext uri="{FF2B5EF4-FFF2-40B4-BE49-F238E27FC236}">
                <a16:creationId xmlns:a16="http://schemas.microsoft.com/office/drawing/2014/main" id="{55C31041-FA61-287D-4E52-B7379EFF2B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20AC63-0F35-6FC5-64EE-D3FA0412FC21}"/>
              </a:ext>
            </a:extLst>
          </p:cNvPr>
          <p:cNvSpPr>
            <a:spLocks noGrp="1"/>
          </p:cNvSpPr>
          <p:nvPr>
            <p:ph type="sldNum" sz="quarter" idx="12"/>
          </p:nvPr>
        </p:nvSpPr>
        <p:spPr/>
        <p:txBody>
          <a:bodyPr/>
          <a:lstStyle/>
          <a:p>
            <a:fld id="{C255078A-D0B5-4326-A96F-7D1B8293654F}" type="slidenum">
              <a:rPr lang="en-US" smtClean="0"/>
              <a:t>‹#›</a:t>
            </a:fld>
            <a:endParaRPr lang="en-US"/>
          </a:p>
        </p:txBody>
      </p:sp>
    </p:spTree>
    <p:extLst>
      <p:ext uri="{BB962C8B-B14F-4D97-AF65-F5344CB8AC3E}">
        <p14:creationId xmlns:p14="http://schemas.microsoft.com/office/powerpoint/2010/main" val="2630973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0C5B5-ECC7-C394-3800-1F58C3B7E06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F5A8B9A-DD1C-FDDF-C196-77C9565D063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D9D98E-36CD-A6BB-25FF-59BB563A2017}"/>
              </a:ext>
            </a:extLst>
          </p:cNvPr>
          <p:cNvSpPr>
            <a:spLocks noGrp="1"/>
          </p:cNvSpPr>
          <p:nvPr>
            <p:ph type="dt" sz="half" idx="10"/>
          </p:nvPr>
        </p:nvSpPr>
        <p:spPr/>
        <p:txBody>
          <a:bodyPr/>
          <a:lstStyle/>
          <a:p>
            <a:fld id="{5ABD6166-B87C-4422-A8EC-2609F085435D}" type="datetimeFigureOut">
              <a:rPr lang="en-US" smtClean="0"/>
              <a:t>1/13/2025</a:t>
            </a:fld>
            <a:endParaRPr lang="en-US"/>
          </a:p>
        </p:txBody>
      </p:sp>
      <p:sp>
        <p:nvSpPr>
          <p:cNvPr id="5" name="Footer Placeholder 4">
            <a:extLst>
              <a:ext uri="{FF2B5EF4-FFF2-40B4-BE49-F238E27FC236}">
                <a16:creationId xmlns:a16="http://schemas.microsoft.com/office/drawing/2014/main" id="{F72D3AF8-8632-EC00-D967-BD1AD900A7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A7A936-703D-BD10-4201-E6EC8ECC0C67}"/>
              </a:ext>
            </a:extLst>
          </p:cNvPr>
          <p:cNvSpPr>
            <a:spLocks noGrp="1"/>
          </p:cNvSpPr>
          <p:nvPr>
            <p:ph type="sldNum" sz="quarter" idx="12"/>
          </p:nvPr>
        </p:nvSpPr>
        <p:spPr/>
        <p:txBody>
          <a:bodyPr/>
          <a:lstStyle/>
          <a:p>
            <a:fld id="{C255078A-D0B5-4326-A96F-7D1B8293654F}" type="slidenum">
              <a:rPr lang="en-US" smtClean="0"/>
              <a:t>‹#›</a:t>
            </a:fld>
            <a:endParaRPr lang="en-US"/>
          </a:p>
        </p:txBody>
      </p:sp>
    </p:spTree>
    <p:extLst>
      <p:ext uri="{BB962C8B-B14F-4D97-AF65-F5344CB8AC3E}">
        <p14:creationId xmlns:p14="http://schemas.microsoft.com/office/powerpoint/2010/main" val="3944031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BB032-D1F4-4FCA-5376-EB4E0363F3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BD3843-33EE-878F-BFA7-C657492F2D7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66431E-5B0D-7880-F26D-AA0B2471ABA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5ED1DFE-E01C-4C51-64B2-5F7938E1D227}"/>
              </a:ext>
            </a:extLst>
          </p:cNvPr>
          <p:cNvSpPr>
            <a:spLocks noGrp="1"/>
          </p:cNvSpPr>
          <p:nvPr>
            <p:ph type="dt" sz="half" idx="10"/>
          </p:nvPr>
        </p:nvSpPr>
        <p:spPr/>
        <p:txBody>
          <a:bodyPr/>
          <a:lstStyle/>
          <a:p>
            <a:fld id="{5ABD6166-B87C-4422-A8EC-2609F085435D}" type="datetimeFigureOut">
              <a:rPr lang="en-US" smtClean="0"/>
              <a:t>1/13/2025</a:t>
            </a:fld>
            <a:endParaRPr lang="en-US"/>
          </a:p>
        </p:txBody>
      </p:sp>
      <p:sp>
        <p:nvSpPr>
          <p:cNvPr id="6" name="Footer Placeholder 5">
            <a:extLst>
              <a:ext uri="{FF2B5EF4-FFF2-40B4-BE49-F238E27FC236}">
                <a16:creationId xmlns:a16="http://schemas.microsoft.com/office/drawing/2014/main" id="{6AE921BA-C21B-0466-A82A-6541AFB017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2F6550-E21D-0D4A-54EB-6D473B04164F}"/>
              </a:ext>
            </a:extLst>
          </p:cNvPr>
          <p:cNvSpPr>
            <a:spLocks noGrp="1"/>
          </p:cNvSpPr>
          <p:nvPr>
            <p:ph type="sldNum" sz="quarter" idx="12"/>
          </p:nvPr>
        </p:nvSpPr>
        <p:spPr/>
        <p:txBody>
          <a:bodyPr/>
          <a:lstStyle/>
          <a:p>
            <a:fld id="{C255078A-D0B5-4326-A96F-7D1B8293654F}" type="slidenum">
              <a:rPr lang="en-US" smtClean="0"/>
              <a:t>‹#›</a:t>
            </a:fld>
            <a:endParaRPr lang="en-US"/>
          </a:p>
        </p:txBody>
      </p:sp>
    </p:spTree>
    <p:extLst>
      <p:ext uri="{BB962C8B-B14F-4D97-AF65-F5344CB8AC3E}">
        <p14:creationId xmlns:p14="http://schemas.microsoft.com/office/powerpoint/2010/main" val="2285772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C6A62-F64C-FA14-4020-7978A9EBF16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B7A5413-11C5-6ED4-6E5E-DBA328480C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6F3AA1-31E4-6330-05BD-965556CA7D6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2FADF8A-C523-AD2B-D34E-4F3C38C33D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A9FE55-E037-2978-4E98-97566FC802E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5B85588-05E2-E098-BF8D-9381623D3E3A}"/>
              </a:ext>
            </a:extLst>
          </p:cNvPr>
          <p:cNvSpPr>
            <a:spLocks noGrp="1"/>
          </p:cNvSpPr>
          <p:nvPr>
            <p:ph type="dt" sz="half" idx="10"/>
          </p:nvPr>
        </p:nvSpPr>
        <p:spPr/>
        <p:txBody>
          <a:bodyPr/>
          <a:lstStyle/>
          <a:p>
            <a:fld id="{5ABD6166-B87C-4422-A8EC-2609F085435D}" type="datetimeFigureOut">
              <a:rPr lang="en-US" smtClean="0"/>
              <a:t>1/13/2025</a:t>
            </a:fld>
            <a:endParaRPr lang="en-US"/>
          </a:p>
        </p:txBody>
      </p:sp>
      <p:sp>
        <p:nvSpPr>
          <p:cNvPr id="8" name="Footer Placeholder 7">
            <a:extLst>
              <a:ext uri="{FF2B5EF4-FFF2-40B4-BE49-F238E27FC236}">
                <a16:creationId xmlns:a16="http://schemas.microsoft.com/office/drawing/2014/main" id="{743613B0-86C7-67A9-1459-491B4A5373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A4127F8-1730-F2C3-42B5-941AEF323785}"/>
              </a:ext>
            </a:extLst>
          </p:cNvPr>
          <p:cNvSpPr>
            <a:spLocks noGrp="1"/>
          </p:cNvSpPr>
          <p:nvPr>
            <p:ph type="sldNum" sz="quarter" idx="12"/>
          </p:nvPr>
        </p:nvSpPr>
        <p:spPr/>
        <p:txBody>
          <a:bodyPr/>
          <a:lstStyle/>
          <a:p>
            <a:fld id="{C255078A-D0B5-4326-A96F-7D1B8293654F}" type="slidenum">
              <a:rPr lang="en-US" smtClean="0"/>
              <a:t>‹#›</a:t>
            </a:fld>
            <a:endParaRPr lang="en-US"/>
          </a:p>
        </p:txBody>
      </p:sp>
    </p:spTree>
    <p:extLst>
      <p:ext uri="{BB962C8B-B14F-4D97-AF65-F5344CB8AC3E}">
        <p14:creationId xmlns:p14="http://schemas.microsoft.com/office/powerpoint/2010/main" val="721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0817B-64F1-092A-E6F9-17E9041DCA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0F59CC-0F83-3306-2E2B-6BAD7C5B6735}"/>
              </a:ext>
            </a:extLst>
          </p:cNvPr>
          <p:cNvSpPr>
            <a:spLocks noGrp="1"/>
          </p:cNvSpPr>
          <p:nvPr>
            <p:ph type="dt" sz="half" idx="10"/>
          </p:nvPr>
        </p:nvSpPr>
        <p:spPr/>
        <p:txBody>
          <a:bodyPr/>
          <a:lstStyle/>
          <a:p>
            <a:fld id="{5ABD6166-B87C-4422-A8EC-2609F085435D}" type="datetimeFigureOut">
              <a:rPr lang="en-US" smtClean="0"/>
              <a:t>1/13/2025</a:t>
            </a:fld>
            <a:endParaRPr lang="en-US"/>
          </a:p>
        </p:txBody>
      </p:sp>
      <p:sp>
        <p:nvSpPr>
          <p:cNvPr id="4" name="Footer Placeholder 3">
            <a:extLst>
              <a:ext uri="{FF2B5EF4-FFF2-40B4-BE49-F238E27FC236}">
                <a16:creationId xmlns:a16="http://schemas.microsoft.com/office/drawing/2014/main" id="{0CA1D918-E6F6-65A8-AA1F-A6A4570201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0B3A2B-0C16-B194-B263-6B913E290BC2}"/>
              </a:ext>
            </a:extLst>
          </p:cNvPr>
          <p:cNvSpPr>
            <a:spLocks noGrp="1"/>
          </p:cNvSpPr>
          <p:nvPr>
            <p:ph type="sldNum" sz="quarter" idx="12"/>
          </p:nvPr>
        </p:nvSpPr>
        <p:spPr/>
        <p:txBody>
          <a:bodyPr/>
          <a:lstStyle/>
          <a:p>
            <a:fld id="{C255078A-D0B5-4326-A96F-7D1B8293654F}" type="slidenum">
              <a:rPr lang="en-US" smtClean="0"/>
              <a:t>‹#›</a:t>
            </a:fld>
            <a:endParaRPr lang="en-US"/>
          </a:p>
        </p:txBody>
      </p:sp>
    </p:spTree>
    <p:extLst>
      <p:ext uri="{BB962C8B-B14F-4D97-AF65-F5344CB8AC3E}">
        <p14:creationId xmlns:p14="http://schemas.microsoft.com/office/powerpoint/2010/main" val="3326333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C4B4A6-6FCA-2EF1-0208-8BB2802D6F00}"/>
              </a:ext>
            </a:extLst>
          </p:cNvPr>
          <p:cNvSpPr>
            <a:spLocks noGrp="1"/>
          </p:cNvSpPr>
          <p:nvPr>
            <p:ph type="dt" sz="half" idx="10"/>
          </p:nvPr>
        </p:nvSpPr>
        <p:spPr/>
        <p:txBody>
          <a:bodyPr/>
          <a:lstStyle/>
          <a:p>
            <a:fld id="{5ABD6166-B87C-4422-A8EC-2609F085435D}" type="datetimeFigureOut">
              <a:rPr lang="en-US" smtClean="0"/>
              <a:t>1/13/2025</a:t>
            </a:fld>
            <a:endParaRPr lang="en-US"/>
          </a:p>
        </p:txBody>
      </p:sp>
      <p:sp>
        <p:nvSpPr>
          <p:cNvPr id="3" name="Footer Placeholder 2">
            <a:extLst>
              <a:ext uri="{FF2B5EF4-FFF2-40B4-BE49-F238E27FC236}">
                <a16:creationId xmlns:a16="http://schemas.microsoft.com/office/drawing/2014/main" id="{CA245C0D-C25C-2CC2-0043-F60584AC52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2358254-6088-DD36-3D87-9D453486154D}"/>
              </a:ext>
            </a:extLst>
          </p:cNvPr>
          <p:cNvSpPr>
            <a:spLocks noGrp="1"/>
          </p:cNvSpPr>
          <p:nvPr>
            <p:ph type="sldNum" sz="quarter" idx="12"/>
          </p:nvPr>
        </p:nvSpPr>
        <p:spPr/>
        <p:txBody>
          <a:bodyPr/>
          <a:lstStyle/>
          <a:p>
            <a:fld id="{C255078A-D0B5-4326-A96F-7D1B8293654F}" type="slidenum">
              <a:rPr lang="en-US" smtClean="0"/>
              <a:t>‹#›</a:t>
            </a:fld>
            <a:endParaRPr lang="en-US"/>
          </a:p>
        </p:txBody>
      </p:sp>
    </p:spTree>
    <p:extLst>
      <p:ext uri="{BB962C8B-B14F-4D97-AF65-F5344CB8AC3E}">
        <p14:creationId xmlns:p14="http://schemas.microsoft.com/office/powerpoint/2010/main" val="1001380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5F15B-F4D4-89F6-384C-18591C7790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C92C0E8-13AB-4344-171A-94E3157CA4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BE79E66-DA6C-FCC0-B36A-906DD2CA2A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07778E-414F-EA3A-A74E-FA4E6A09D343}"/>
              </a:ext>
            </a:extLst>
          </p:cNvPr>
          <p:cNvSpPr>
            <a:spLocks noGrp="1"/>
          </p:cNvSpPr>
          <p:nvPr>
            <p:ph type="dt" sz="half" idx="10"/>
          </p:nvPr>
        </p:nvSpPr>
        <p:spPr/>
        <p:txBody>
          <a:bodyPr/>
          <a:lstStyle/>
          <a:p>
            <a:fld id="{5ABD6166-B87C-4422-A8EC-2609F085435D}" type="datetimeFigureOut">
              <a:rPr lang="en-US" smtClean="0"/>
              <a:t>1/13/2025</a:t>
            </a:fld>
            <a:endParaRPr lang="en-US"/>
          </a:p>
        </p:txBody>
      </p:sp>
      <p:sp>
        <p:nvSpPr>
          <p:cNvPr id="6" name="Footer Placeholder 5">
            <a:extLst>
              <a:ext uri="{FF2B5EF4-FFF2-40B4-BE49-F238E27FC236}">
                <a16:creationId xmlns:a16="http://schemas.microsoft.com/office/drawing/2014/main" id="{F5762706-B26E-A370-E7AF-EB39B1FA48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18AA45-353E-994F-0F8F-7C04B4A4B04A}"/>
              </a:ext>
            </a:extLst>
          </p:cNvPr>
          <p:cNvSpPr>
            <a:spLocks noGrp="1"/>
          </p:cNvSpPr>
          <p:nvPr>
            <p:ph type="sldNum" sz="quarter" idx="12"/>
          </p:nvPr>
        </p:nvSpPr>
        <p:spPr/>
        <p:txBody>
          <a:bodyPr/>
          <a:lstStyle/>
          <a:p>
            <a:fld id="{C255078A-D0B5-4326-A96F-7D1B8293654F}" type="slidenum">
              <a:rPr lang="en-US" smtClean="0"/>
              <a:t>‹#›</a:t>
            </a:fld>
            <a:endParaRPr lang="en-US"/>
          </a:p>
        </p:txBody>
      </p:sp>
    </p:spTree>
    <p:extLst>
      <p:ext uri="{BB962C8B-B14F-4D97-AF65-F5344CB8AC3E}">
        <p14:creationId xmlns:p14="http://schemas.microsoft.com/office/powerpoint/2010/main" val="2689879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22494-F983-7448-AA53-3AA12DEB6A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04C9A73-A6A6-5ACD-F5AE-CF2EECAEE4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71644BD-EC24-A013-FD12-4C77710FE7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C5048D-A54F-4092-0F6A-F0B794D61EA0}"/>
              </a:ext>
            </a:extLst>
          </p:cNvPr>
          <p:cNvSpPr>
            <a:spLocks noGrp="1"/>
          </p:cNvSpPr>
          <p:nvPr>
            <p:ph type="dt" sz="half" idx="10"/>
          </p:nvPr>
        </p:nvSpPr>
        <p:spPr/>
        <p:txBody>
          <a:bodyPr/>
          <a:lstStyle/>
          <a:p>
            <a:fld id="{5ABD6166-B87C-4422-A8EC-2609F085435D}" type="datetimeFigureOut">
              <a:rPr lang="en-US" smtClean="0"/>
              <a:t>1/13/2025</a:t>
            </a:fld>
            <a:endParaRPr lang="en-US"/>
          </a:p>
        </p:txBody>
      </p:sp>
      <p:sp>
        <p:nvSpPr>
          <p:cNvPr id="6" name="Footer Placeholder 5">
            <a:extLst>
              <a:ext uri="{FF2B5EF4-FFF2-40B4-BE49-F238E27FC236}">
                <a16:creationId xmlns:a16="http://schemas.microsoft.com/office/drawing/2014/main" id="{F03766B7-E1AF-6C59-FDCA-A3FD5B0BA2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598781-13EE-F527-5DBB-00A8E99CF8AC}"/>
              </a:ext>
            </a:extLst>
          </p:cNvPr>
          <p:cNvSpPr>
            <a:spLocks noGrp="1"/>
          </p:cNvSpPr>
          <p:nvPr>
            <p:ph type="sldNum" sz="quarter" idx="12"/>
          </p:nvPr>
        </p:nvSpPr>
        <p:spPr/>
        <p:txBody>
          <a:bodyPr/>
          <a:lstStyle/>
          <a:p>
            <a:fld id="{C255078A-D0B5-4326-A96F-7D1B8293654F}" type="slidenum">
              <a:rPr lang="en-US" smtClean="0"/>
              <a:t>‹#›</a:t>
            </a:fld>
            <a:endParaRPr lang="en-US"/>
          </a:p>
        </p:txBody>
      </p:sp>
    </p:spTree>
    <p:extLst>
      <p:ext uri="{BB962C8B-B14F-4D97-AF65-F5344CB8AC3E}">
        <p14:creationId xmlns:p14="http://schemas.microsoft.com/office/powerpoint/2010/main" val="746257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46111-5CF8-AB04-6A8D-2FFBC05F2E7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02CC357-1E16-821C-ECBB-0565F4A53A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C35531-B955-8816-6BC1-3A4C5FC16BC4}"/>
              </a:ext>
            </a:extLst>
          </p:cNvPr>
          <p:cNvSpPr>
            <a:spLocks noGrp="1"/>
          </p:cNvSpPr>
          <p:nvPr>
            <p:ph type="dt" sz="half" idx="10"/>
          </p:nvPr>
        </p:nvSpPr>
        <p:spPr/>
        <p:txBody>
          <a:bodyPr/>
          <a:lstStyle/>
          <a:p>
            <a:fld id="{5ABD6166-B87C-4422-A8EC-2609F085435D}" type="datetimeFigureOut">
              <a:rPr lang="en-US" smtClean="0"/>
              <a:t>1/13/2025</a:t>
            </a:fld>
            <a:endParaRPr lang="en-US"/>
          </a:p>
        </p:txBody>
      </p:sp>
      <p:sp>
        <p:nvSpPr>
          <p:cNvPr id="5" name="Footer Placeholder 4">
            <a:extLst>
              <a:ext uri="{FF2B5EF4-FFF2-40B4-BE49-F238E27FC236}">
                <a16:creationId xmlns:a16="http://schemas.microsoft.com/office/drawing/2014/main" id="{1C0EEB7C-3547-1DD3-BEA4-74A967D973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EDE4E1-FB05-76C0-2D8E-3888E8E8427D}"/>
              </a:ext>
            </a:extLst>
          </p:cNvPr>
          <p:cNvSpPr>
            <a:spLocks noGrp="1"/>
          </p:cNvSpPr>
          <p:nvPr>
            <p:ph type="sldNum" sz="quarter" idx="12"/>
          </p:nvPr>
        </p:nvSpPr>
        <p:spPr/>
        <p:txBody>
          <a:bodyPr/>
          <a:lstStyle/>
          <a:p>
            <a:fld id="{C255078A-D0B5-4326-A96F-7D1B8293654F}" type="slidenum">
              <a:rPr lang="en-US" smtClean="0"/>
              <a:t>‹#›</a:t>
            </a:fld>
            <a:endParaRPr lang="en-US"/>
          </a:p>
        </p:txBody>
      </p:sp>
    </p:spTree>
    <p:extLst>
      <p:ext uri="{BB962C8B-B14F-4D97-AF65-F5344CB8AC3E}">
        <p14:creationId xmlns:p14="http://schemas.microsoft.com/office/powerpoint/2010/main" val="1812618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C591AE-7CAA-2CBE-BAB2-19623110D7B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AE3706-28E0-E893-542E-32224432C9A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C884FD-DCE5-8CDF-D664-5CA1643E7C75}"/>
              </a:ext>
            </a:extLst>
          </p:cNvPr>
          <p:cNvSpPr>
            <a:spLocks noGrp="1"/>
          </p:cNvSpPr>
          <p:nvPr>
            <p:ph type="dt" sz="half" idx="10"/>
          </p:nvPr>
        </p:nvSpPr>
        <p:spPr/>
        <p:txBody>
          <a:bodyPr/>
          <a:lstStyle/>
          <a:p>
            <a:fld id="{5ABD6166-B87C-4422-A8EC-2609F085435D}" type="datetimeFigureOut">
              <a:rPr lang="en-US" smtClean="0"/>
              <a:t>1/13/2025</a:t>
            </a:fld>
            <a:endParaRPr lang="en-US"/>
          </a:p>
        </p:txBody>
      </p:sp>
      <p:sp>
        <p:nvSpPr>
          <p:cNvPr id="5" name="Footer Placeholder 4">
            <a:extLst>
              <a:ext uri="{FF2B5EF4-FFF2-40B4-BE49-F238E27FC236}">
                <a16:creationId xmlns:a16="http://schemas.microsoft.com/office/drawing/2014/main" id="{868DF4C5-247B-506B-CD85-03221C9278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F83754-171B-D488-59EE-3C6B240A18BD}"/>
              </a:ext>
            </a:extLst>
          </p:cNvPr>
          <p:cNvSpPr>
            <a:spLocks noGrp="1"/>
          </p:cNvSpPr>
          <p:nvPr>
            <p:ph type="sldNum" sz="quarter" idx="12"/>
          </p:nvPr>
        </p:nvSpPr>
        <p:spPr/>
        <p:txBody>
          <a:bodyPr/>
          <a:lstStyle/>
          <a:p>
            <a:fld id="{C255078A-D0B5-4326-A96F-7D1B8293654F}" type="slidenum">
              <a:rPr lang="en-US" smtClean="0"/>
              <a:t>‹#›</a:t>
            </a:fld>
            <a:endParaRPr lang="en-US"/>
          </a:p>
        </p:txBody>
      </p:sp>
    </p:spTree>
    <p:extLst>
      <p:ext uri="{BB962C8B-B14F-4D97-AF65-F5344CB8AC3E}">
        <p14:creationId xmlns:p14="http://schemas.microsoft.com/office/powerpoint/2010/main" val="4287480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B50735-1F7A-3952-5A9D-953DB5356F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252D020-1DD4-475B-D320-802012B16F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2B23D8-CD69-1D65-AD8E-9D3AA3F53B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ABD6166-B87C-4422-A8EC-2609F085435D}" type="datetimeFigureOut">
              <a:rPr lang="en-US" smtClean="0"/>
              <a:t>1/13/2025</a:t>
            </a:fld>
            <a:endParaRPr lang="en-US"/>
          </a:p>
        </p:txBody>
      </p:sp>
      <p:sp>
        <p:nvSpPr>
          <p:cNvPr id="5" name="Footer Placeholder 4">
            <a:extLst>
              <a:ext uri="{FF2B5EF4-FFF2-40B4-BE49-F238E27FC236}">
                <a16:creationId xmlns:a16="http://schemas.microsoft.com/office/drawing/2014/main" id="{2CBF448F-8CCF-9476-02EC-4B610AD03B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E8D1E33-1FF7-38C6-C18B-7FBAFFF319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55078A-D0B5-4326-A96F-7D1B8293654F}" type="slidenum">
              <a:rPr lang="en-US" smtClean="0"/>
              <a:t>‹#›</a:t>
            </a:fld>
            <a:endParaRPr lang="en-US"/>
          </a:p>
        </p:txBody>
      </p:sp>
    </p:spTree>
    <p:extLst>
      <p:ext uri="{BB962C8B-B14F-4D97-AF65-F5344CB8AC3E}">
        <p14:creationId xmlns:p14="http://schemas.microsoft.com/office/powerpoint/2010/main" val="35635936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ima360.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ima360.com/"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ima360.com/promotions/"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ima360.com/pricing-software/"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ima360.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CB311-6E70-1BBC-F410-32E3F6F9BB01}"/>
              </a:ext>
            </a:extLst>
          </p:cNvPr>
          <p:cNvSpPr>
            <a:spLocks noGrp="1"/>
          </p:cNvSpPr>
          <p:nvPr>
            <p:ph type="ctrTitle"/>
          </p:nvPr>
        </p:nvSpPr>
        <p:spPr>
          <a:xfrm>
            <a:off x="211392" y="258250"/>
            <a:ext cx="11769213" cy="1445189"/>
          </a:xfrm>
        </p:spPr>
        <p:txBody>
          <a:bodyPr>
            <a:normAutofit/>
          </a:bodyPr>
          <a:lstStyle/>
          <a:p>
            <a:r>
              <a:rPr lang="en-US" sz="3200" b="1" i="0" u="none" strike="noStrike" dirty="0">
                <a:solidFill>
                  <a:srgbClr val="000000"/>
                </a:solidFill>
                <a:effectLst/>
                <a:latin typeface="Arial" panose="020B0604020202020204" pitchFamily="34" charset="0"/>
                <a:cs typeface="Arial" panose="020B0604020202020204" pitchFamily="34" charset="0"/>
              </a:rPr>
              <a:t>Why CPQ Software Vendors Are Key to Scaling Your Sales Operations Globally</a:t>
            </a:r>
            <a:br>
              <a:rPr lang="en-US" sz="3200" b="1" dirty="0">
                <a:effectLst/>
                <a:latin typeface="Arial" panose="020B0604020202020204" pitchFamily="34" charset="0"/>
                <a:cs typeface="Arial" panose="020B0604020202020204" pitchFamily="34" charset="0"/>
              </a:rPr>
            </a:br>
            <a:endParaRPr lang="en-US" sz="32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85D0B1F3-21DE-2196-9A04-C646C9E600E5}"/>
              </a:ext>
            </a:extLst>
          </p:cNvPr>
          <p:cNvSpPr>
            <a:spLocks noGrp="1"/>
          </p:cNvSpPr>
          <p:nvPr>
            <p:ph type="subTitle" idx="1"/>
          </p:nvPr>
        </p:nvSpPr>
        <p:spPr>
          <a:xfrm>
            <a:off x="1523999" y="6374735"/>
            <a:ext cx="9144000" cy="1655762"/>
          </a:xfrm>
        </p:spPr>
        <p:txBody>
          <a:bodyPr/>
          <a:lstStyle/>
          <a:p>
            <a:r>
              <a:rPr lang="en-US" dirty="0">
                <a:solidFill>
                  <a:schemeClr val="accent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dirty="0">
              <a:solidFill>
                <a:schemeClr val="accent1"/>
              </a:solidFill>
              <a:latin typeface="Arial" panose="020B0604020202020204" pitchFamily="34" charset="0"/>
              <a:cs typeface="Arial" panose="020B0604020202020204" pitchFamily="34" charset="0"/>
            </a:endParaRPr>
          </a:p>
          <a:p>
            <a:endParaRPr lang="en-US" dirty="0"/>
          </a:p>
        </p:txBody>
      </p:sp>
      <p:pic>
        <p:nvPicPr>
          <p:cNvPr id="4" name="Picture 3" descr="A blue sign with white text&#10;&#10;Description automatically generated">
            <a:extLst>
              <a:ext uri="{FF2B5EF4-FFF2-40B4-BE49-F238E27FC236}">
                <a16:creationId xmlns:a16="http://schemas.microsoft.com/office/drawing/2014/main" id="{743D467F-D259-BB02-EB74-C9B708356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4749" y="2895626"/>
            <a:ext cx="4762500" cy="1800225"/>
          </a:xfrm>
          <a:prstGeom prst="rect">
            <a:avLst/>
          </a:prstGeom>
        </p:spPr>
      </p:pic>
    </p:spTree>
    <p:extLst>
      <p:ext uri="{BB962C8B-B14F-4D97-AF65-F5344CB8AC3E}">
        <p14:creationId xmlns:p14="http://schemas.microsoft.com/office/powerpoint/2010/main" val="3844460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771F9D-410E-F51B-9087-6621F50FD4B9}"/>
              </a:ext>
            </a:extLst>
          </p:cNvPr>
          <p:cNvSpPr txBox="1"/>
          <p:nvPr/>
        </p:nvSpPr>
        <p:spPr>
          <a:xfrm>
            <a:off x="0" y="155216"/>
            <a:ext cx="12192000" cy="6093976"/>
          </a:xfrm>
          <a:prstGeom prst="rect">
            <a:avLst/>
          </a:prstGeom>
          <a:noFill/>
        </p:spPr>
        <p:txBody>
          <a:bodyPr wrap="square">
            <a:spAutoFit/>
          </a:bodyPr>
          <a:lstStyle/>
          <a:p>
            <a:pPr rtl="0"/>
            <a:r>
              <a:rPr lang="en-US" sz="1800" b="0" i="0" u="none" strike="noStrike" dirty="0">
                <a:solidFill>
                  <a:srgbClr val="000000"/>
                </a:solidFill>
                <a:effectLst/>
                <a:latin typeface="Arial" panose="020B0604020202020204" pitchFamily="34" charset="0"/>
                <a:cs typeface="Arial" panose="020B0604020202020204" pitchFamily="34" charset="0"/>
              </a:rPr>
              <a:t>As organizations seek to penetrate international markets, it becomes a great necessity to do so by managing the growth of their sales function effectively. One of the key points at this stage is the selection of the right CPQ (Configure, Price, Quote) software vendor. The integration and use of CPQ software assist in managing elaborate sales procedures and aid the sales departments in delivering precise bid quotations, product configurations, as well as channel proper prices for each customer. There are always factors that you need to keep in mind when choosing your vendor especially when it comes to CPQ software solutions so that the software can adapt to the company’s expansion of global sales operations.</a:t>
            </a:r>
            <a:endParaRPr lang="en-US" b="0" dirty="0">
              <a:effectLst/>
              <a:latin typeface="Arial" panose="020B0604020202020204" pitchFamily="34" charset="0"/>
              <a:cs typeface="Arial" panose="020B0604020202020204" pitchFamily="34" charset="0"/>
            </a:endParaRPr>
          </a:p>
          <a:p>
            <a:pPr rtl="0">
              <a:spcBef>
                <a:spcPts val="1800"/>
              </a:spcBef>
              <a:spcAft>
                <a:spcPts val="600"/>
              </a:spcAft>
            </a:pPr>
            <a:r>
              <a:rPr lang="en-US" sz="2800" b="1" i="0" u="none" strike="noStrike" dirty="0">
                <a:solidFill>
                  <a:srgbClr val="000000"/>
                </a:solidFill>
                <a:effectLst/>
                <a:latin typeface="Arial" panose="020B0604020202020204" pitchFamily="34" charset="0"/>
                <a:cs typeface="Arial" panose="020B0604020202020204" pitchFamily="34" charset="0"/>
              </a:rPr>
              <a:t>1. Streamlining Global Pricing</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The global sales operations factor that makes the </a:t>
            </a:r>
            <a:r>
              <a:rPr lang="en-US" sz="1800" b="1" i="0" u="sng" strike="noStrike" dirty="0">
                <a:solidFill>
                  <a:srgbClr val="1155CC"/>
                </a:solidFill>
                <a:effectLst/>
                <a:latin typeface="Arial" panose="020B0604020202020204" pitchFamily="34" charset="0"/>
                <a:cs typeface="Arial" panose="020B0604020202020204" pitchFamily="34" charset="0"/>
                <a:hlinkClick r:id="rId2"/>
              </a:rPr>
              <a:t>CPQ software vendors</a:t>
            </a:r>
            <a:r>
              <a:rPr lang="en-US" sz="1800" b="0" i="0" u="none" strike="noStrike" dirty="0">
                <a:solidFill>
                  <a:srgbClr val="000000"/>
                </a:solidFill>
                <a:effectLst/>
                <a:latin typeface="Arial" panose="020B0604020202020204" pitchFamily="34" charset="0"/>
                <a:cs typeface="Arial" panose="020B0604020202020204" pitchFamily="34" charset="0"/>
              </a:rPr>
              <a:t> highly influential is the prospect of handling multiple prices in the same order depending on the region it will be delivered to. International operations remain a unique hurdle when setting fixed prices to appeal to the global clientele, local market circumstances, taxes, and currencies. Some CPQ software vendors assist firms in deploying the pricing tools software, which guarantees pricing homogeneity with versatility as per regional requirements. This allows the business to grow to the required size without a fatal compromise on the issues of profitability or market competitiveness at various levels.</a:t>
            </a:r>
            <a:endParaRPr lang="en-US" b="0" dirty="0">
              <a:effectLst/>
              <a:latin typeface="Arial" panose="020B0604020202020204" pitchFamily="34" charset="0"/>
              <a:cs typeface="Arial" panose="020B0604020202020204" pitchFamily="34" charset="0"/>
            </a:endParaRPr>
          </a:p>
          <a:p>
            <a:br>
              <a:rPr lang="en-US" b="0" dirty="0">
                <a:effectLst/>
                <a:latin typeface="Arial" panose="020B0604020202020204" pitchFamily="34" charset="0"/>
                <a:cs typeface="Arial" panose="020B0604020202020204" pitchFamily="34" charset="0"/>
              </a:rPr>
            </a:br>
            <a:br>
              <a:rPr lang="en-US" b="0" dirty="0">
                <a:effectLst/>
                <a:latin typeface="Arial" panose="020B0604020202020204" pitchFamily="34" charset="0"/>
                <a:cs typeface="Arial" panose="020B0604020202020204" pitchFamily="34" charset="0"/>
              </a:rPr>
            </a:br>
            <a:br>
              <a:rPr lang="en-US" b="0" dirty="0">
                <a:effectLst/>
                <a:latin typeface="Arial" panose="020B0604020202020204" pitchFamily="34" charset="0"/>
                <a:cs typeface="Arial" panose="020B0604020202020204" pitchFamily="34" charset="0"/>
              </a:rPr>
            </a:br>
            <a:br>
              <a:rPr lang="en-US" b="0" dirty="0">
                <a:effectLst/>
                <a:latin typeface="Arial" panose="020B0604020202020204" pitchFamily="34" charset="0"/>
                <a:cs typeface="Arial" panose="020B0604020202020204" pitchFamily="34" charset="0"/>
              </a:rPr>
            </a:br>
            <a:br>
              <a:rPr lang="en-US" b="0" dirty="0">
                <a:effectLst/>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1374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67886E3-8FDD-7776-6200-472BFAA0EBF6}"/>
              </a:ext>
            </a:extLst>
          </p:cNvPr>
          <p:cNvSpPr txBox="1"/>
          <p:nvPr/>
        </p:nvSpPr>
        <p:spPr>
          <a:xfrm>
            <a:off x="0" y="208998"/>
            <a:ext cx="12295239" cy="5206554"/>
          </a:xfrm>
          <a:prstGeom prst="rect">
            <a:avLst/>
          </a:prstGeom>
          <a:noFill/>
        </p:spPr>
        <p:txBody>
          <a:bodyPr wrap="square">
            <a:spAutoFit/>
          </a:bodyPr>
          <a:lstStyle/>
          <a:p>
            <a:pPr rtl="0">
              <a:spcBef>
                <a:spcPts val="1600"/>
              </a:spcBef>
              <a:spcAft>
                <a:spcPts val="400"/>
              </a:spcAft>
            </a:pPr>
            <a:r>
              <a:rPr lang="en-US" sz="2400" b="1" i="0" u="none" strike="noStrike" dirty="0">
                <a:solidFill>
                  <a:srgbClr val="000000"/>
                </a:solidFill>
                <a:effectLst/>
                <a:latin typeface="Arial" panose="020B0604020202020204" pitchFamily="34" charset="0"/>
                <a:cs typeface="Arial" panose="020B0604020202020204" pitchFamily="34" charset="0"/>
              </a:rPr>
              <a:t>2. Automation for Efficiency</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From the similar survey it becomes evident that the sales teams are overburdened with different aspects such as quote modifications, price disparities and legal compliance crosschecked on a sheer manual basis across the international locations. The creation of CPQ documents these processes, and frees up the valuable time of the sales force to actually selling, rather than doing paperwork. Through the expandability of its </a:t>
            </a:r>
            <a:r>
              <a:rPr lang="en-US" sz="1800" b="1" i="0" u="sng" strike="noStrike" dirty="0">
                <a:solidFill>
                  <a:srgbClr val="1155CC"/>
                </a:solidFill>
                <a:effectLst/>
                <a:latin typeface="Arial" panose="020B0604020202020204" pitchFamily="34" charset="0"/>
                <a:cs typeface="Arial" panose="020B0604020202020204" pitchFamily="34" charset="0"/>
                <a:hlinkClick r:id="rId2"/>
              </a:rPr>
              <a:t>promotion optimization software</a:t>
            </a:r>
            <a:r>
              <a:rPr lang="en-US" sz="1800" b="0" i="0" u="none" strike="noStrike" dirty="0">
                <a:solidFill>
                  <a:srgbClr val="000000"/>
                </a:solidFill>
                <a:effectLst/>
                <a:latin typeface="Arial" panose="020B0604020202020204" pitchFamily="34" charset="0"/>
                <a:cs typeface="Arial" panose="020B0604020202020204" pitchFamily="34" charset="0"/>
              </a:rPr>
              <a:t>, CPQ systems can enhance the added value of both the product price and promotion, so as to further boost overall sales effectiveness. One of the major benefits, which leads to expansion of the procedure, is that sales teams can provide better, faster, and competitive quotes irrespective of their vicinity.</a:t>
            </a:r>
            <a:endParaRPr lang="en-US" b="0" dirty="0">
              <a:effectLst/>
              <a:latin typeface="Arial" panose="020B0604020202020204" pitchFamily="34" charset="0"/>
              <a:cs typeface="Arial" panose="020B0604020202020204" pitchFamily="34" charset="0"/>
            </a:endParaRPr>
          </a:p>
          <a:p>
            <a:pPr rtl="0">
              <a:spcBef>
                <a:spcPts val="1400"/>
              </a:spcBef>
              <a:spcAft>
                <a:spcPts val="400"/>
              </a:spcAft>
            </a:pPr>
            <a:r>
              <a:rPr lang="en-US" sz="2000" b="1" i="0" u="none" strike="noStrike" dirty="0">
                <a:solidFill>
                  <a:srgbClr val="000000"/>
                </a:solidFill>
                <a:effectLst/>
                <a:latin typeface="Arial" panose="020B0604020202020204" pitchFamily="34" charset="0"/>
                <a:cs typeface="Arial" panose="020B0604020202020204" pitchFamily="34" charset="0"/>
              </a:rPr>
              <a:t>3. Integration with Other Systems</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Global organizations must implement their CPQ software with other systems such as CRM, ERP, and order management systems to propel their business to the next level. CPQ software vendors provide features for compatibility between systems in that data is easily transferred from one platform to the other. It also enables the sales professionals to have immediate, fast, profiled understanding of customers and their needs, products offered and their specifications, stock holdings etc. The net effect is that the local sales lead generation flows seamlessly and integrates well with the global sales lead management process which in turn improves scalability.</a:t>
            </a:r>
            <a:endParaRPr lang="en-US" b="0" dirty="0">
              <a:effectLst/>
              <a:latin typeface="Arial" panose="020B0604020202020204" pitchFamily="34" charset="0"/>
              <a:cs typeface="Arial" panose="020B0604020202020204" pitchFamily="34" charset="0"/>
            </a:endParaRPr>
          </a:p>
          <a:p>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6086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3E4785-75C3-B048-42D1-FBF3F0764AE8}"/>
              </a:ext>
            </a:extLst>
          </p:cNvPr>
          <p:cNvSpPr txBox="1"/>
          <p:nvPr/>
        </p:nvSpPr>
        <p:spPr>
          <a:xfrm>
            <a:off x="0" y="160176"/>
            <a:ext cx="12192000" cy="4534575"/>
          </a:xfrm>
          <a:prstGeom prst="rect">
            <a:avLst/>
          </a:prstGeom>
          <a:noFill/>
        </p:spPr>
        <p:txBody>
          <a:bodyPr wrap="square">
            <a:spAutoFit/>
          </a:bodyPr>
          <a:lstStyle/>
          <a:p>
            <a:pPr rtl="0">
              <a:spcBef>
                <a:spcPts val="1400"/>
              </a:spcBef>
              <a:spcAft>
                <a:spcPts val="400"/>
              </a:spcAft>
            </a:pPr>
            <a:r>
              <a:rPr lang="en-US" sz="2000" b="1" i="0" u="none" strike="noStrike" dirty="0">
                <a:solidFill>
                  <a:srgbClr val="000000"/>
                </a:solidFill>
                <a:effectLst/>
                <a:latin typeface="Arial" panose="020B0604020202020204" pitchFamily="34" charset="0"/>
                <a:cs typeface="Arial" panose="020B0604020202020204" pitchFamily="34" charset="0"/>
              </a:rPr>
              <a:t>4. Scalability and Flexibility</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Another important aspect when selecting a CPQ software vendor is the fact that the offered solution should be adaptable to business growth. CPQ vendors are flexible enough to support change in new international markets, and change in company product offerings. Thus, as your business grows, this can incorporate new functions to support new pricing strategies, new products, and geographical peculiarities of the market. Such flexibility ensures that businesses do not have to continually redesign the structures used in sales operations whenever they are expanding across the world market.</a:t>
            </a:r>
            <a:endParaRPr lang="en-US" b="0" dirty="0">
              <a:effectLst/>
              <a:latin typeface="Arial" panose="020B0604020202020204" pitchFamily="34" charset="0"/>
              <a:cs typeface="Arial" panose="020B0604020202020204" pitchFamily="34" charset="0"/>
            </a:endParaRPr>
          </a:p>
          <a:p>
            <a:pPr rtl="0">
              <a:spcBef>
                <a:spcPts val="1200"/>
              </a:spcBef>
              <a:spcAft>
                <a:spcPts val="400"/>
              </a:spcAft>
            </a:pPr>
            <a:r>
              <a:rPr lang="en-US" sz="1800" b="1" i="0" u="none" strike="noStrike" dirty="0">
                <a:solidFill>
                  <a:srgbClr val="000000"/>
                </a:solidFill>
                <a:effectLst/>
                <a:latin typeface="Arial" panose="020B0604020202020204" pitchFamily="34" charset="0"/>
                <a:cs typeface="Arial" panose="020B0604020202020204" pitchFamily="34" charset="0"/>
              </a:rPr>
              <a:t>Conclusion</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Global expansion of sales operations is where ; CPQ software vendors become an invaluable resource. These vendors help businesses avoid inefficiencies through powerful </a:t>
            </a:r>
            <a:r>
              <a:rPr lang="en-US" sz="1800" b="1" i="0" u="sng" strike="noStrike" dirty="0">
                <a:solidFill>
                  <a:srgbClr val="1155CC"/>
                </a:solidFill>
                <a:effectLst/>
                <a:latin typeface="Arial" panose="020B0604020202020204" pitchFamily="34" charset="0"/>
                <a:cs typeface="Arial" panose="020B0604020202020204" pitchFamily="34" charset="0"/>
                <a:hlinkClick r:id="rId2"/>
              </a:rPr>
              <a:t>pricing tools software</a:t>
            </a:r>
            <a:r>
              <a:rPr lang="en-US" sz="1800" b="0" i="0" u="none" strike="noStrike" dirty="0">
                <a:solidFill>
                  <a:srgbClr val="000000"/>
                </a:solidFill>
                <a:effectLst/>
                <a:latin typeface="Arial" panose="020B0604020202020204" pitchFamily="34" charset="0"/>
                <a:cs typeface="Arial" panose="020B0604020202020204" pitchFamily="34" charset="0"/>
              </a:rPr>
              <a:t>, promotion, optimization and integrated systems to maintain global consistency as they expand. Selecting the best CPQ software is not just a tactic to boost effectiveness of the sales; it is the strategy that sets the basis for long-term development on the global arena.</a:t>
            </a:r>
            <a:endParaRPr lang="en-US" b="0" dirty="0">
              <a:effectLst/>
              <a:latin typeface="Arial" panose="020B0604020202020204" pitchFamily="34" charset="0"/>
              <a:cs typeface="Arial" panose="020B0604020202020204" pitchFamily="34" charset="0"/>
            </a:endParaRPr>
          </a:p>
          <a:p>
            <a:br>
              <a:rPr lang="en-US" b="0" dirty="0">
                <a:effectLst/>
                <a:latin typeface="Arial" panose="020B0604020202020204" pitchFamily="34" charset="0"/>
                <a:cs typeface="Arial" panose="020B0604020202020204" pitchFamily="34" charset="0"/>
              </a:rPr>
            </a:br>
            <a:br>
              <a:rPr lang="en-US" b="0" dirty="0">
                <a:effectLst/>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7154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80966-4B3D-6DC5-5C79-67EE91A1491A}"/>
              </a:ext>
            </a:extLst>
          </p:cNvPr>
          <p:cNvSpPr txBox="1">
            <a:spLocks/>
          </p:cNvSpPr>
          <p:nvPr/>
        </p:nvSpPr>
        <p:spPr>
          <a:xfrm>
            <a:off x="188817" y="167497"/>
            <a:ext cx="10515600"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A1A923C4-ECE9-E411-A729-05316A6B3DF7}"/>
              </a:ext>
            </a:extLst>
          </p:cNvPr>
          <p:cNvSpPr/>
          <p:nvPr/>
        </p:nvSpPr>
        <p:spPr>
          <a:xfrm>
            <a:off x="239434" y="1690062"/>
            <a:ext cx="11713131" cy="3477875"/>
          </a:xfrm>
          <a:prstGeom prst="rect">
            <a:avLst/>
          </a:prstGeom>
        </p:spPr>
        <p:txBody>
          <a:bodyPr wrap="square">
            <a:spAutoFit/>
          </a:bodyPr>
          <a:lstStyle/>
          <a:p>
            <a:r>
              <a:rPr lang="en-US" sz="2000" dirty="0">
                <a:latin typeface="Arial" panose="020B0604020202020204" pitchFamily="34" charset="0"/>
                <a:ea typeface="Roboto" panose="02000000000000000000" pitchFamily="2" charset="0"/>
                <a:cs typeface="Arial" panose="020B0604020202020204" pitchFamily="34" charset="0"/>
              </a:rPr>
              <a:t>Feel free to contact us for any questions and doubts​ on</a:t>
            </a:r>
          </a:p>
          <a:p>
            <a:r>
              <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endParaRPr>
          </a:p>
          <a:p>
            <a:endParaRPr lang="en-US" sz="2000" dirty="0">
              <a:latin typeface="Arial" panose="020B0604020202020204" pitchFamily="34" charset="0"/>
              <a:ea typeface="Roboto" panose="02000000000000000000" pitchFamily="2" charset="0"/>
              <a:cs typeface="Arial" panose="020B0604020202020204" pitchFamily="34"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algn="l" fontAlgn="base"/>
            <a:r>
              <a:rPr lang="en-US" sz="2000" b="0" i="0" dirty="0">
                <a:effectLst/>
                <a:latin typeface="Arial" panose="020B0604020202020204" pitchFamily="34" charset="0"/>
                <a:cs typeface="Arial" panose="020B0604020202020204" pitchFamily="34" charset="0"/>
              </a:rPr>
              <a:t>+1 214-584-6660</a:t>
            </a:r>
          </a:p>
          <a:p>
            <a:r>
              <a:rPr lang="en-US" sz="2000" b="1" dirty="0">
                <a:latin typeface="Arial" panose="020B0604020202020204" pitchFamily="34" charset="0"/>
                <a:ea typeface="Roboto" panose="02000000000000000000" pitchFamily="2" charset="0"/>
                <a:cs typeface="Arial" panose="020B0604020202020204" pitchFamily="34" charset="0"/>
              </a:rPr>
              <a:t>Email Address:</a:t>
            </a:r>
          </a:p>
          <a:p>
            <a:pPr algn="l" fontAlgn="base"/>
            <a:r>
              <a:rPr lang="en-US" sz="2000" b="0" i="0" dirty="0">
                <a:effectLst/>
                <a:latin typeface="Arial" panose="020B0604020202020204" pitchFamily="34" charset="0"/>
                <a:cs typeface="Arial" panose="020B0604020202020204" pitchFamily="34" charset="0"/>
              </a:rPr>
              <a:t>info@ima360.com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algn="l" fontAlgn="base"/>
            <a:r>
              <a:rPr lang="en-US" sz="2000" b="0" i="0" dirty="0">
                <a:effectLst/>
                <a:latin typeface="Arial" panose="020B0604020202020204" pitchFamily="34" charset="0"/>
                <a:cs typeface="Arial" panose="020B0604020202020204" pitchFamily="34" charset="0"/>
              </a:rPr>
              <a:t>6600 Chase Oaks Blvd. Ste. 150, Plano, TX 75023</a:t>
            </a:r>
          </a:p>
          <a:p>
            <a:br>
              <a:rPr lang="en-US" sz="2000" b="0" i="0" dirty="0">
                <a:solidFill>
                  <a:srgbClr val="FFFFFF"/>
                </a:solidFill>
                <a:effectLst/>
                <a:latin typeface="Arial" panose="020B0604020202020204" pitchFamily="34" charset="0"/>
                <a:cs typeface="Arial" panose="020B0604020202020204" pitchFamily="34" charset="0"/>
              </a:rPr>
            </a:br>
            <a:endParaRPr lang="en-IN" sz="2000" dirty="0">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24365471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746</Words>
  <Application>Microsoft Office PowerPoint</Application>
  <PresentationFormat>Widescreen</PresentationFormat>
  <Paragraphs>27</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Aptos Display</vt:lpstr>
      <vt:lpstr>Arial</vt:lpstr>
      <vt:lpstr>Office Theme</vt:lpstr>
      <vt:lpstr>Why CPQ Software Vendors Are Key to Scaling Your Sales Operations Globally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347</cp:lastModifiedBy>
  <cp:revision>1</cp:revision>
  <dcterms:created xsi:type="dcterms:W3CDTF">2025-01-13T08:42:19Z</dcterms:created>
  <dcterms:modified xsi:type="dcterms:W3CDTF">2025-01-13T08:47:12Z</dcterms:modified>
</cp:coreProperties>
</file>