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Canva Sans Bold" charset="1" panose="020B0803030501040103"/>
      <p:regular r:id="rId17"/>
    </p:embeddedFont>
    <p:embeddedFont>
      <p:font typeface="Canva Sans" charset="1" panose="020B0503030501040103"/>
      <p:regular r:id="rId18"/>
    </p:embeddedFont>
    <p:embeddedFont>
      <p:font typeface="Radley" charset="1" panose="00000500000000000000"/>
      <p:regular r:id="rId19"/>
    </p:embeddedFont>
    <p:embeddedFont>
      <p:font typeface="Arsenal" charset="1" panose="000005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idity-developers/"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idity-developers/" TargetMode="External" Type="http://schemas.openxmlformats.org/officeDocument/2006/relationships/hyperlink"/></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2" Target="../media/image7.pn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4534109" y="629115"/>
            <a:ext cx="3574333" cy="1136340"/>
          </a:xfrm>
          <a:custGeom>
            <a:avLst/>
            <a:gdLst/>
            <a:ahLst/>
            <a:cxnLst/>
            <a:rect r="r" b="b" t="t" l="l"/>
            <a:pathLst>
              <a:path h="1136340" w="3574333">
                <a:moveTo>
                  <a:pt x="0" y="0"/>
                </a:moveTo>
                <a:lnTo>
                  <a:pt x="3574334" y="0"/>
                </a:lnTo>
                <a:lnTo>
                  <a:pt x="3574334" y="1136340"/>
                </a:lnTo>
                <a:lnTo>
                  <a:pt x="0" y="1136340"/>
                </a:lnTo>
                <a:lnTo>
                  <a:pt x="0" y="0"/>
                </a:lnTo>
                <a:close/>
              </a:path>
            </a:pathLst>
          </a:custGeom>
          <a:blipFill>
            <a:blip r:embed="rId2"/>
            <a:stretch>
              <a:fillRect l="0" t="0" r="0" b="0"/>
            </a:stretch>
          </a:blipFill>
        </p:spPr>
      </p:sp>
      <p:sp>
        <p:nvSpPr>
          <p:cNvPr name="Freeform 3" id="3"/>
          <p:cNvSpPr/>
          <p:nvPr/>
        </p:nvSpPr>
        <p:spPr>
          <a:xfrm flipH="false" flipV="false" rot="-5400000">
            <a:off x="14168347" y="5646980"/>
            <a:ext cx="5617123" cy="3594959"/>
          </a:xfrm>
          <a:custGeom>
            <a:avLst/>
            <a:gdLst/>
            <a:ahLst/>
            <a:cxnLst/>
            <a:rect r="r" b="b" t="t" l="l"/>
            <a:pathLst>
              <a:path h="3594959" w="5617123">
                <a:moveTo>
                  <a:pt x="0" y="0"/>
                </a:moveTo>
                <a:lnTo>
                  <a:pt x="5617122" y="0"/>
                </a:lnTo>
                <a:lnTo>
                  <a:pt x="5617122" y="3594959"/>
                </a:lnTo>
                <a:lnTo>
                  <a:pt x="0" y="359495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400000">
            <a:off x="-958864" y="727916"/>
            <a:ext cx="4397263" cy="2814249"/>
          </a:xfrm>
          <a:custGeom>
            <a:avLst/>
            <a:gdLst/>
            <a:ahLst/>
            <a:cxnLst/>
            <a:rect r="r" b="b" t="t" l="l"/>
            <a:pathLst>
              <a:path h="2814249" w="4397263">
                <a:moveTo>
                  <a:pt x="0" y="0"/>
                </a:moveTo>
                <a:lnTo>
                  <a:pt x="4397263" y="0"/>
                </a:lnTo>
                <a:lnTo>
                  <a:pt x="4397263" y="2814249"/>
                </a:lnTo>
                <a:lnTo>
                  <a:pt x="0" y="281424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075275" y="6944042"/>
            <a:ext cx="4054948" cy="4114800"/>
          </a:xfrm>
          <a:custGeom>
            <a:avLst/>
            <a:gdLst/>
            <a:ahLst/>
            <a:cxnLst/>
            <a:rect r="r" b="b" t="t" l="l"/>
            <a:pathLst>
              <a:path h="4114800" w="4054948">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5791304" y="-1596870"/>
            <a:ext cx="4054948" cy="4114800"/>
          </a:xfrm>
          <a:custGeom>
            <a:avLst/>
            <a:gdLst/>
            <a:ahLst/>
            <a:cxnLst/>
            <a:rect r="r" b="b" t="t" l="l"/>
            <a:pathLst>
              <a:path h="4114800" w="4054948">
                <a:moveTo>
                  <a:pt x="0" y="0"/>
                </a:moveTo>
                <a:lnTo>
                  <a:pt x="4054949" y="0"/>
                </a:lnTo>
                <a:lnTo>
                  <a:pt x="4054949"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1469306" y="1973115"/>
            <a:ext cx="9703940" cy="5892304"/>
          </a:xfrm>
          <a:prstGeom prst="rect">
            <a:avLst/>
          </a:prstGeom>
        </p:spPr>
        <p:txBody>
          <a:bodyPr anchor="t" rtlCol="false" tIns="0" lIns="0" bIns="0" rIns="0">
            <a:spAutoFit/>
          </a:bodyPr>
          <a:lstStyle/>
          <a:p>
            <a:pPr algn="ctr">
              <a:lnSpc>
                <a:spcPts val="11752"/>
              </a:lnSpc>
            </a:pPr>
            <a:r>
              <a:rPr lang="en-US" sz="8394" b="true">
                <a:solidFill>
                  <a:srgbClr val="A30052"/>
                </a:solidFill>
                <a:latin typeface="Canva Sans Bold"/>
                <a:ea typeface="Canva Sans Bold"/>
                <a:cs typeface="Canva Sans Bold"/>
                <a:sym typeface="Canva Sans Bold"/>
              </a:rPr>
              <a:t>Top Skills to Look for When Hiring a Solidity Developer</a:t>
            </a:r>
          </a:p>
        </p:txBody>
      </p:sp>
      <p:sp>
        <p:nvSpPr>
          <p:cNvPr name="Freeform 8" id="8"/>
          <p:cNvSpPr/>
          <p:nvPr/>
        </p:nvSpPr>
        <p:spPr>
          <a:xfrm flipH="false" flipV="false" rot="0">
            <a:off x="3444266" y="724931"/>
            <a:ext cx="15746791" cy="7524436"/>
          </a:xfrm>
          <a:custGeom>
            <a:avLst/>
            <a:gdLst/>
            <a:ahLst/>
            <a:cxnLst/>
            <a:rect r="r" b="b" t="t" l="l"/>
            <a:pathLst>
              <a:path h="7524436" w="15746791">
                <a:moveTo>
                  <a:pt x="0" y="0"/>
                </a:moveTo>
                <a:lnTo>
                  <a:pt x="15746791" y="0"/>
                </a:lnTo>
                <a:lnTo>
                  <a:pt x="15746791" y="7524436"/>
                </a:lnTo>
                <a:lnTo>
                  <a:pt x="0" y="7524436"/>
                </a:lnTo>
                <a:lnTo>
                  <a:pt x="0" y="0"/>
                </a:lnTo>
                <a:close/>
              </a:path>
            </a:pathLst>
          </a:custGeom>
          <a:blipFill>
            <a:blip r:embed="rId7"/>
            <a:stretch>
              <a:fillRect l="0" t="0" r="0" b="0"/>
            </a:stretch>
          </a:blipFill>
        </p:spPr>
      </p:sp>
      <p:sp>
        <p:nvSpPr>
          <p:cNvPr name="TextBox 9" id="9"/>
          <p:cNvSpPr txBox="true"/>
          <p:nvPr/>
        </p:nvSpPr>
        <p:spPr>
          <a:xfrm rot="0">
            <a:off x="6653808" y="8934767"/>
            <a:ext cx="4980384" cy="604550"/>
          </a:xfrm>
          <a:prstGeom prst="rect">
            <a:avLst/>
          </a:prstGeom>
        </p:spPr>
        <p:txBody>
          <a:bodyPr anchor="t" rtlCol="false" tIns="0" lIns="0" bIns="0" rIns="0">
            <a:spAutoFit/>
          </a:bodyPr>
          <a:lstStyle/>
          <a:p>
            <a:pPr algn="ctr">
              <a:lnSpc>
                <a:spcPts val="5003"/>
              </a:lnSpc>
            </a:pPr>
            <a:r>
              <a:rPr lang="en-US" sz="3573" b="true">
                <a:solidFill>
                  <a:srgbClr val="245F0A"/>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0" y="0"/>
            <a:ext cx="4848206" cy="10287000"/>
            <a:chOff x="0" y="0"/>
            <a:chExt cx="1276894" cy="2709333"/>
          </a:xfrm>
        </p:grpSpPr>
        <p:sp>
          <p:nvSpPr>
            <p:cNvPr name="Freeform 3" id="3"/>
            <p:cNvSpPr/>
            <p:nvPr/>
          </p:nvSpPr>
          <p:spPr>
            <a:xfrm flipH="false" flipV="false" rot="0">
              <a:off x="0" y="0"/>
              <a:ext cx="1276894" cy="2709333"/>
            </a:xfrm>
            <a:custGeom>
              <a:avLst/>
              <a:gdLst/>
              <a:ahLst/>
              <a:cxnLst/>
              <a:rect r="r" b="b" t="t" l="l"/>
              <a:pathLst>
                <a:path h="2709333" w="1276894">
                  <a:moveTo>
                    <a:pt x="0" y="0"/>
                  </a:moveTo>
                  <a:lnTo>
                    <a:pt x="1276894" y="0"/>
                  </a:lnTo>
                  <a:lnTo>
                    <a:pt x="1276894" y="2709333"/>
                  </a:lnTo>
                  <a:lnTo>
                    <a:pt x="0" y="2709333"/>
                  </a:lnTo>
                  <a:close/>
                </a:path>
              </a:pathLst>
            </a:custGeom>
            <a:solidFill>
              <a:srgbClr val="2FB5A0"/>
            </a:solidFill>
          </p:spPr>
        </p:sp>
        <p:sp>
          <p:nvSpPr>
            <p:cNvPr name="TextBox 4" id="4"/>
            <p:cNvSpPr txBox="true"/>
            <p:nvPr/>
          </p:nvSpPr>
          <p:spPr>
            <a:xfrm>
              <a:off x="0" y="-28575"/>
              <a:ext cx="1276894" cy="2737908"/>
            </a:xfrm>
            <a:prstGeom prst="rect">
              <a:avLst/>
            </a:prstGeom>
          </p:spPr>
          <p:txBody>
            <a:bodyPr anchor="ctr" rtlCol="false" tIns="50800" lIns="50800" bIns="50800" rIns="50800"/>
            <a:lstStyle/>
            <a:p>
              <a:pPr algn="ctr">
                <a:lnSpc>
                  <a:spcPts val="2852"/>
                </a:lnSpc>
              </a:pPr>
            </a:p>
          </p:txBody>
        </p:sp>
      </p:grpSp>
      <p:grpSp>
        <p:nvGrpSpPr>
          <p:cNvPr name="Group 5" id="5"/>
          <p:cNvGrpSpPr/>
          <p:nvPr/>
        </p:nvGrpSpPr>
        <p:grpSpPr>
          <a:xfrm rot="0">
            <a:off x="1656637" y="1771117"/>
            <a:ext cx="17822925" cy="6405099"/>
            <a:chOff x="0" y="0"/>
            <a:chExt cx="4694104" cy="1686940"/>
          </a:xfrm>
        </p:grpSpPr>
        <p:sp>
          <p:nvSpPr>
            <p:cNvPr name="Freeform 6" id="6"/>
            <p:cNvSpPr/>
            <p:nvPr/>
          </p:nvSpPr>
          <p:spPr>
            <a:xfrm flipH="false" flipV="false" rot="0">
              <a:off x="0" y="0"/>
              <a:ext cx="4694104" cy="1686940"/>
            </a:xfrm>
            <a:custGeom>
              <a:avLst/>
              <a:gdLst/>
              <a:ahLst/>
              <a:cxnLst/>
              <a:rect r="r" b="b" t="t" l="l"/>
              <a:pathLst>
                <a:path h="1686940" w="4694104">
                  <a:moveTo>
                    <a:pt x="0" y="0"/>
                  </a:moveTo>
                  <a:lnTo>
                    <a:pt x="4694104" y="0"/>
                  </a:lnTo>
                  <a:lnTo>
                    <a:pt x="4694104" y="1686940"/>
                  </a:lnTo>
                  <a:lnTo>
                    <a:pt x="0" y="1686940"/>
                  </a:lnTo>
                  <a:close/>
                </a:path>
              </a:pathLst>
            </a:custGeom>
            <a:solidFill>
              <a:srgbClr val="FFDE59"/>
            </a:solidFill>
          </p:spPr>
        </p:sp>
        <p:sp>
          <p:nvSpPr>
            <p:cNvPr name="TextBox 7" id="7"/>
            <p:cNvSpPr txBox="true"/>
            <p:nvPr/>
          </p:nvSpPr>
          <p:spPr>
            <a:xfrm>
              <a:off x="0" y="-28575"/>
              <a:ext cx="4694104" cy="1715515"/>
            </a:xfrm>
            <a:prstGeom prst="rect">
              <a:avLst/>
            </a:prstGeom>
          </p:spPr>
          <p:txBody>
            <a:bodyPr anchor="ctr" rtlCol="false" tIns="50800" lIns="50800" bIns="50800" rIns="50800"/>
            <a:lstStyle/>
            <a:p>
              <a:pPr algn="ctr">
                <a:lnSpc>
                  <a:spcPts val="2852"/>
                </a:lnSpc>
              </a:pPr>
            </a:p>
          </p:txBody>
        </p:sp>
      </p:grpSp>
      <p:sp>
        <p:nvSpPr>
          <p:cNvPr name="TextBox 8" id="8"/>
          <p:cNvSpPr txBox="true"/>
          <p:nvPr/>
        </p:nvSpPr>
        <p:spPr>
          <a:xfrm rot="0">
            <a:off x="2424103" y="2168113"/>
            <a:ext cx="14881533" cy="5511191"/>
          </a:xfrm>
          <a:prstGeom prst="rect">
            <a:avLst/>
          </a:prstGeom>
        </p:spPr>
        <p:txBody>
          <a:bodyPr anchor="t" rtlCol="false" tIns="0" lIns="0" bIns="0" rIns="0">
            <a:spAutoFit/>
          </a:bodyPr>
          <a:lstStyle/>
          <a:p>
            <a:pPr algn="ctr">
              <a:lnSpc>
                <a:spcPts val="4408"/>
              </a:lnSpc>
            </a:pPr>
            <a:r>
              <a:rPr lang="en-US" sz="3148">
                <a:solidFill>
                  <a:srgbClr val="582308"/>
                </a:solidFill>
                <a:latin typeface="Canva Sans"/>
                <a:ea typeface="Canva Sans"/>
                <a:cs typeface="Canva Sans"/>
                <a:sym typeface="Canva Sans"/>
              </a:rPr>
              <a:t>When planning to hire Solidity developers for custom blockchain solutions, understanding the essential skills they need is crucial. Solidity developers play a pivotal role in building secure, efficient, and scalable smart contracts, which are the backbone of blockchain applications. Whether you’re launching a decentralized finance (DeFi) platform, a gaming project, or an enterprise blockchain solution, identifying the right talent is critical to ensuring project success. To </a:t>
            </a:r>
            <a:r>
              <a:rPr lang="en-US" b="true" sz="3148" u="sng">
                <a:solidFill>
                  <a:srgbClr val="004AAD"/>
                </a:solidFill>
                <a:latin typeface="Canva Sans Bold"/>
                <a:ea typeface="Canva Sans Bold"/>
                <a:cs typeface="Canva Sans Bold"/>
                <a:sym typeface="Canva Sans Bold"/>
                <a:hlinkClick r:id="rId2" tooltip="https://www.blockchainx.tech/hire-solidity-developers/"/>
              </a:rPr>
              <a:t>Hire dedicated Solidity developers for seamless blockchain app development</a:t>
            </a:r>
            <a:r>
              <a:rPr lang="en-US" sz="3148">
                <a:solidFill>
                  <a:srgbClr val="582308"/>
                </a:solidFill>
                <a:latin typeface="Canva Sans"/>
                <a:ea typeface="Canva Sans"/>
                <a:cs typeface="Canva Sans"/>
                <a:sym typeface="Canva Sans"/>
              </a:rPr>
              <a:t>, you need to evaluate their technical expertise, problem-solving skills, and experience with blockchain tools and frameworks. Here’s a breakdown of the key skills you should look for.</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2FB5A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545944" y="728378"/>
            <a:ext cx="13580030" cy="1149342"/>
          </a:xfrm>
          <a:prstGeom prst="rect">
            <a:avLst/>
          </a:prstGeom>
        </p:spPr>
        <p:txBody>
          <a:bodyPr anchor="t" rtlCol="false" tIns="0" lIns="0" bIns="0" rIns="0">
            <a:spAutoFit/>
          </a:bodyPr>
          <a:lstStyle/>
          <a:p>
            <a:pPr algn="ctr">
              <a:lnSpc>
                <a:spcPts val="9350"/>
              </a:lnSpc>
              <a:spcBef>
                <a:spcPct val="0"/>
              </a:spcBef>
            </a:pPr>
            <a:r>
              <a:rPr lang="en-US" sz="7083">
                <a:solidFill>
                  <a:srgbClr val="FFDE59"/>
                </a:solidFill>
                <a:latin typeface="Radley"/>
                <a:ea typeface="Radley"/>
                <a:cs typeface="Radley"/>
                <a:sym typeface="Radley"/>
              </a:rPr>
              <a:t>1. Proficiency in Solidity Language</a:t>
            </a:r>
          </a:p>
        </p:txBody>
      </p:sp>
      <p:sp>
        <p:nvSpPr>
          <p:cNvPr name="TextBox 6" id="6"/>
          <p:cNvSpPr txBox="true"/>
          <p:nvPr/>
        </p:nvSpPr>
        <p:spPr>
          <a:xfrm rot="0">
            <a:off x="2545944" y="3552670"/>
            <a:ext cx="14215460" cy="5647682"/>
          </a:xfrm>
          <a:prstGeom prst="rect">
            <a:avLst/>
          </a:prstGeom>
        </p:spPr>
        <p:txBody>
          <a:bodyPr anchor="t" rtlCol="false" tIns="0" lIns="0" bIns="0" rIns="0">
            <a:spAutoFit/>
          </a:bodyPr>
          <a:lstStyle/>
          <a:p>
            <a:pPr algn="ctr">
              <a:lnSpc>
                <a:spcPts val="5005"/>
              </a:lnSpc>
            </a:pPr>
            <a:r>
              <a:rPr lang="en-US" sz="3792">
                <a:solidFill>
                  <a:srgbClr val="582308"/>
                </a:solidFill>
                <a:latin typeface="Radley"/>
                <a:ea typeface="Radley"/>
                <a:cs typeface="Radley"/>
                <a:sym typeface="Radley"/>
              </a:rPr>
              <a:t>The main programming language used for Ethereum smart contract development as well as similar compatible blockchains is Solidity. An experienced programmer of the Solidity language should deeply know the language syntax, available data structures and libraries, and write smart contracts of optimal gas consumption to avoid high prices in running a blockchain application operation. When you hire developers for custom blockchain solutions, their mastery of the Solidity language ensures smoother project execution and better long-term performance.</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2FB5A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91959" y="183366"/>
            <a:ext cx="17904081" cy="2330442"/>
          </a:xfrm>
          <a:prstGeom prst="rect">
            <a:avLst/>
          </a:prstGeom>
        </p:spPr>
        <p:txBody>
          <a:bodyPr anchor="t" rtlCol="false" tIns="0" lIns="0" bIns="0" rIns="0">
            <a:spAutoFit/>
          </a:bodyPr>
          <a:lstStyle/>
          <a:p>
            <a:pPr algn="ctr">
              <a:lnSpc>
                <a:spcPts val="9350"/>
              </a:lnSpc>
              <a:spcBef>
                <a:spcPct val="0"/>
              </a:spcBef>
            </a:pPr>
            <a:r>
              <a:rPr lang="en-US" sz="7083">
                <a:solidFill>
                  <a:srgbClr val="FFDE59"/>
                </a:solidFill>
                <a:latin typeface="Radley"/>
                <a:ea typeface="Radley"/>
                <a:cs typeface="Radley"/>
                <a:sym typeface="Radley"/>
              </a:rPr>
              <a:t>2. Strong Understanding of Blockchain Fundamentals</a:t>
            </a:r>
          </a:p>
        </p:txBody>
      </p:sp>
      <p:sp>
        <p:nvSpPr>
          <p:cNvPr name="TextBox 6" id="6"/>
          <p:cNvSpPr txBox="true"/>
          <p:nvPr/>
        </p:nvSpPr>
        <p:spPr>
          <a:xfrm rot="0">
            <a:off x="2386982" y="3439126"/>
            <a:ext cx="14215460" cy="5647682"/>
          </a:xfrm>
          <a:prstGeom prst="rect">
            <a:avLst/>
          </a:prstGeom>
        </p:spPr>
        <p:txBody>
          <a:bodyPr anchor="t" rtlCol="false" tIns="0" lIns="0" bIns="0" rIns="0">
            <a:spAutoFit/>
          </a:bodyPr>
          <a:lstStyle/>
          <a:p>
            <a:pPr algn="ctr">
              <a:lnSpc>
                <a:spcPts val="5005"/>
              </a:lnSpc>
            </a:pPr>
            <a:r>
              <a:rPr lang="en-US" sz="3792">
                <a:solidFill>
                  <a:srgbClr val="582308"/>
                </a:solidFill>
                <a:latin typeface="Radley"/>
                <a:ea typeface="Radley"/>
                <a:cs typeface="Radley"/>
                <a:sym typeface="Radley"/>
              </a:rPr>
              <a:t>It is not negotiable to hire a developer who has a solid grasp of blockchain fundamentals. This would include core concepts such as decentralization, consensus mechanisms (e.g., Proof of Work, Proof of Stake), and blockchain architecture. A Solidity developer should also understand how the Ethereum Virtual Machine operates and how smart contracts interact with the blockchain. You will hire developers with their deep understanding of blockchain fundamentals to develop solutions that are aligned with your technical and business goals.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2FB5A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475899" y="751087"/>
            <a:ext cx="15336202" cy="1149342"/>
          </a:xfrm>
          <a:prstGeom prst="rect">
            <a:avLst/>
          </a:prstGeom>
        </p:spPr>
        <p:txBody>
          <a:bodyPr anchor="t" rtlCol="false" tIns="0" lIns="0" bIns="0" rIns="0">
            <a:spAutoFit/>
          </a:bodyPr>
          <a:lstStyle/>
          <a:p>
            <a:pPr algn="ctr">
              <a:lnSpc>
                <a:spcPts val="9350"/>
              </a:lnSpc>
              <a:spcBef>
                <a:spcPct val="0"/>
              </a:spcBef>
            </a:pPr>
            <a:r>
              <a:rPr lang="en-US" sz="7083">
                <a:solidFill>
                  <a:srgbClr val="FFDE59"/>
                </a:solidFill>
                <a:latin typeface="Radley"/>
                <a:ea typeface="Radley"/>
                <a:cs typeface="Radley"/>
                <a:sym typeface="Radley"/>
              </a:rPr>
              <a:t>3. Expertise in Smart Contract Security</a:t>
            </a:r>
          </a:p>
        </p:txBody>
      </p:sp>
      <p:sp>
        <p:nvSpPr>
          <p:cNvPr name="TextBox 6" id="6"/>
          <p:cNvSpPr txBox="true"/>
          <p:nvPr/>
        </p:nvSpPr>
        <p:spPr>
          <a:xfrm rot="0">
            <a:off x="2386982" y="3439126"/>
            <a:ext cx="14215460" cy="5647682"/>
          </a:xfrm>
          <a:prstGeom prst="rect">
            <a:avLst/>
          </a:prstGeom>
        </p:spPr>
        <p:txBody>
          <a:bodyPr anchor="t" rtlCol="false" tIns="0" lIns="0" bIns="0" rIns="0">
            <a:spAutoFit/>
          </a:bodyPr>
          <a:lstStyle/>
          <a:p>
            <a:pPr algn="ctr">
              <a:lnSpc>
                <a:spcPts val="5005"/>
              </a:lnSpc>
            </a:pPr>
            <a:r>
              <a:rPr lang="en-US" sz="3792">
                <a:solidFill>
                  <a:srgbClr val="582308"/>
                </a:solidFill>
                <a:latin typeface="Radley"/>
                <a:ea typeface="Radley"/>
                <a:cs typeface="Radley"/>
                <a:sym typeface="Radley"/>
              </a:rPr>
              <a:t>Security is one of the biggest challenges in blockchain development, and smart contract vulnerabilities can lead to costly exploits. A good Solidity developer should be aware of the risks such as reentrancy attacks, integer overflow/underflow, and unauthorized access. They should have hands-on experience using security tools like MythX, Slither, and Remix to audit and test smart contracts effectively. When you hire custom blockchain developers with solid experience, it can help shield your platform from malicious threats due to the ability to build secure contracts.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2FB5A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0" y="228783"/>
            <a:ext cx="18288000" cy="2330442"/>
          </a:xfrm>
          <a:prstGeom prst="rect">
            <a:avLst/>
          </a:prstGeom>
        </p:spPr>
        <p:txBody>
          <a:bodyPr anchor="t" rtlCol="false" tIns="0" lIns="0" bIns="0" rIns="0">
            <a:spAutoFit/>
          </a:bodyPr>
          <a:lstStyle/>
          <a:p>
            <a:pPr algn="ctr">
              <a:lnSpc>
                <a:spcPts val="9350"/>
              </a:lnSpc>
              <a:spcBef>
                <a:spcPct val="0"/>
              </a:spcBef>
            </a:pPr>
            <a:r>
              <a:rPr lang="en-US" sz="7083">
                <a:solidFill>
                  <a:srgbClr val="FFDE59"/>
                </a:solidFill>
                <a:latin typeface="Radley"/>
                <a:ea typeface="Radley"/>
                <a:cs typeface="Radley"/>
                <a:sym typeface="Radley"/>
              </a:rPr>
              <a:t>4. Experience with Development Tools and Frameworks</a:t>
            </a:r>
          </a:p>
        </p:txBody>
      </p:sp>
      <p:sp>
        <p:nvSpPr>
          <p:cNvPr name="TextBox 6" id="6"/>
          <p:cNvSpPr txBox="true"/>
          <p:nvPr/>
        </p:nvSpPr>
        <p:spPr>
          <a:xfrm rot="0">
            <a:off x="2432400" y="2984949"/>
            <a:ext cx="14215460" cy="6904982"/>
          </a:xfrm>
          <a:prstGeom prst="rect">
            <a:avLst/>
          </a:prstGeom>
        </p:spPr>
        <p:txBody>
          <a:bodyPr anchor="t" rtlCol="false" tIns="0" lIns="0" bIns="0" rIns="0">
            <a:spAutoFit/>
          </a:bodyPr>
          <a:lstStyle/>
          <a:p>
            <a:pPr algn="ctr">
              <a:lnSpc>
                <a:spcPts val="5005"/>
              </a:lnSpc>
            </a:pPr>
            <a:r>
              <a:rPr lang="en-US" sz="3792">
                <a:solidFill>
                  <a:srgbClr val="582308"/>
                </a:solidFill>
                <a:latin typeface="Radley"/>
                <a:ea typeface="Radley"/>
                <a:cs typeface="Radley"/>
                <a:sym typeface="Radley"/>
              </a:rPr>
              <a:t>A skilled Solidity developer must be familiar with essential development tools and frameworks that ease smart contract creation. Tools like Truffle and Hardhat simplify the testing and deployment process, whereas OpenZeppelin provides safety through reusable contract libraries. Ganache is another critical tool that helps developers create a personal blockchain environment for their tests and bugs in development. Skilled developers who know how to use these tools best can speed up the development process considerably. Hire developers who are well-versed in these frameworks to ensure a smooth and efficient workflow for your blockchain project.</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2FB5A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262241" y="751087"/>
            <a:ext cx="15763518" cy="1149342"/>
          </a:xfrm>
          <a:prstGeom prst="rect">
            <a:avLst/>
          </a:prstGeom>
        </p:spPr>
        <p:txBody>
          <a:bodyPr anchor="t" rtlCol="false" tIns="0" lIns="0" bIns="0" rIns="0">
            <a:spAutoFit/>
          </a:bodyPr>
          <a:lstStyle/>
          <a:p>
            <a:pPr algn="ctr">
              <a:lnSpc>
                <a:spcPts val="9350"/>
              </a:lnSpc>
              <a:spcBef>
                <a:spcPct val="0"/>
              </a:spcBef>
            </a:pPr>
            <a:r>
              <a:rPr lang="en-US" sz="7083">
                <a:solidFill>
                  <a:srgbClr val="FFDE59"/>
                </a:solidFill>
                <a:latin typeface="Radley"/>
                <a:ea typeface="Radley"/>
                <a:cs typeface="Radley"/>
                <a:sym typeface="Radley"/>
              </a:rPr>
              <a:t>5. Problem-Solving and Analytical Skills</a:t>
            </a:r>
          </a:p>
        </p:txBody>
      </p:sp>
      <p:sp>
        <p:nvSpPr>
          <p:cNvPr name="TextBox 6" id="6"/>
          <p:cNvSpPr txBox="true"/>
          <p:nvPr/>
        </p:nvSpPr>
        <p:spPr>
          <a:xfrm rot="0">
            <a:off x="2386982" y="3439126"/>
            <a:ext cx="14215460" cy="5647682"/>
          </a:xfrm>
          <a:prstGeom prst="rect">
            <a:avLst/>
          </a:prstGeom>
        </p:spPr>
        <p:txBody>
          <a:bodyPr anchor="t" rtlCol="false" tIns="0" lIns="0" bIns="0" rIns="0">
            <a:spAutoFit/>
          </a:bodyPr>
          <a:lstStyle/>
          <a:p>
            <a:pPr algn="ctr">
              <a:lnSpc>
                <a:spcPts val="5005"/>
              </a:lnSpc>
            </a:pPr>
            <a:r>
              <a:rPr lang="en-US" sz="3792">
                <a:solidFill>
                  <a:srgbClr val="582308"/>
                </a:solidFill>
                <a:latin typeface="Radley"/>
                <a:ea typeface="Radley"/>
                <a:cs typeface="Radley"/>
                <a:sym typeface="Radley"/>
              </a:rPr>
              <a:t>Developing blockchain applications entails solving complex and technical problems most of the time. A strong analytical mind combined with the capacity to troubleshoot, debug, and optimize smart contracts is fundamental for a developer in Solidity. This also includes addressing unpredictable issues, bringing innovative solutions into the mix, and improving contract performance. When hiring custom blockchain developers in Solidity, their skills in problem-solving will be very effective in developing stable and future-proof applications that align with unique business needs.</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2FB5A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240696" y="751087"/>
            <a:ext cx="13806607" cy="1149342"/>
          </a:xfrm>
          <a:prstGeom prst="rect">
            <a:avLst/>
          </a:prstGeom>
        </p:spPr>
        <p:txBody>
          <a:bodyPr anchor="t" rtlCol="false" tIns="0" lIns="0" bIns="0" rIns="0">
            <a:spAutoFit/>
          </a:bodyPr>
          <a:lstStyle/>
          <a:p>
            <a:pPr algn="ctr">
              <a:lnSpc>
                <a:spcPts val="9350"/>
              </a:lnSpc>
              <a:spcBef>
                <a:spcPct val="0"/>
              </a:spcBef>
            </a:pPr>
            <a:r>
              <a:rPr lang="en-US" sz="7083">
                <a:solidFill>
                  <a:srgbClr val="FFDE59"/>
                </a:solidFill>
                <a:latin typeface="Radley"/>
                <a:ea typeface="Radley"/>
                <a:cs typeface="Radley"/>
                <a:sym typeface="Radley"/>
              </a:rPr>
              <a:t>6. Familiarity with DeFi and dApps</a:t>
            </a:r>
          </a:p>
        </p:txBody>
      </p:sp>
      <p:sp>
        <p:nvSpPr>
          <p:cNvPr name="TextBox 6" id="6"/>
          <p:cNvSpPr txBox="true"/>
          <p:nvPr/>
        </p:nvSpPr>
        <p:spPr>
          <a:xfrm rot="0">
            <a:off x="2386982" y="3439126"/>
            <a:ext cx="14215460" cy="5647682"/>
          </a:xfrm>
          <a:prstGeom prst="rect">
            <a:avLst/>
          </a:prstGeom>
        </p:spPr>
        <p:txBody>
          <a:bodyPr anchor="t" rtlCol="false" tIns="0" lIns="0" bIns="0" rIns="0">
            <a:spAutoFit/>
          </a:bodyPr>
          <a:lstStyle/>
          <a:p>
            <a:pPr algn="ctr">
              <a:lnSpc>
                <a:spcPts val="5005"/>
              </a:lnSpc>
            </a:pPr>
            <a:r>
              <a:rPr lang="en-US" sz="3792">
                <a:solidFill>
                  <a:srgbClr val="582308"/>
                </a:solidFill>
                <a:latin typeface="Radley"/>
                <a:ea typeface="Radley"/>
                <a:cs typeface="Radley"/>
                <a:sym typeface="Radley"/>
              </a:rPr>
              <a:t>If your project involves decentralized finance (DeFi) or decentralized applications (dApps), it’s crucial to hire Solidity developers with experience in these areas. They should understand how DeFi protocols like Uniswap, Compound, or Aave function and how to integrate smart contracts with these ecosystems. Additionally, they should know how to create user-friendly dApps that enhance the overall user experience. Hire developers with experience in Solidity, so they can help accelerate development while being compatible with the DeFi and dApp ecosystems.</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2FB5A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0" y="228783"/>
            <a:ext cx="18288000" cy="2330442"/>
          </a:xfrm>
          <a:prstGeom prst="rect">
            <a:avLst/>
          </a:prstGeom>
        </p:spPr>
        <p:txBody>
          <a:bodyPr anchor="t" rtlCol="false" tIns="0" lIns="0" bIns="0" rIns="0">
            <a:spAutoFit/>
          </a:bodyPr>
          <a:lstStyle/>
          <a:p>
            <a:pPr algn="ctr">
              <a:lnSpc>
                <a:spcPts val="9350"/>
              </a:lnSpc>
              <a:spcBef>
                <a:spcPct val="0"/>
              </a:spcBef>
            </a:pPr>
            <a:r>
              <a:rPr lang="en-US" sz="7083">
                <a:solidFill>
                  <a:srgbClr val="FFDE59"/>
                </a:solidFill>
                <a:latin typeface="Radley"/>
                <a:ea typeface="Radley"/>
                <a:cs typeface="Radley"/>
                <a:sym typeface="Radley"/>
              </a:rPr>
              <a:t>7. Strong Communication and Teamwork Skills</a:t>
            </a:r>
          </a:p>
        </p:txBody>
      </p:sp>
      <p:sp>
        <p:nvSpPr>
          <p:cNvPr name="TextBox 6" id="6"/>
          <p:cNvSpPr txBox="true"/>
          <p:nvPr/>
        </p:nvSpPr>
        <p:spPr>
          <a:xfrm rot="0">
            <a:off x="2409691" y="3757050"/>
            <a:ext cx="14215460" cy="5019032"/>
          </a:xfrm>
          <a:prstGeom prst="rect">
            <a:avLst/>
          </a:prstGeom>
        </p:spPr>
        <p:txBody>
          <a:bodyPr anchor="t" rtlCol="false" tIns="0" lIns="0" bIns="0" rIns="0">
            <a:spAutoFit/>
          </a:bodyPr>
          <a:lstStyle/>
          <a:p>
            <a:pPr algn="ctr">
              <a:lnSpc>
                <a:spcPts val="5005"/>
              </a:lnSpc>
            </a:pPr>
            <a:r>
              <a:rPr lang="en-US" sz="3792">
                <a:solidFill>
                  <a:srgbClr val="582308"/>
                </a:solidFill>
                <a:latin typeface="Radley"/>
                <a:ea typeface="Radley"/>
                <a:cs typeface="Radley"/>
                <a:sym typeface="Radley"/>
              </a:rPr>
              <a:t>The equation does not contain just technical expertise. Excellent developers for Solidity should have very good communication skills so they can effectively interact with the team, which consists of project managers, designers, and other stakeholders. Communication must ensure that technical implementation meets the business needs of the project. While you are hiring developers who work with Solidity to implement your custom blockchain solution, the working style in the team will enhance your efficiency.</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2FB5A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383878" y="195995"/>
            <a:ext cx="8592614" cy="2198191"/>
          </a:xfrm>
          <a:prstGeom prst="rect">
            <a:avLst/>
          </a:prstGeom>
        </p:spPr>
        <p:txBody>
          <a:bodyPr anchor="t" rtlCol="false" tIns="0" lIns="0" bIns="0" rIns="0">
            <a:spAutoFit/>
          </a:bodyPr>
          <a:lstStyle/>
          <a:p>
            <a:pPr algn="ctr">
              <a:lnSpc>
                <a:spcPts val="17825"/>
              </a:lnSpc>
              <a:spcBef>
                <a:spcPct val="0"/>
              </a:spcBef>
            </a:pPr>
            <a:r>
              <a:rPr lang="en-US" sz="13504">
                <a:solidFill>
                  <a:srgbClr val="FFDE59"/>
                </a:solidFill>
                <a:latin typeface="Radley"/>
                <a:ea typeface="Radley"/>
                <a:cs typeface="Radley"/>
                <a:sym typeface="Radley"/>
              </a:rPr>
              <a:t>Conclusion</a:t>
            </a:r>
          </a:p>
        </p:txBody>
      </p:sp>
      <p:sp>
        <p:nvSpPr>
          <p:cNvPr name="TextBox 6" id="6"/>
          <p:cNvSpPr txBox="true"/>
          <p:nvPr/>
        </p:nvSpPr>
        <p:spPr>
          <a:xfrm rot="0">
            <a:off x="1028700" y="3277235"/>
            <a:ext cx="16017116" cy="5981065"/>
          </a:xfrm>
          <a:prstGeom prst="rect">
            <a:avLst/>
          </a:prstGeom>
        </p:spPr>
        <p:txBody>
          <a:bodyPr anchor="t" rtlCol="false" tIns="0" lIns="0" bIns="0" rIns="0">
            <a:spAutoFit/>
          </a:bodyPr>
          <a:lstStyle/>
          <a:p>
            <a:pPr algn="ctr">
              <a:lnSpc>
                <a:spcPts val="4759"/>
              </a:lnSpc>
            </a:pPr>
            <a:r>
              <a:rPr lang="en-US" sz="3399">
                <a:solidFill>
                  <a:srgbClr val="582308"/>
                </a:solidFill>
                <a:latin typeface="Canva Sans"/>
                <a:ea typeface="Canva Sans"/>
                <a:cs typeface="Canva Sans"/>
                <a:sym typeface="Canva Sans"/>
              </a:rPr>
              <a:t>When you hire dedicated Solidity developers for seamless blockchain app development, their expertise becomes a cornerstone of your project’s success. By focusing on key skills such as Solidity proficiency, blockchain fundamentals, security expertise, and problem-solving capabilities, you’ll ensure your blockchain applications are secure, efficient, and tailored to your needs. To maximize your blockchain project’s potential, it’s essential to </a:t>
            </a:r>
            <a:r>
              <a:rPr lang="en-US" b="true" sz="3399" u="sng">
                <a:solidFill>
                  <a:srgbClr val="004AAD"/>
                </a:solidFill>
                <a:latin typeface="Canva Sans Bold"/>
                <a:ea typeface="Canva Sans Bold"/>
                <a:cs typeface="Canva Sans Bold"/>
                <a:sym typeface="Canva Sans Bold"/>
                <a:hlinkClick r:id="rId2" tooltip="https://www.blockchainx.tech/hire-solidity-developers/"/>
              </a:rPr>
              <a:t>Hire Solidity developers for custom blockchain solutions</a:t>
            </a:r>
            <a:r>
              <a:rPr lang="en-US" sz="3399">
                <a:solidFill>
                  <a:srgbClr val="582308"/>
                </a:solidFill>
                <a:latin typeface="Canva Sans"/>
                <a:ea typeface="Canva Sans"/>
                <a:cs typeface="Canva Sans"/>
                <a:sym typeface="Canva Sans"/>
              </a:rPr>
              <a:t> who can bring innovation, reliability, and scalability to the table. Investing in the right talent not only accelerates development but also positions your project for long-term success in the competitive blockchain landscape.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15498611" y="564547"/>
            <a:ext cx="1786588" cy="1676145"/>
          </a:xfrm>
          <a:custGeom>
            <a:avLst/>
            <a:gdLst/>
            <a:ahLst/>
            <a:cxnLst/>
            <a:rect r="r" b="b" t="t" l="l"/>
            <a:pathLst>
              <a:path h="1676145" w="1786588">
                <a:moveTo>
                  <a:pt x="0" y="0"/>
                </a:moveTo>
                <a:lnTo>
                  <a:pt x="1786589" y="0"/>
                </a:lnTo>
                <a:lnTo>
                  <a:pt x="1786589"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8700" y="7983777"/>
            <a:ext cx="1786588" cy="1676145"/>
          </a:xfrm>
          <a:custGeom>
            <a:avLst/>
            <a:gdLst/>
            <a:ahLst/>
            <a:cxnLst/>
            <a:rect r="r" b="b" t="t" l="l"/>
            <a:pathLst>
              <a:path h="1676145" w="1786588">
                <a:moveTo>
                  <a:pt x="0" y="0"/>
                </a:moveTo>
                <a:lnTo>
                  <a:pt x="1786588" y="0"/>
                </a:lnTo>
                <a:lnTo>
                  <a:pt x="1786588"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10"/>
            <a:stretch>
              <a:fillRect l="0" t="0" r="0" b="0"/>
            </a:stretch>
          </a:blipFill>
        </p:spPr>
      </p:sp>
      <p:sp>
        <p:nvSpPr>
          <p:cNvPr name="TextBox 8" id="8"/>
          <p:cNvSpPr txBox="true"/>
          <p:nvPr/>
        </p:nvSpPr>
        <p:spPr>
          <a:xfrm rot="0">
            <a:off x="7111008" y="2712903"/>
            <a:ext cx="4065984" cy="820793"/>
          </a:xfrm>
          <a:prstGeom prst="rect">
            <a:avLst/>
          </a:prstGeom>
        </p:spPr>
        <p:txBody>
          <a:bodyPr anchor="t" rtlCol="false" tIns="0" lIns="0" bIns="0" rIns="0">
            <a:spAutoFit/>
          </a:bodyPr>
          <a:lstStyle/>
          <a:p>
            <a:pPr algn="ctr">
              <a:lnSpc>
                <a:spcPts val="6734"/>
              </a:lnSpc>
            </a:pPr>
            <a:r>
              <a:rPr lang="en-US" sz="4810">
                <a:solidFill>
                  <a:srgbClr val="2A2E30"/>
                </a:solidFill>
                <a:latin typeface="Radley"/>
                <a:ea typeface="Radley"/>
                <a:cs typeface="Radley"/>
                <a:sym typeface="Radley"/>
              </a:rPr>
              <a:t>CONTACT US</a:t>
            </a:r>
          </a:p>
        </p:txBody>
      </p:sp>
      <p:sp>
        <p:nvSpPr>
          <p:cNvPr name="TextBox 9" id="9"/>
          <p:cNvSpPr txBox="true"/>
          <p:nvPr/>
        </p:nvSpPr>
        <p:spPr>
          <a:xfrm rot="0">
            <a:off x="5204341" y="364522"/>
            <a:ext cx="7879318" cy="1782598"/>
          </a:xfrm>
          <a:prstGeom prst="rect">
            <a:avLst/>
          </a:prstGeom>
        </p:spPr>
        <p:txBody>
          <a:bodyPr anchor="t" rtlCol="false" tIns="0" lIns="0" bIns="0" rIns="0">
            <a:spAutoFit/>
          </a:bodyPr>
          <a:lstStyle/>
          <a:p>
            <a:pPr algn="ctr">
              <a:lnSpc>
                <a:spcPts val="14621"/>
              </a:lnSpc>
            </a:pPr>
            <a:r>
              <a:rPr lang="en-US" sz="10443" spc="-208">
                <a:solidFill>
                  <a:srgbClr val="2A2E30"/>
                </a:solidFill>
                <a:latin typeface="Arsenal"/>
                <a:ea typeface="Arsenal"/>
                <a:cs typeface="Arsenal"/>
                <a:sym typeface="Arsenal"/>
              </a:rPr>
              <a:t>Thank You</a:t>
            </a:r>
          </a:p>
        </p:txBody>
      </p:sp>
      <p:sp>
        <p:nvSpPr>
          <p:cNvPr name="TextBox 10" id="10"/>
          <p:cNvSpPr txBox="true"/>
          <p:nvPr/>
        </p:nvSpPr>
        <p:spPr>
          <a:xfrm rot="0">
            <a:off x="7000220" y="4360607"/>
            <a:ext cx="4287560" cy="580390"/>
          </a:xfrm>
          <a:prstGeom prst="rect">
            <a:avLst/>
          </a:prstGeom>
        </p:spPr>
        <p:txBody>
          <a:bodyPr anchor="t" rtlCol="false" tIns="0" lIns="0" bIns="0" rIns="0">
            <a:spAutoFit/>
          </a:bodyPr>
          <a:lstStyle/>
          <a:p>
            <a:pPr algn="ctr">
              <a:lnSpc>
                <a:spcPts val="4759"/>
              </a:lnSpc>
            </a:pPr>
            <a:r>
              <a:rPr lang="en-US" sz="3399">
                <a:solidFill>
                  <a:srgbClr val="2A2E30"/>
                </a:solidFill>
                <a:latin typeface="Radley"/>
                <a:ea typeface="Radley"/>
                <a:cs typeface="Radley"/>
                <a:sym typeface="Radley"/>
              </a:rPr>
              <a:t>www.blockchainx.tech</a:t>
            </a:r>
          </a:p>
        </p:txBody>
      </p:sp>
      <p:sp>
        <p:nvSpPr>
          <p:cNvPr name="TextBox 11" id="11"/>
          <p:cNvSpPr txBox="true"/>
          <p:nvPr/>
        </p:nvSpPr>
        <p:spPr>
          <a:xfrm rot="0">
            <a:off x="7067550" y="6645972"/>
            <a:ext cx="5050750" cy="580390"/>
          </a:xfrm>
          <a:prstGeom prst="rect">
            <a:avLst/>
          </a:prstGeom>
        </p:spPr>
        <p:txBody>
          <a:bodyPr anchor="t" rtlCol="false" tIns="0" lIns="0" bIns="0" rIns="0">
            <a:spAutoFit/>
          </a:bodyPr>
          <a:lstStyle/>
          <a:p>
            <a:pPr algn="ctr">
              <a:lnSpc>
                <a:spcPts val="4759"/>
              </a:lnSpc>
            </a:pPr>
            <a:r>
              <a:rPr lang="en-US" sz="3399">
                <a:solidFill>
                  <a:srgbClr val="2A2E30"/>
                </a:solidFill>
                <a:latin typeface="Radley"/>
                <a:ea typeface="Radley"/>
                <a:cs typeface="Radley"/>
                <a:sym typeface="Radley"/>
              </a:rPr>
              <a:t>contact@blockchainx.tech</a:t>
            </a:r>
          </a:p>
        </p:txBody>
      </p:sp>
      <p:sp>
        <p:nvSpPr>
          <p:cNvPr name="TextBox 12" id="12"/>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sz="3399">
                <a:solidFill>
                  <a:srgbClr val="2A2E30"/>
                </a:solidFill>
                <a:latin typeface="Radley"/>
                <a:ea typeface="Radley"/>
                <a:cs typeface="Radley"/>
                <a:sym typeface="Radley"/>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DAGdXVIieW0</dc:identifier>
  <dcterms:modified xsi:type="dcterms:W3CDTF">2011-08-01T06:04:30Z</dcterms:modified>
  <cp:revision>1</cp:revision>
  <dc:title>Top Skills to Look for When Hiring a Solidity Developer</dc:title>
</cp:coreProperties>
</file>