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593D0-5F94-AFA2-6CDB-41DEE035AB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1025A1-48C6-E783-BD6E-CCA23084D5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4911E5-7EDA-DF1B-6BF1-CD6FB5107991}"/>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5" name="Footer Placeholder 4">
            <a:extLst>
              <a:ext uri="{FF2B5EF4-FFF2-40B4-BE49-F238E27FC236}">
                <a16:creationId xmlns:a16="http://schemas.microsoft.com/office/drawing/2014/main" id="{77D23803-FC0F-E471-DB96-63F63D31F8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99D4CE-7954-EDEB-6ACB-D98CBD815A92}"/>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2740936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335E5-91DE-2B1E-E08E-A418EBCC3F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065DF5-A35C-FDEF-6E32-9CBC60A1B0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924F3-9A9F-10EE-144B-65001B0E8E01}"/>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5" name="Footer Placeholder 4">
            <a:extLst>
              <a:ext uri="{FF2B5EF4-FFF2-40B4-BE49-F238E27FC236}">
                <a16:creationId xmlns:a16="http://schemas.microsoft.com/office/drawing/2014/main" id="{4D39CFCE-1B20-9B1B-FB46-BC2DC344A8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47B29-0AFC-3DEF-19CF-CB034A3C76AA}"/>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2225637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B8DA3-FC1A-287A-E31E-B9B9E9BD28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68121D-2D85-F405-F265-28E46880E4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0AE233-5461-3DB6-990C-490236664DDA}"/>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5" name="Footer Placeholder 4">
            <a:extLst>
              <a:ext uri="{FF2B5EF4-FFF2-40B4-BE49-F238E27FC236}">
                <a16:creationId xmlns:a16="http://schemas.microsoft.com/office/drawing/2014/main" id="{CE9FF489-98A7-5C08-A3C2-F2255087D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319092-1CAD-DF61-2ECC-660C469EE1F3}"/>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2496536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4058-AE47-346C-C695-AC35A863F8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4A2C9-EABD-D8DB-2FCE-FECA6C6D1B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A71605-3508-643E-A1B3-0ACDC2CD02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06A608-6E10-31DE-4C02-8AB210CDA475}"/>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6" name="Footer Placeholder 5">
            <a:extLst>
              <a:ext uri="{FF2B5EF4-FFF2-40B4-BE49-F238E27FC236}">
                <a16:creationId xmlns:a16="http://schemas.microsoft.com/office/drawing/2014/main" id="{C33FE073-FFC3-4E48-A57A-B6A28553F3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A1A83-0DF9-CF3D-D927-FCAE79C7AD5F}"/>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754868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CD634-F6FC-0565-6AF9-3F69565222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B29DB7-EC5B-3ECA-5FD2-72EBC731BB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1E5CCB-F325-BD3D-B48D-4846349943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204AFF-D192-493B-4673-E08041A711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5264E9-794B-70A4-B3BC-EE633E6D41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25E224-3B63-22C1-44CA-9639A6FB728E}"/>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8" name="Footer Placeholder 7">
            <a:extLst>
              <a:ext uri="{FF2B5EF4-FFF2-40B4-BE49-F238E27FC236}">
                <a16:creationId xmlns:a16="http://schemas.microsoft.com/office/drawing/2014/main" id="{AADE40BD-5BFA-7559-F492-B528501ECC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CE6BA3-DF55-D33A-6484-B23C3AE8F9FC}"/>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565879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F7D8A-0412-8E7E-23B2-1FD3CEB20F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D8B79E-8728-D28A-67B7-8F7014E6AE20}"/>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4" name="Footer Placeholder 3">
            <a:extLst>
              <a:ext uri="{FF2B5EF4-FFF2-40B4-BE49-F238E27FC236}">
                <a16:creationId xmlns:a16="http://schemas.microsoft.com/office/drawing/2014/main" id="{9304CCB8-66F4-46CF-1422-D0CED40085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BC57DC-A275-656D-3D2D-88FBA5ED0EEC}"/>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2403693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4C2574-5B78-EF56-FC31-6E58548F1FD3}"/>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3" name="Footer Placeholder 2">
            <a:extLst>
              <a:ext uri="{FF2B5EF4-FFF2-40B4-BE49-F238E27FC236}">
                <a16:creationId xmlns:a16="http://schemas.microsoft.com/office/drawing/2014/main" id="{291B9E98-F5A4-6031-1DD8-C5D05AC318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ED5095-C66D-6110-5BAD-36F6F985B276}"/>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1722857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3E68A-3E8C-E2E0-9DEE-C1E96FE887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110125-824E-BB12-52BF-336A47F581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3968FD-4DBE-5082-DBBD-5FF0255A29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7E9FEB-4FCD-5298-0DC8-D5368249C216}"/>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6" name="Footer Placeholder 5">
            <a:extLst>
              <a:ext uri="{FF2B5EF4-FFF2-40B4-BE49-F238E27FC236}">
                <a16:creationId xmlns:a16="http://schemas.microsoft.com/office/drawing/2014/main" id="{5C606561-4FD0-DFE3-9AA4-87463A79C9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725B46-C837-5382-19AC-845BA62A9157}"/>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85418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FA9E-B0AF-B52C-E425-BC2F1C7FEB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B30A16-BEBE-6072-CA4E-5F39E4A284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1FD83C-3367-A00A-DD17-C957FD5C6F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35B5A7-FEA6-C936-9AE5-E7E4A5781671}"/>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6" name="Footer Placeholder 5">
            <a:extLst>
              <a:ext uri="{FF2B5EF4-FFF2-40B4-BE49-F238E27FC236}">
                <a16:creationId xmlns:a16="http://schemas.microsoft.com/office/drawing/2014/main" id="{0609E0FC-3564-B9FB-CA86-B83709B5B9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6AE018-9A1B-1618-6AD1-47868594E627}"/>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4258953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34CDC-D9FE-394B-EEFF-BCBA703E5B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BFC2E5-0B5F-F5F5-AF8B-DF727FD80A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3CAD49-1209-F32D-C5AF-CEDE969D46C9}"/>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5" name="Footer Placeholder 4">
            <a:extLst>
              <a:ext uri="{FF2B5EF4-FFF2-40B4-BE49-F238E27FC236}">
                <a16:creationId xmlns:a16="http://schemas.microsoft.com/office/drawing/2014/main" id="{072B94B4-8ACE-F72C-FAB1-48557AA52A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5449E2-63BA-2F2F-486B-3267D9E61E83}"/>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461279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600998-F0C5-591F-A0EF-ADCA4B7BB7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7F7EF3-B697-D121-BE8B-93E9E60D07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B6B49D-415F-F8AF-FD46-3C33B7193A11}"/>
              </a:ext>
            </a:extLst>
          </p:cNvPr>
          <p:cNvSpPr>
            <a:spLocks noGrp="1"/>
          </p:cNvSpPr>
          <p:nvPr>
            <p:ph type="dt" sz="half" idx="10"/>
          </p:nvPr>
        </p:nvSpPr>
        <p:spPr/>
        <p:txBody>
          <a:bodyPr/>
          <a:lstStyle/>
          <a:p>
            <a:fld id="{A92FD235-ED92-48D1-BC6A-BB1367F6023A}" type="datetimeFigureOut">
              <a:rPr lang="en-US" smtClean="0"/>
              <a:t>1/15/2025</a:t>
            </a:fld>
            <a:endParaRPr lang="en-US"/>
          </a:p>
        </p:txBody>
      </p:sp>
      <p:sp>
        <p:nvSpPr>
          <p:cNvPr id="5" name="Footer Placeholder 4">
            <a:extLst>
              <a:ext uri="{FF2B5EF4-FFF2-40B4-BE49-F238E27FC236}">
                <a16:creationId xmlns:a16="http://schemas.microsoft.com/office/drawing/2014/main" id="{295581EF-676F-04B4-2C88-766E0F8AA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7FCBF7-EB70-8B89-76CC-416DE4B67387}"/>
              </a:ext>
            </a:extLst>
          </p:cNvPr>
          <p:cNvSpPr>
            <a:spLocks noGrp="1"/>
          </p:cNvSpPr>
          <p:nvPr>
            <p:ph type="sldNum" sz="quarter" idx="12"/>
          </p:nvPr>
        </p:nvSpPr>
        <p:spPr/>
        <p:txBody>
          <a:bodyPr/>
          <a:lstStyle/>
          <a:p>
            <a:fld id="{CC46396F-956E-45D0-9F74-C1B9D62F3390}" type="slidenum">
              <a:rPr lang="en-US" smtClean="0"/>
              <a:t>‹#›</a:t>
            </a:fld>
            <a:endParaRPr lang="en-US"/>
          </a:p>
        </p:txBody>
      </p:sp>
    </p:spTree>
    <p:extLst>
      <p:ext uri="{BB962C8B-B14F-4D97-AF65-F5344CB8AC3E}">
        <p14:creationId xmlns:p14="http://schemas.microsoft.com/office/powerpoint/2010/main" val="2521132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37B2B6-E1EC-2ABC-4F27-2ECF939E8B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C29EDF-5148-FF97-1665-4B4B03F204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FF6C41-154F-0037-D52E-8D7FF0A654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2FD235-ED92-48D1-BC6A-BB1367F6023A}" type="datetimeFigureOut">
              <a:rPr lang="en-US" smtClean="0"/>
              <a:t>1/15/2025</a:t>
            </a:fld>
            <a:endParaRPr lang="en-US"/>
          </a:p>
        </p:txBody>
      </p:sp>
      <p:sp>
        <p:nvSpPr>
          <p:cNvPr id="5" name="Footer Placeholder 4">
            <a:extLst>
              <a:ext uri="{FF2B5EF4-FFF2-40B4-BE49-F238E27FC236}">
                <a16:creationId xmlns:a16="http://schemas.microsoft.com/office/drawing/2014/main" id="{1849FA8F-FD91-B663-B22D-1DC42A4637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CFA487E-C4DB-C7D0-3F58-94F8E1D2D5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46396F-956E-45D0-9F74-C1B9D62F3390}" type="slidenum">
              <a:rPr lang="en-US" smtClean="0"/>
              <a:t>‹#›</a:t>
            </a:fld>
            <a:endParaRPr lang="en-US"/>
          </a:p>
        </p:txBody>
      </p:sp>
    </p:spTree>
    <p:extLst>
      <p:ext uri="{BB962C8B-B14F-4D97-AF65-F5344CB8AC3E}">
        <p14:creationId xmlns:p14="http://schemas.microsoft.com/office/powerpoint/2010/main" val="3609229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envitz.com/lateral-positioner/" TargetMode="External"/><Relationship Id="rId2" Type="http://schemas.openxmlformats.org/officeDocument/2006/relationships/hyperlink" Target="https://www.lenvitz.com/ot-table-full-length-gel-pad/"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supine-lithotomy-position/"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8723-E21E-826C-7B4A-5215C81FCA22}"/>
              </a:ext>
            </a:extLst>
          </p:cNvPr>
          <p:cNvSpPr>
            <a:spLocks noGrp="1"/>
          </p:cNvSpPr>
          <p:nvPr>
            <p:ph type="ctrTitle"/>
          </p:nvPr>
        </p:nvSpPr>
        <p:spPr>
          <a:xfrm>
            <a:off x="218767" y="206476"/>
            <a:ext cx="11754465" cy="1282957"/>
          </a:xfrm>
        </p:spPr>
        <p:txBody>
          <a:bodyPr>
            <a:normAutofit/>
          </a:bodyPr>
          <a:lstStyle/>
          <a:p>
            <a:pPr rtl="0">
              <a:spcBef>
                <a:spcPts val="2000"/>
              </a:spcBef>
              <a:spcAft>
                <a:spcPts val="600"/>
              </a:spcAft>
            </a:pPr>
            <a:r>
              <a:rPr lang="en-US" sz="3200" b="1" i="0" u="none" strike="noStrike" dirty="0">
                <a:solidFill>
                  <a:srgbClr val="000000"/>
                </a:solidFill>
                <a:effectLst/>
                <a:latin typeface="Arial" panose="020B0604020202020204" pitchFamily="34" charset="0"/>
              </a:rPr>
              <a:t>OT Table Positioning Gel Pads: Innovations for Better Patient Outcomes</a:t>
            </a:r>
            <a:endParaRPr lang="en-US" sz="3200" b="1" dirty="0">
              <a:effectLst/>
            </a:endParaRPr>
          </a:p>
        </p:txBody>
      </p:sp>
      <p:sp>
        <p:nvSpPr>
          <p:cNvPr id="3" name="Subtitle 2">
            <a:extLst>
              <a:ext uri="{FF2B5EF4-FFF2-40B4-BE49-F238E27FC236}">
                <a16:creationId xmlns:a16="http://schemas.microsoft.com/office/drawing/2014/main" id="{7570D233-F447-33E7-6D5A-A44DDA452207}"/>
              </a:ext>
            </a:extLst>
          </p:cNvPr>
          <p:cNvSpPr>
            <a:spLocks noGrp="1"/>
          </p:cNvSpPr>
          <p:nvPr>
            <p:ph type="subTitle" idx="1"/>
          </p:nvPr>
        </p:nvSpPr>
        <p:spPr>
          <a:xfrm>
            <a:off x="218766" y="6330489"/>
            <a:ext cx="11754465"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009E1926-0FE0-ADD3-D2E1-9309BE1A59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814" y="2081776"/>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252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E7640C-56C1-80DF-A4A0-CD8CA3F87323}"/>
              </a:ext>
            </a:extLst>
          </p:cNvPr>
          <p:cNvSpPr txBox="1"/>
          <p:nvPr/>
        </p:nvSpPr>
        <p:spPr>
          <a:xfrm>
            <a:off x="0" y="138212"/>
            <a:ext cx="12192000" cy="6719788"/>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For today’s patient care, especially throughout the surgical operations, safety and comfort is a major concern. In as much as this is a goal, perhaps one of the greatest keys towards attaining it is patient positioning on the operating table. Traditional table positioning gel pads have therefore been renewed by this idea and also adopted special features that increase the level of patients’ satisfaction.</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2800" b="1" i="0" u="none" strike="noStrike" dirty="0">
                <a:solidFill>
                  <a:srgbClr val="000000"/>
                </a:solidFill>
                <a:effectLst/>
                <a:latin typeface="Arial" panose="020B0604020202020204" pitchFamily="34" charset="0"/>
                <a:cs typeface="Arial" panose="020B0604020202020204" pitchFamily="34" charset="0"/>
              </a:rPr>
              <a:t>The Role of OT Table Positioning Gel Pads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In surgeries, patients are sometimes expected to stay with their bodies in certain positions for a long time. The consequences of improper positioning include development of pressure sores, nerve injury, and inadequate surgical exposure. It is for this reason that the </a:t>
            </a:r>
            <a:r>
              <a:rPr lang="en-US" sz="1800" b="1" i="0" u="sng" strike="noStrike" dirty="0" err="1">
                <a:solidFill>
                  <a:srgbClr val="1155CC"/>
                </a:solidFill>
                <a:effectLst/>
                <a:latin typeface="Arial" panose="020B0604020202020204" pitchFamily="34" charset="0"/>
                <a:cs typeface="Arial" panose="020B0604020202020204" pitchFamily="34" charset="0"/>
                <a:hlinkClick r:id="rId2"/>
              </a:rPr>
              <a:t>ot</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 table positioning gel pads</a:t>
            </a:r>
            <a:r>
              <a:rPr lang="en-US" sz="1800" b="0" i="0" u="none" strike="noStrike" dirty="0">
                <a:solidFill>
                  <a:srgbClr val="000000"/>
                </a:solidFill>
                <a:effectLst/>
                <a:latin typeface="Arial" panose="020B0604020202020204" pitchFamily="34" charset="0"/>
                <a:cs typeface="Arial" panose="020B0604020202020204" pitchFamily="34" charset="0"/>
              </a:rPr>
              <a:t> are created to meet these difficulties in providing optimal comfort, support and stability.</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These gel pads come in medical-grade silicone to make these gel pads durable and able to bounce back to their shape. Their purpose is to take care of concentrated load on important parts of the body in order to minimize the load on that area. This is especially so in patients with pelvic or abdominal surgery that require delicate positioning such as the lateral or supine position.</a:t>
            </a:r>
            <a:endParaRPr lang="en-US" b="0" dirty="0">
              <a:effectLst/>
              <a:latin typeface="Arial" panose="020B0604020202020204" pitchFamily="34" charset="0"/>
              <a:cs typeface="Arial" panose="020B0604020202020204" pitchFamily="34" charset="0"/>
            </a:endParaRPr>
          </a:p>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Innovations in Gel Pad Design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Progress in material science has seen gel pads with improved characteristic features. Today's </a:t>
            </a:r>
            <a:r>
              <a:rPr lang="en-US" sz="1800" b="1" i="0" u="sng" strike="noStrike" dirty="0">
                <a:solidFill>
                  <a:srgbClr val="1155CC"/>
                </a:solidFill>
                <a:effectLst/>
                <a:latin typeface="Arial" panose="020B0604020202020204" pitchFamily="34" charset="0"/>
                <a:cs typeface="Arial" panose="020B0604020202020204" pitchFamily="34" charset="0"/>
                <a:hlinkClick r:id="rId3"/>
              </a:rPr>
              <a:t>lateral position gel pads</a:t>
            </a:r>
            <a:r>
              <a:rPr lang="en-US" sz="1800" b="0" i="0" u="none" strike="noStrike" dirty="0">
                <a:solidFill>
                  <a:srgbClr val="000000"/>
                </a:solidFill>
                <a:effectLst/>
                <a:latin typeface="Arial" panose="020B0604020202020204" pitchFamily="34" charset="0"/>
                <a:cs typeface="Arial" panose="020B0604020202020204" pitchFamily="34" charset="0"/>
              </a:rPr>
              <a:t> are formed in a specific manner with respect to side projection of the body and therefore do not exert pressure on the tissues, thereby reducing the chances of nerve damage. These pads are sometimes provided with anti-slip polish so the patient may be well balanced during the process.</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6303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9A219E-B7AA-4DD1-8A12-5A4072FDC4D6}"/>
              </a:ext>
            </a:extLst>
          </p:cNvPr>
          <p:cNvSpPr txBox="1"/>
          <p:nvPr/>
        </p:nvSpPr>
        <p:spPr>
          <a:xfrm>
            <a:off x="0" y="244876"/>
            <a:ext cx="12192000" cy="6170920"/>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Likewise, supine position gel pads are designed to support patient comfort when such a patient is in a lying prone position. They help in supporting extra sensitive areas for instance the sacral region, heels as well as the shoulders thus reducing incidences of pressure ulcers. These pads also help surgeons by keeping the patient in the correct position and alignment during surgery.</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Still, some of the innovative gel pads also come with temperature controlling mechanisms to keep the skin of the patient cool in case of long procedures.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Benefits for Patients and Medical Teams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The use of OT table positioning gel pads brings multiple benefits:</a:t>
            </a:r>
            <a:endParaRPr lang="en-US" b="0" dirty="0">
              <a:effectLst/>
              <a:latin typeface="Arial" panose="020B0604020202020204" pitchFamily="34" charset="0"/>
              <a:cs typeface="Arial" panose="020B0604020202020204" pitchFamily="34" charset="0"/>
            </a:endParaRPr>
          </a:p>
          <a:p>
            <a:pPr rtl="0" fontAlgn="base">
              <a:buFont typeface="+mj-lt"/>
              <a:buAutoNum type="arabicPeriod"/>
            </a:pPr>
            <a:endParaRPr lang="en-US" sz="1800" i="0" u="none" strike="noStrike" dirty="0">
              <a:solidFill>
                <a:srgbClr val="000000"/>
              </a:solidFill>
              <a:latin typeface="Arial" panose="020B0604020202020204" pitchFamily="34" charset="0"/>
              <a:cs typeface="Arial" panose="020B0604020202020204" pitchFamily="34" charset="0"/>
            </a:endParaRPr>
          </a:p>
          <a:p>
            <a:pPr rtl="0" fontAlgn="base">
              <a:buFont typeface="+mj-lt"/>
              <a:buAutoNum type="arabicPeriod"/>
            </a:pPr>
            <a:r>
              <a:rPr lang="en-US" sz="1800" b="1" i="0" u="none" strike="noStrike" dirty="0">
                <a:solidFill>
                  <a:srgbClr val="000000"/>
                </a:solidFill>
                <a:effectLst/>
                <a:latin typeface="Arial" panose="020B0604020202020204" pitchFamily="34" charset="0"/>
                <a:cs typeface="Arial" panose="020B0604020202020204" pitchFamily="34" charset="0"/>
              </a:rPr>
              <a:t>Enhanced Patient Comfort:</a:t>
            </a:r>
            <a:r>
              <a:rPr lang="en-US" sz="1800" b="0" i="0" u="none" strike="noStrike" dirty="0">
                <a:solidFill>
                  <a:srgbClr val="000000"/>
                </a:solidFill>
                <a:effectLst/>
                <a:latin typeface="Arial" panose="020B0604020202020204" pitchFamily="34" charset="0"/>
                <a:cs typeface="Arial" panose="020B0604020202020204" pitchFamily="34" charset="0"/>
              </a:rPr>
              <a:t> Comfort gel pads prevent formation of pressure points and therefore the patient will feel as comfortable as possible.</a:t>
            </a:r>
          </a:p>
          <a:p>
            <a:pPr rtl="0" fontAlgn="base">
              <a:buFont typeface="+mj-lt"/>
              <a:buAutoNum type="arabicPeriod" startAt="2"/>
            </a:pPr>
            <a:endParaRPr lang="en-US" sz="1800" i="0" u="none" strike="noStrike" dirty="0">
              <a:solidFill>
                <a:srgbClr val="000000"/>
              </a:solidFill>
              <a:latin typeface="Arial" panose="020B0604020202020204" pitchFamily="34" charset="0"/>
              <a:cs typeface="Arial" panose="020B0604020202020204" pitchFamily="34" charset="0"/>
            </a:endParaRPr>
          </a:p>
          <a:p>
            <a:pPr rtl="0" fontAlgn="base">
              <a:buFont typeface="+mj-lt"/>
              <a:buAutoNum type="arabicPeriod" startAt="2"/>
            </a:pPr>
            <a:r>
              <a:rPr lang="en-US" sz="1800" b="1" i="0" u="none" strike="noStrike" dirty="0">
                <a:solidFill>
                  <a:srgbClr val="000000"/>
                </a:solidFill>
                <a:effectLst/>
                <a:latin typeface="Arial" panose="020B0604020202020204" pitchFamily="34" charset="0"/>
                <a:cs typeface="Arial" panose="020B0604020202020204" pitchFamily="34" charset="0"/>
              </a:rPr>
              <a:t>Improved Safety:</a:t>
            </a:r>
            <a:r>
              <a:rPr lang="en-US" sz="1800" b="0" i="0" u="none" strike="noStrike" dirty="0">
                <a:solidFill>
                  <a:srgbClr val="000000"/>
                </a:solidFill>
                <a:effectLst/>
                <a:latin typeface="Arial" panose="020B0604020202020204" pitchFamily="34" charset="0"/>
                <a:cs typeface="Arial" panose="020B0604020202020204" pitchFamily="34" charset="0"/>
              </a:rPr>
              <a:t> </a:t>
            </a:r>
            <a:r>
              <a:rPr lang="en-US" sz="1800" b="0" i="0" u="none" strike="noStrike" dirty="0" err="1">
                <a:solidFill>
                  <a:srgbClr val="000000"/>
                </a:solidFill>
                <a:effectLst/>
                <a:latin typeface="Arial" panose="020B0604020202020204" pitchFamily="34" charset="0"/>
                <a:cs typeface="Arial" panose="020B0604020202020204" pitchFamily="34" charset="0"/>
              </a:rPr>
              <a:t>Ambly</a:t>
            </a:r>
            <a:r>
              <a:rPr lang="en-US" sz="1800" b="0" i="0" u="none" strike="noStrike" dirty="0">
                <a:solidFill>
                  <a:srgbClr val="000000"/>
                </a:solidFill>
                <a:effectLst/>
                <a:latin typeface="Arial" panose="020B0604020202020204" pitchFamily="34" charset="0"/>
                <a:cs typeface="Arial" panose="020B0604020202020204" pitchFamily="34" charset="0"/>
              </a:rPr>
              <a:t> positioning reduces the hazards associated with devices and devices such as nerve injury and pressure ulceration.</a:t>
            </a:r>
          </a:p>
          <a:p>
            <a:pPr rtl="0" fontAlgn="base">
              <a:buFont typeface="+mj-lt"/>
              <a:buAutoNum type="arabicPeriod" startAt="3"/>
            </a:pPr>
            <a:endParaRPr lang="en-US" sz="1800" i="0" u="none" strike="noStrike" dirty="0">
              <a:solidFill>
                <a:srgbClr val="000000"/>
              </a:solidFill>
              <a:latin typeface="Arial" panose="020B0604020202020204" pitchFamily="34" charset="0"/>
              <a:cs typeface="Arial" panose="020B0604020202020204" pitchFamily="34" charset="0"/>
            </a:endParaRPr>
          </a:p>
          <a:p>
            <a:pPr rtl="0" fontAlgn="base">
              <a:buFont typeface="+mj-lt"/>
              <a:buAutoNum type="arabicPeriod" startAt="3"/>
            </a:pPr>
            <a:r>
              <a:rPr lang="en-US" sz="1800" b="1" i="0" u="none" strike="noStrike" dirty="0">
                <a:solidFill>
                  <a:srgbClr val="000000"/>
                </a:solidFill>
                <a:effectLst/>
                <a:latin typeface="Arial" panose="020B0604020202020204" pitchFamily="34" charset="0"/>
                <a:cs typeface="Arial" panose="020B0604020202020204" pitchFamily="34" charset="0"/>
              </a:rPr>
              <a:t>Optimized Surgical Access:</a:t>
            </a:r>
            <a:r>
              <a:rPr lang="en-US" sz="1800" b="0" i="0" u="none" strike="noStrike" dirty="0">
                <a:solidFill>
                  <a:srgbClr val="000000"/>
                </a:solidFill>
                <a:effectLst/>
                <a:latin typeface="Arial" panose="020B0604020202020204" pitchFamily="34" charset="0"/>
                <a:cs typeface="Arial" panose="020B0604020202020204" pitchFamily="34" charset="0"/>
              </a:rPr>
              <a:t> These pads help the body to be well aligned so that surgeons can do their operations adequately.</a:t>
            </a:r>
          </a:p>
          <a:p>
            <a:pPr rtl="0" fontAlgn="base">
              <a:buFont typeface="+mj-lt"/>
              <a:buAutoNum type="arabicPeriod" startAt="4"/>
            </a:pPr>
            <a:endParaRPr lang="en-US" sz="1800" i="0" u="none" strike="noStrike" dirty="0">
              <a:solidFill>
                <a:srgbClr val="000000"/>
              </a:solidFill>
              <a:latin typeface="Arial" panose="020B0604020202020204" pitchFamily="34" charset="0"/>
              <a:cs typeface="Arial" panose="020B0604020202020204" pitchFamily="34" charset="0"/>
            </a:endParaRPr>
          </a:p>
          <a:p>
            <a:pPr rtl="0" fontAlgn="base">
              <a:buFont typeface="+mj-lt"/>
              <a:buAutoNum type="arabicPeriod" startAt="4"/>
            </a:pPr>
            <a:r>
              <a:rPr lang="en-US" sz="1800" b="1" i="0" u="none" strike="noStrike" dirty="0">
                <a:solidFill>
                  <a:srgbClr val="000000"/>
                </a:solidFill>
                <a:effectLst/>
                <a:latin typeface="Arial" panose="020B0604020202020204" pitchFamily="34" charset="0"/>
                <a:cs typeface="Arial" panose="020B0604020202020204" pitchFamily="34" charset="0"/>
              </a:rPr>
              <a:t>Reduced Recovery Time:</a:t>
            </a:r>
            <a:r>
              <a:rPr lang="en-US" sz="1800" b="0" i="0" u="none" strike="noStrike" dirty="0">
                <a:solidFill>
                  <a:srgbClr val="000000"/>
                </a:solidFill>
                <a:effectLst/>
                <a:latin typeface="Arial" panose="020B0604020202020204" pitchFamily="34" charset="0"/>
                <a:cs typeface="Arial" panose="020B0604020202020204" pitchFamily="34" charset="0"/>
              </a:rPr>
              <a:t> The application of gel pads helps save much time on the recovery period, as the rates of post-operative complications are reduced.</a:t>
            </a:r>
          </a:p>
        </p:txBody>
      </p:sp>
    </p:spTree>
    <p:extLst>
      <p:ext uri="{BB962C8B-B14F-4D97-AF65-F5344CB8AC3E}">
        <p14:creationId xmlns:p14="http://schemas.microsoft.com/office/powerpoint/2010/main" val="534845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53C0CD-07F9-613E-602D-E2EB0C959DA3}"/>
              </a:ext>
            </a:extLst>
          </p:cNvPr>
          <p:cNvSpPr txBox="1"/>
          <p:nvPr/>
        </p:nvSpPr>
        <p:spPr>
          <a:xfrm>
            <a:off x="0" y="303080"/>
            <a:ext cx="12192000" cy="2359620"/>
          </a:xfrm>
          <a:prstGeom prst="rect">
            <a:avLst/>
          </a:prstGeom>
          <a:noFill/>
        </p:spPr>
        <p:txBody>
          <a:bodyPr wrap="square">
            <a:spAutoFit/>
          </a:bodyPr>
          <a:lstStyle/>
          <a:p>
            <a:pPr rtl="0">
              <a:spcBef>
                <a:spcPts val="1200"/>
              </a:spcBef>
              <a:spcAft>
                <a:spcPts val="400"/>
              </a:spcAft>
            </a:pPr>
            <a:r>
              <a:rPr lang="en-US" sz="18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That is why innovations such as OT table positioning gel pads serve a significant purpose across the healthcare industry as patient-</a:t>
            </a:r>
            <a:r>
              <a:rPr lang="en-US" sz="1800" b="0" i="0" u="none" strike="noStrike" dirty="0" err="1">
                <a:solidFill>
                  <a:srgbClr val="000000"/>
                </a:solidFill>
                <a:effectLst/>
                <a:latin typeface="Arial" panose="020B0604020202020204" pitchFamily="34" charset="0"/>
                <a:cs typeface="Arial" panose="020B0604020202020204" pitchFamily="34" charset="0"/>
              </a:rPr>
              <a:t>centred</a:t>
            </a:r>
            <a:r>
              <a:rPr lang="en-US" sz="1800" b="0" i="0" u="none" strike="noStrike" dirty="0">
                <a:solidFill>
                  <a:srgbClr val="000000"/>
                </a:solidFill>
                <a:effectLst/>
                <a:latin typeface="Arial" panose="020B0604020202020204" pitchFamily="34" charset="0"/>
                <a:cs typeface="Arial" panose="020B0604020202020204" pitchFamily="34" charset="0"/>
              </a:rPr>
              <a:t> care becomes the major driving force in health care facilities. From lateral position gel pads for relaxed side-lying position to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supine position gel pads</a:t>
            </a:r>
            <a:r>
              <a:rPr lang="en-US" sz="1800" b="0" i="0" u="none" strike="noStrike" dirty="0">
                <a:solidFill>
                  <a:srgbClr val="000000"/>
                </a:solidFill>
                <a:effectLst/>
                <a:latin typeface="Arial" panose="020B0604020202020204" pitchFamily="34" charset="0"/>
                <a:cs typeface="Arial" panose="020B0604020202020204" pitchFamily="34" charset="0"/>
              </a:rPr>
              <a:t> for back support, these high-technology solutions address patient security and comfort as well as surgical outcomes. If some of these innovations are introduced into the operation theater, hospitals will be able to offer improved standards in surgical procedures.</a:t>
            </a:r>
            <a:endParaRPr lang="en-US" b="0" dirty="0">
              <a:effectLst/>
              <a:latin typeface="Arial" panose="020B0604020202020204" pitchFamily="34" charset="0"/>
              <a:cs typeface="Arial" panose="020B0604020202020204" pitchFamily="34" charset="0"/>
            </a:endParaRPr>
          </a:p>
          <a:p>
            <a:br>
              <a:rPr lang="en-US" b="0" dirty="0">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0292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9CC5A-A498-A443-E2A9-2B67AB7DD1F2}"/>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3D180841-46FA-09DF-26E1-69DBA74E0DA0}"/>
              </a:ext>
            </a:extLst>
          </p:cNvPr>
          <p:cNvSpPr/>
          <p:nvPr/>
        </p:nvSpPr>
        <p:spPr>
          <a:xfrm>
            <a:off x="272391" y="1557327"/>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745871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671</Words>
  <Application>Microsoft Office PowerPoint</Application>
  <PresentationFormat>Widescreen</PresentationFormat>
  <Paragraphs>34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Roboto</vt:lpstr>
      <vt:lpstr>Office Theme</vt:lpstr>
      <vt:lpstr>OT Table Positioning Gel Pads: Innovations for Better Patient Outcomes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2025-01-15T07:27:43Z</dcterms:created>
  <dcterms:modified xsi:type="dcterms:W3CDTF">2025-01-15T07:33:32Z</dcterms:modified>
</cp:coreProperties>
</file>