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x="18288000" cy="10287000"/>
  <p:notesSz cx="6858000" cy="9144000"/>
  <p:embeddedFontLst>
    <p:embeddedFont>
      <p:font typeface="Canva Sans Bold" charset="1" panose="020B0803030501040103"/>
      <p:regular r:id="rId20"/>
    </p:embeddedFont>
    <p:embeddedFont>
      <p:font typeface="Canva Sans" charset="1" panose="020B0503030501040103"/>
      <p:regular r:id="rId21"/>
    </p:embeddedFont>
    <p:embeddedFont>
      <p:font typeface="Arial" charset="1" panose="020B0502020202020204"/>
      <p:regular r:id="rId22"/>
    </p:embeddedFont>
    <p:embeddedFont>
      <p:font typeface="Arial Bold" charset="1" panose="020B0802020202020204"/>
      <p:regular r:id="rId23"/>
    </p:embeddedFont>
    <p:embeddedFont>
      <p:font typeface="League Spartan" charset="1" panose="00000800000000000000"/>
      <p:regular r:id="rId24"/>
    </p:embeddedFont>
    <p:embeddedFont>
      <p:font typeface="Arimo" charset="1" panose="020B0604020202020204"/>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https://www.blockchainx.tech/pinksale-clone-script/" TargetMode="External" Type="http://schemas.openxmlformats.org/officeDocument/2006/relationships/hyperlink"/><Relationship Id="rId5" Target="../media/image6.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6.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6.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6.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6.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6.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6.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6.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6.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1.pn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https://www.blockchainx.tech" TargetMode="External" Type="http://schemas.openxmlformats.org/officeDocument/2006/relationships/hyperlink"/></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svg" Type="http://schemas.openxmlformats.org/officeDocument/2006/relationships/image"/><Relationship Id="rId11" Target="https://www.blockchainx.tech" TargetMode="External" Type="http://schemas.openxmlformats.org/officeDocument/2006/relationships/hyperlink"/><Relationship Id="rId12" Target="../media/image6.png" Type="http://schemas.openxmlformats.org/officeDocument/2006/relationships/image"/><Relationship Id="rId13" Target="../media/image5.png" Type="http://schemas.openxmlformats.org/officeDocument/2006/relationships/image"/><Relationship Id="rId2" Target="../media/image2.png" Type="http://schemas.openxmlformats.org/officeDocument/2006/relationships/image"/><Relationship Id="rId3" Target="../media/image3.svg" Type="http://schemas.openxmlformats.org/officeDocument/2006/relationships/image"/><Relationship Id="rId4" Target="../media/image1.pn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1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874B0">
                <a:alpha val="100000"/>
              </a:srgbClr>
            </a:gs>
            <a:gs pos="100000">
              <a:srgbClr val="053371">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true" flipV="false" rot="0">
            <a:off x="0" y="645567"/>
            <a:ext cx="4282420" cy="8229600"/>
          </a:xfrm>
          <a:custGeom>
            <a:avLst/>
            <a:gdLst/>
            <a:ahLst/>
            <a:cxnLst/>
            <a:rect r="r" b="b" t="t" l="l"/>
            <a:pathLst>
              <a:path h="8229600" w="4282420">
                <a:moveTo>
                  <a:pt x="4282420" y="0"/>
                </a:moveTo>
                <a:lnTo>
                  <a:pt x="0" y="0"/>
                </a:lnTo>
                <a:lnTo>
                  <a:pt x="0" y="8229600"/>
                </a:lnTo>
                <a:lnTo>
                  <a:pt x="4282420" y="8229600"/>
                </a:lnTo>
                <a:lnTo>
                  <a:pt x="4282420" y="0"/>
                </a:lnTo>
                <a:close/>
              </a:path>
            </a:pathLst>
          </a:custGeom>
          <a:blipFill>
            <a:blip r:embed="rId2"/>
            <a:stretch>
              <a:fillRect l="0" t="0" r="0" b="0"/>
            </a:stretch>
          </a:blipFill>
        </p:spPr>
      </p:sp>
      <p:sp>
        <p:nvSpPr>
          <p:cNvPr name="Freeform 3" id="3"/>
          <p:cNvSpPr/>
          <p:nvPr/>
        </p:nvSpPr>
        <p:spPr>
          <a:xfrm flipH="false" flipV="false" rot="0">
            <a:off x="-1652095" y="2814233"/>
            <a:ext cx="20576830" cy="9705909"/>
          </a:xfrm>
          <a:custGeom>
            <a:avLst/>
            <a:gdLst/>
            <a:ahLst/>
            <a:cxnLst/>
            <a:rect r="r" b="b" t="t" l="l"/>
            <a:pathLst>
              <a:path h="9705909" w="20576830">
                <a:moveTo>
                  <a:pt x="0" y="0"/>
                </a:moveTo>
                <a:lnTo>
                  <a:pt x="20576830" y="0"/>
                </a:lnTo>
                <a:lnTo>
                  <a:pt x="20576830" y="9705910"/>
                </a:lnTo>
                <a:lnTo>
                  <a:pt x="0" y="970591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0486539" y="1757119"/>
            <a:ext cx="6772761" cy="6772761"/>
          </a:xfrm>
          <a:custGeom>
            <a:avLst/>
            <a:gdLst/>
            <a:ahLst/>
            <a:cxnLst/>
            <a:rect r="r" b="b" t="t" l="l"/>
            <a:pathLst>
              <a:path h="6772761" w="6772761">
                <a:moveTo>
                  <a:pt x="0" y="0"/>
                </a:moveTo>
                <a:lnTo>
                  <a:pt x="6772761" y="0"/>
                </a:lnTo>
                <a:lnTo>
                  <a:pt x="6772761" y="6772762"/>
                </a:lnTo>
                <a:lnTo>
                  <a:pt x="0" y="6772762"/>
                </a:lnTo>
                <a:lnTo>
                  <a:pt x="0" y="0"/>
                </a:lnTo>
                <a:close/>
              </a:path>
            </a:pathLst>
          </a:custGeom>
          <a:blipFill>
            <a:blip r:embed="rId5"/>
            <a:stretch>
              <a:fillRect l="0" t="0" r="0" b="0"/>
            </a:stretch>
          </a:blipFill>
        </p:spPr>
      </p:sp>
      <p:sp>
        <p:nvSpPr>
          <p:cNvPr name="Freeform 5" id="5"/>
          <p:cNvSpPr/>
          <p:nvPr/>
        </p:nvSpPr>
        <p:spPr>
          <a:xfrm flipH="false" flipV="false" rot="0">
            <a:off x="1028700" y="2814233"/>
            <a:ext cx="2721774" cy="865297"/>
          </a:xfrm>
          <a:custGeom>
            <a:avLst/>
            <a:gdLst/>
            <a:ahLst/>
            <a:cxnLst/>
            <a:rect r="r" b="b" t="t" l="l"/>
            <a:pathLst>
              <a:path h="865297" w="2721774">
                <a:moveTo>
                  <a:pt x="0" y="0"/>
                </a:moveTo>
                <a:lnTo>
                  <a:pt x="2721774" y="0"/>
                </a:lnTo>
                <a:lnTo>
                  <a:pt x="2721774" y="865298"/>
                </a:lnTo>
                <a:lnTo>
                  <a:pt x="0" y="865298"/>
                </a:lnTo>
                <a:lnTo>
                  <a:pt x="0" y="0"/>
                </a:lnTo>
                <a:close/>
              </a:path>
            </a:pathLst>
          </a:custGeom>
          <a:blipFill>
            <a:blip r:embed="rId6"/>
            <a:stretch>
              <a:fillRect l="0" t="0" r="0" b="0"/>
            </a:stretch>
          </a:blipFill>
        </p:spPr>
      </p:sp>
      <p:sp>
        <p:nvSpPr>
          <p:cNvPr name="TextBox 6" id="6"/>
          <p:cNvSpPr txBox="true"/>
          <p:nvPr/>
        </p:nvSpPr>
        <p:spPr>
          <a:xfrm rot="0">
            <a:off x="1028700" y="3890894"/>
            <a:ext cx="7965770" cy="3042238"/>
          </a:xfrm>
          <a:prstGeom prst="rect">
            <a:avLst/>
          </a:prstGeom>
        </p:spPr>
        <p:txBody>
          <a:bodyPr anchor="t" rtlCol="false" tIns="0" lIns="0" bIns="0" rIns="0">
            <a:spAutoFit/>
          </a:bodyPr>
          <a:lstStyle/>
          <a:p>
            <a:pPr algn="l">
              <a:lnSpc>
                <a:spcPts val="8080"/>
              </a:lnSpc>
            </a:pPr>
            <a:r>
              <a:rPr lang="en-US" sz="5771" b="true">
                <a:solidFill>
                  <a:srgbClr val="FFFFFF"/>
                </a:solidFill>
                <a:latin typeface="Canva Sans Bold"/>
                <a:ea typeface="Canva Sans Bold"/>
                <a:cs typeface="Canva Sans Bold"/>
                <a:sym typeface="Canva Sans Bold"/>
              </a:rPr>
              <a:t>How to Build a Launchpad Using a Pinksale Clone Script?</a:t>
            </a:r>
          </a:p>
        </p:txBody>
      </p:sp>
      <p:sp>
        <p:nvSpPr>
          <p:cNvPr name="TextBox 7" id="7"/>
          <p:cNvSpPr txBox="true"/>
          <p:nvPr/>
        </p:nvSpPr>
        <p:spPr>
          <a:xfrm rot="0">
            <a:off x="5918497" y="9021769"/>
            <a:ext cx="4426023" cy="236531"/>
          </a:xfrm>
          <a:prstGeom prst="rect">
            <a:avLst/>
          </a:prstGeom>
        </p:spPr>
        <p:txBody>
          <a:bodyPr anchor="t" rtlCol="false" tIns="0" lIns="0" bIns="0" rIns="0">
            <a:spAutoFit/>
          </a:bodyPr>
          <a:lstStyle/>
          <a:p>
            <a:pPr algn="ctr">
              <a:lnSpc>
                <a:spcPts val="1926"/>
              </a:lnSpc>
            </a:pPr>
            <a:r>
              <a:rPr lang="en-US" sz="1376">
                <a:solidFill>
                  <a:srgbClr val="FFFFFF"/>
                </a:solidFill>
                <a:latin typeface="Canva Sans"/>
                <a:ea typeface="Canva Sans"/>
                <a:cs typeface="Canva Sans"/>
                <a:sym typeface="Canva Sans"/>
              </a:rPr>
              <a:t>https://www.blockchainx.tech/pinksale-clone-script/</a:t>
            </a:r>
          </a:p>
        </p:txBody>
      </p:sp>
      <p:sp>
        <p:nvSpPr>
          <p:cNvPr name="Freeform 8" id="8"/>
          <p:cNvSpPr/>
          <p:nvPr/>
        </p:nvSpPr>
        <p:spPr>
          <a:xfrm flipH="true" flipV="false" rot="0">
            <a:off x="9698319" y="-636716"/>
            <a:ext cx="8349201" cy="11560432"/>
          </a:xfrm>
          <a:custGeom>
            <a:avLst/>
            <a:gdLst/>
            <a:ahLst/>
            <a:cxnLst/>
            <a:rect r="r" b="b" t="t" l="l"/>
            <a:pathLst>
              <a:path h="11560432" w="8349201">
                <a:moveTo>
                  <a:pt x="8349201" y="0"/>
                </a:moveTo>
                <a:lnTo>
                  <a:pt x="0" y="0"/>
                </a:lnTo>
                <a:lnTo>
                  <a:pt x="0" y="11560432"/>
                </a:lnTo>
                <a:lnTo>
                  <a:pt x="8349201" y="11560432"/>
                </a:lnTo>
                <a:lnTo>
                  <a:pt x="8349201" y="0"/>
                </a:lnTo>
                <a:close/>
              </a:path>
            </a:pathLst>
          </a:custGeom>
          <a:blipFill>
            <a:blip r:embed="rId7"/>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874B0">
                <a:alpha val="100000"/>
              </a:srgbClr>
            </a:gs>
            <a:gs pos="100000">
              <a:srgbClr val="053371">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6635353" y="6637609"/>
            <a:ext cx="8572348" cy="4043501"/>
          </a:xfrm>
          <a:custGeom>
            <a:avLst/>
            <a:gdLst/>
            <a:ahLst/>
            <a:cxnLst/>
            <a:rect r="r" b="b" t="t" l="l"/>
            <a:pathLst>
              <a:path h="4043501" w="8572348">
                <a:moveTo>
                  <a:pt x="0" y="0"/>
                </a:moveTo>
                <a:lnTo>
                  <a:pt x="8572348" y="0"/>
                </a:lnTo>
                <a:lnTo>
                  <a:pt x="8572348" y="4043501"/>
                </a:lnTo>
                <a:lnTo>
                  <a:pt x="0" y="404350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2467517" y="6745731"/>
            <a:ext cx="8572348" cy="4043501"/>
          </a:xfrm>
          <a:custGeom>
            <a:avLst/>
            <a:gdLst/>
            <a:ahLst/>
            <a:cxnLst/>
            <a:rect r="r" b="b" t="t" l="l"/>
            <a:pathLst>
              <a:path h="4043501" w="8572348">
                <a:moveTo>
                  <a:pt x="0" y="0"/>
                </a:moveTo>
                <a:lnTo>
                  <a:pt x="8572348" y="0"/>
                </a:lnTo>
                <a:lnTo>
                  <a:pt x="8572348" y="4043501"/>
                </a:lnTo>
                <a:lnTo>
                  <a:pt x="0" y="404350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216243" y="6637609"/>
            <a:ext cx="8572348" cy="4043501"/>
          </a:xfrm>
          <a:custGeom>
            <a:avLst/>
            <a:gdLst/>
            <a:ahLst/>
            <a:cxnLst/>
            <a:rect r="r" b="b" t="t" l="l"/>
            <a:pathLst>
              <a:path h="4043501" w="8572348">
                <a:moveTo>
                  <a:pt x="0" y="0"/>
                </a:moveTo>
                <a:lnTo>
                  <a:pt x="8572348" y="0"/>
                </a:lnTo>
                <a:lnTo>
                  <a:pt x="8572348" y="4043501"/>
                </a:lnTo>
                <a:lnTo>
                  <a:pt x="0" y="404350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1028700" y="3190875"/>
            <a:ext cx="16230600" cy="5381625"/>
          </a:xfrm>
          <a:prstGeom prst="rect">
            <a:avLst/>
          </a:prstGeom>
        </p:spPr>
        <p:txBody>
          <a:bodyPr anchor="t" rtlCol="false" tIns="0" lIns="0" bIns="0" rIns="0">
            <a:spAutoFit/>
          </a:bodyPr>
          <a:lstStyle/>
          <a:p>
            <a:pPr algn="l" marL="647702" indent="-323851" lvl="1">
              <a:lnSpc>
                <a:spcPts val="4200"/>
              </a:lnSpc>
              <a:buFont typeface="Arial"/>
              <a:buChar char="•"/>
            </a:pPr>
            <a:r>
              <a:rPr lang="en-US" sz="3000">
                <a:solidFill>
                  <a:srgbClr val="FFFFFF"/>
                </a:solidFill>
                <a:latin typeface="Arial"/>
                <a:ea typeface="Arial"/>
                <a:cs typeface="Arial"/>
                <a:sym typeface="Arial"/>
              </a:rPr>
              <a:t>Building a token launchpad through the </a:t>
            </a:r>
            <a:r>
              <a:rPr lang="en-US" b="true" sz="3000" u="sng">
                <a:solidFill>
                  <a:srgbClr val="040913"/>
                </a:solidFill>
                <a:latin typeface="Arial Bold"/>
                <a:ea typeface="Arial Bold"/>
                <a:cs typeface="Arial Bold"/>
                <a:sym typeface="Arial Bold"/>
                <a:hlinkClick r:id="rId4" tooltip="https://www.blockchainx.tech/pinksale-clone-script/"/>
              </a:rPr>
              <a:t>Pink Sale Clone Script </a:t>
            </a:r>
            <a:r>
              <a:rPr lang="en-US" sz="3000">
                <a:solidFill>
                  <a:srgbClr val="FFFFFF"/>
                </a:solidFill>
                <a:latin typeface="Arial"/>
                <a:ea typeface="Arial"/>
                <a:cs typeface="Arial"/>
                <a:sym typeface="Arial"/>
              </a:rPr>
              <a:t>serves as rapid, efficient, and cost-effective methods for establishing one's own platform for cryptocurrency Projects. </a:t>
            </a:r>
          </a:p>
          <a:p>
            <a:pPr algn="l">
              <a:lnSpc>
                <a:spcPts val="4200"/>
              </a:lnSpc>
            </a:pPr>
          </a:p>
          <a:p>
            <a:pPr algn="l" marL="647702" indent="-323851" lvl="1">
              <a:lnSpc>
                <a:spcPts val="4200"/>
              </a:lnSpc>
              <a:buFont typeface="Arial"/>
              <a:buChar char="•"/>
            </a:pPr>
            <a:r>
              <a:rPr lang="en-US" sz="3000">
                <a:solidFill>
                  <a:srgbClr val="FFFFFF"/>
                </a:solidFill>
                <a:latin typeface="Arial"/>
                <a:ea typeface="Arial"/>
                <a:cs typeface="Arial"/>
                <a:sym typeface="Arial"/>
              </a:rPr>
              <a:t>Pinksale clone script has been growing up as a renowned platform among people around the globe for Initial DEX Offerings (IDOs), presale, and liquidity pool management. </a:t>
            </a:r>
          </a:p>
          <a:p>
            <a:pPr algn="l">
              <a:lnSpc>
                <a:spcPts val="4200"/>
              </a:lnSpc>
            </a:pPr>
          </a:p>
          <a:p>
            <a:pPr algn="l" marL="647702" indent="-323851" lvl="1">
              <a:lnSpc>
                <a:spcPts val="4200"/>
              </a:lnSpc>
              <a:buFont typeface="Arial"/>
              <a:buChar char="•"/>
            </a:pPr>
            <a:r>
              <a:rPr lang="en-US" sz="3000">
                <a:solidFill>
                  <a:srgbClr val="FFFFFF"/>
                </a:solidFill>
                <a:latin typeface="Arial"/>
                <a:ea typeface="Arial"/>
                <a:cs typeface="Arial"/>
                <a:sym typeface="Arial"/>
              </a:rPr>
              <a:t>The clone script allows you to replicate the features in a week instead of developing from scratch. </a:t>
            </a:r>
          </a:p>
          <a:p>
            <a:pPr algn="l">
              <a:lnSpc>
                <a:spcPts val="4200"/>
              </a:lnSpc>
            </a:pPr>
          </a:p>
          <a:p>
            <a:pPr algn="l" marL="647702" indent="-323851" lvl="1">
              <a:lnSpc>
                <a:spcPts val="4200"/>
              </a:lnSpc>
              <a:buFont typeface="Arial"/>
              <a:buChar char="•"/>
            </a:pPr>
            <a:r>
              <a:rPr lang="en-US" sz="3000">
                <a:solidFill>
                  <a:srgbClr val="FFFFFF"/>
                </a:solidFill>
                <a:latin typeface="Arial"/>
                <a:ea typeface="Arial"/>
                <a:cs typeface="Arial"/>
                <a:sym typeface="Arial"/>
              </a:rPr>
              <a:t>These are the critical steps to make your own launchpad using a Pinksale Clone Script.</a:t>
            </a:r>
          </a:p>
        </p:txBody>
      </p:sp>
      <p:sp>
        <p:nvSpPr>
          <p:cNvPr name="TextBox 6" id="6"/>
          <p:cNvSpPr txBox="true"/>
          <p:nvPr/>
        </p:nvSpPr>
        <p:spPr>
          <a:xfrm rot="0">
            <a:off x="1019221" y="1163756"/>
            <a:ext cx="7769371" cy="1566544"/>
          </a:xfrm>
          <a:prstGeom prst="rect">
            <a:avLst/>
          </a:prstGeom>
        </p:spPr>
        <p:txBody>
          <a:bodyPr anchor="t" rtlCol="false" tIns="0" lIns="0" bIns="0" rIns="0">
            <a:spAutoFit/>
          </a:bodyPr>
          <a:lstStyle/>
          <a:p>
            <a:pPr algn="ctr">
              <a:lnSpc>
                <a:spcPts val="12880"/>
              </a:lnSpc>
            </a:pPr>
            <a:r>
              <a:rPr lang="en-US" sz="9200" b="true">
                <a:solidFill>
                  <a:srgbClr val="FFFFFF"/>
                </a:solidFill>
                <a:latin typeface="Canva Sans Bold"/>
                <a:ea typeface="Canva Sans Bold"/>
                <a:cs typeface="Canva Sans Bold"/>
                <a:sym typeface="Canva Sans Bold"/>
              </a:rPr>
              <a:t>Introduction:</a:t>
            </a:r>
          </a:p>
        </p:txBody>
      </p:sp>
      <p:sp>
        <p:nvSpPr>
          <p:cNvPr name="Freeform 7" id="7"/>
          <p:cNvSpPr/>
          <p:nvPr/>
        </p:nvSpPr>
        <p:spPr>
          <a:xfrm flipH="true" flipV="false" rot="0">
            <a:off x="10186870" y="-636716"/>
            <a:ext cx="8349201" cy="11560432"/>
          </a:xfrm>
          <a:custGeom>
            <a:avLst/>
            <a:gdLst/>
            <a:ahLst/>
            <a:cxnLst/>
            <a:rect r="r" b="b" t="t" l="l"/>
            <a:pathLst>
              <a:path h="11560432" w="8349201">
                <a:moveTo>
                  <a:pt x="8349201" y="0"/>
                </a:moveTo>
                <a:lnTo>
                  <a:pt x="0" y="0"/>
                </a:lnTo>
                <a:lnTo>
                  <a:pt x="0" y="11560432"/>
                </a:lnTo>
                <a:lnTo>
                  <a:pt x="8349201" y="11560432"/>
                </a:lnTo>
                <a:lnTo>
                  <a:pt x="8349201" y="0"/>
                </a:lnTo>
                <a:close/>
              </a:path>
            </a:pathLst>
          </a:custGeom>
          <a:blipFill>
            <a:blip r:embed="rId5"/>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874B0">
                <a:alpha val="100000"/>
              </a:srgbClr>
            </a:gs>
            <a:gs pos="100000">
              <a:srgbClr val="053371">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true" flipV="false" rot="0">
            <a:off x="8577713" y="-784296"/>
            <a:ext cx="8349201" cy="11560432"/>
          </a:xfrm>
          <a:custGeom>
            <a:avLst/>
            <a:gdLst/>
            <a:ahLst/>
            <a:cxnLst/>
            <a:rect r="r" b="b" t="t" l="l"/>
            <a:pathLst>
              <a:path h="11560432" w="8349201">
                <a:moveTo>
                  <a:pt x="8349201" y="0"/>
                </a:moveTo>
                <a:lnTo>
                  <a:pt x="0" y="0"/>
                </a:lnTo>
                <a:lnTo>
                  <a:pt x="0" y="11560432"/>
                </a:lnTo>
                <a:lnTo>
                  <a:pt x="8349201" y="11560432"/>
                </a:lnTo>
                <a:lnTo>
                  <a:pt x="8349201" y="0"/>
                </a:lnTo>
                <a:close/>
              </a:path>
            </a:pathLst>
          </a:custGeom>
          <a:blipFill>
            <a:blip r:embed="rId2"/>
            <a:stretch>
              <a:fillRect l="0" t="0" r="0" b="0"/>
            </a:stretch>
          </a:blipFill>
        </p:spPr>
      </p:sp>
      <p:sp>
        <p:nvSpPr>
          <p:cNvPr name="Freeform 3" id="3"/>
          <p:cNvSpPr/>
          <p:nvPr/>
        </p:nvSpPr>
        <p:spPr>
          <a:xfrm flipH="false" flipV="false" rot="0">
            <a:off x="8944127" y="8134952"/>
            <a:ext cx="6667707" cy="3145099"/>
          </a:xfrm>
          <a:custGeom>
            <a:avLst/>
            <a:gdLst/>
            <a:ahLst/>
            <a:cxnLst/>
            <a:rect r="r" b="b" t="t" l="l"/>
            <a:pathLst>
              <a:path h="3145099" w="6667707">
                <a:moveTo>
                  <a:pt x="0" y="0"/>
                </a:moveTo>
                <a:lnTo>
                  <a:pt x="6667707" y="0"/>
                </a:lnTo>
                <a:lnTo>
                  <a:pt x="6667707" y="3145098"/>
                </a:lnTo>
                <a:lnTo>
                  <a:pt x="0" y="314509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4182621" y="8134952"/>
            <a:ext cx="6667707" cy="3145099"/>
          </a:xfrm>
          <a:custGeom>
            <a:avLst/>
            <a:gdLst/>
            <a:ahLst/>
            <a:cxnLst/>
            <a:rect r="r" b="b" t="t" l="l"/>
            <a:pathLst>
              <a:path h="3145099" w="6667707">
                <a:moveTo>
                  <a:pt x="0" y="0"/>
                </a:moveTo>
                <a:lnTo>
                  <a:pt x="6667708" y="0"/>
                </a:lnTo>
                <a:lnTo>
                  <a:pt x="6667708" y="3145098"/>
                </a:lnTo>
                <a:lnTo>
                  <a:pt x="0" y="314509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1335950" y="569794"/>
            <a:ext cx="14721653" cy="2716591"/>
          </a:xfrm>
          <a:prstGeom prst="rect">
            <a:avLst/>
          </a:prstGeom>
        </p:spPr>
        <p:txBody>
          <a:bodyPr anchor="t" rtlCol="false" tIns="0" lIns="0" bIns="0" rIns="0">
            <a:spAutoFit/>
          </a:bodyPr>
          <a:lstStyle/>
          <a:p>
            <a:pPr algn="ctr">
              <a:lnSpc>
                <a:spcPts val="10916"/>
              </a:lnSpc>
            </a:pPr>
            <a:r>
              <a:rPr lang="en-US" sz="7797" b="true">
                <a:solidFill>
                  <a:srgbClr val="FFFFFF"/>
                </a:solidFill>
                <a:latin typeface="Canva Sans Bold"/>
                <a:ea typeface="Canva Sans Bold"/>
                <a:cs typeface="Canva Sans Bold"/>
                <a:sym typeface="Canva Sans Bold"/>
              </a:rPr>
              <a:t>Steps to Build a Launchpad Using a Pinksale Clone Script</a:t>
            </a:r>
          </a:p>
        </p:txBody>
      </p:sp>
      <p:sp>
        <p:nvSpPr>
          <p:cNvPr name="TextBox 6" id="6"/>
          <p:cNvSpPr txBox="true"/>
          <p:nvPr/>
        </p:nvSpPr>
        <p:spPr>
          <a:xfrm rot="0">
            <a:off x="1028700" y="4475788"/>
            <a:ext cx="7759736" cy="5206492"/>
          </a:xfrm>
          <a:prstGeom prst="rect">
            <a:avLst/>
          </a:prstGeom>
        </p:spPr>
        <p:txBody>
          <a:bodyPr anchor="t" rtlCol="false" tIns="0" lIns="0" bIns="0" rIns="0">
            <a:spAutoFit/>
          </a:bodyPr>
          <a:lstStyle/>
          <a:p>
            <a:pPr algn="l" marL="734059" indent="-367030" lvl="1">
              <a:lnSpc>
                <a:spcPts val="5983"/>
              </a:lnSpc>
              <a:buFont typeface="Arial"/>
              <a:buChar char="•"/>
            </a:pPr>
            <a:r>
              <a:rPr lang="en-US" sz="3399">
                <a:solidFill>
                  <a:srgbClr val="FFFFFF"/>
                </a:solidFill>
                <a:latin typeface="Canva Sans"/>
                <a:ea typeface="Canva Sans"/>
                <a:cs typeface="Canva Sans"/>
                <a:sym typeface="Canva Sans"/>
              </a:rPr>
              <a:t>Define Your Requirements</a:t>
            </a:r>
          </a:p>
          <a:p>
            <a:pPr algn="l" marL="734059" indent="-367030" lvl="1">
              <a:lnSpc>
                <a:spcPts val="5983"/>
              </a:lnSpc>
              <a:buFont typeface="Arial"/>
              <a:buChar char="•"/>
            </a:pPr>
            <a:r>
              <a:rPr lang="en-US" sz="3399">
                <a:solidFill>
                  <a:srgbClr val="FFFFFF"/>
                </a:solidFill>
                <a:latin typeface="Canva Sans"/>
                <a:ea typeface="Canva Sans"/>
                <a:cs typeface="Canva Sans"/>
                <a:sym typeface="Canva Sans"/>
              </a:rPr>
              <a:t>Choose</a:t>
            </a:r>
            <a:r>
              <a:rPr lang="en-US" sz="3399">
                <a:solidFill>
                  <a:srgbClr val="FFFFFF"/>
                </a:solidFill>
                <a:latin typeface="Canva Sans"/>
                <a:ea typeface="Canva Sans"/>
                <a:cs typeface="Canva Sans"/>
                <a:sym typeface="Canva Sans"/>
              </a:rPr>
              <a:t> a Reliable Blockchain development Partner</a:t>
            </a:r>
          </a:p>
          <a:p>
            <a:pPr algn="l" marL="734059" indent="-367030" lvl="1">
              <a:lnSpc>
                <a:spcPts val="5983"/>
              </a:lnSpc>
              <a:buFont typeface="Arial"/>
              <a:buChar char="•"/>
            </a:pPr>
            <a:r>
              <a:rPr lang="en-US" sz="3399">
                <a:solidFill>
                  <a:srgbClr val="FFFFFF"/>
                </a:solidFill>
                <a:latin typeface="Canva Sans"/>
                <a:ea typeface="Canva Sans"/>
                <a:cs typeface="Canva Sans"/>
                <a:sym typeface="Canva Sans"/>
              </a:rPr>
              <a:t>Customize the Pinksale Clone script</a:t>
            </a:r>
          </a:p>
          <a:p>
            <a:pPr algn="l" marL="734059" indent="-367030" lvl="1">
              <a:lnSpc>
                <a:spcPts val="5983"/>
              </a:lnSpc>
              <a:buFont typeface="Arial"/>
              <a:buChar char="•"/>
            </a:pPr>
            <a:r>
              <a:rPr lang="en-US" sz="3399">
                <a:solidFill>
                  <a:srgbClr val="FFFFFF"/>
                </a:solidFill>
                <a:latin typeface="Canva Sans"/>
                <a:ea typeface="Canva Sans"/>
                <a:cs typeface="Canva Sans"/>
                <a:sym typeface="Canva Sans"/>
              </a:rPr>
              <a:t>Set Up Security Features</a:t>
            </a:r>
          </a:p>
          <a:p>
            <a:pPr algn="l" marL="734059" indent="-367030" lvl="1">
              <a:lnSpc>
                <a:spcPts val="5983"/>
              </a:lnSpc>
              <a:buFont typeface="Arial"/>
              <a:buChar char="•"/>
            </a:pPr>
            <a:r>
              <a:rPr lang="en-US" sz="3399">
                <a:solidFill>
                  <a:srgbClr val="FFFFFF"/>
                </a:solidFill>
                <a:latin typeface="Canva Sans"/>
                <a:ea typeface="Canva Sans"/>
                <a:cs typeface="Canva Sans"/>
                <a:sym typeface="Canva Sans"/>
              </a:rPr>
              <a:t>Implement Multi-Chain Support</a:t>
            </a:r>
          </a:p>
        </p:txBody>
      </p:sp>
      <p:sp>
        <p:nvSpPr>
          <p:cNvPr name="TextBox 7" id="7"/>
          <p:cNvSpPr txBox="true"/>
          <p:nvPr/>
        </p:nvSpPr>
        <p:spPr>
          <a:xfrm rot="0">
            <a:off x="9499564" y="4475788"/>
            <a:ext cx="7759736" cy="4454017"/>
          </a:xfrm>
          <a:prstGeom prst="rect">
            <a:avLst/>
          </a:prstGeom>
        </p:spPr>
        <p:txBody>
          <a:bodyPr anchor="t" rtlCol="false" tIns="0" lIns="0" bIns="0" rIns="0">
            <a:spAutoFit/>
          </a:bodyPr>
          <a:lstStyle/>
          <a:p>
            <a:pPr algn="l" marL="734059" indent="-367030" lvl="1">
              <a:lnSpc>
                <a:spcPts val="5983"/>
              </a:lnSpc>
              <a:buFont typeface="Arial"/>
              <a:buChar char="•"/>
            </a:pPr>
            <a:r>
              <a:rPr lang="en-US" sz="3399">
                <a:solidFill>
                  <a:srgbClr val="FFFFFF"/>
                </a:solidFill>
                <a:latin typeface="Canva Sans"/>
                <a:ea typeface="Canva Sans"/>
                <a:cs typeface="Canva Sans"/>
                <a:sym typeface="Canva Sans"/>
              </a:rPr>
              <a:t>Launchpad Features implementation</a:t>
            </a:r>
          </a:p>
          <a:p>
            <a:pPr algn="l" marL="734059" indent="-367030" lvl="1">
              <a:lnSpc>
                <a:spcPts val="5983"/>
              </a:lnSpc>
              <a:buFont typeface="Arial"/>
              <a:buChar char="•"/>
            </a:pPr>
            <a:r>
              <a:rPr lang="en-US" sz="3399">
                <a:solidFill>
                  <a:srgbClr val="FFFFFF"/>
                </a:solidFill>
                <a:latin typeface="Canva Sans"/>
                <a:ea typeface="Canva Sans"/>
                <a:cs typeface="Canva Sans"/>
                <a:sym typeface="Canva Sans"/>
              </a:rPr>
              <a:t>Test the Platform</a:t>
            </a:r>
          </a:p>
          <a:p>
            <a:pPr algn="l" marL="734059" indent="-367030" lvl="1">
              <a:lnSpc>
                <a:spcPts val="5983"/>
              </a:lnSpc>
              <a:buFont typeface="Arial"/>
              <a:buChar char="•"/>
            </a:pPr>
            <a:r>
              <a:rPr lang="en-US" sz="3399">
                <a:solidFill>
                  <a:srgbClr val="FFFFFF"/>
                </a:solidFill>
                <a:latin typeface="Canva Sans"/>
                <a:ea typeface="Canva Sans"/>
                <a:cs typeface="Canva Sans"/>
                <a:sym typeface="Canva Sans"/>
              </a:rPr>
              <a:t>Launch and Market Your Platform</a:t>
            </a:r>
          </a:p>
          <a:p>
            <a:pPr algn="l" marL="734059" indent="-367030" lvl="1">
              <a:lnSpc>
                <a:spcPts val="5983"/>
              </a:lnSpc>
              <a:buFont typeface="Arial"/>
              <a:buChar char="•"/>
            </a:pPr>
            <a:r>
              <a:rPr lang="en-US" sz="3399">
                <a:solidFill>
                  <a:srgbClr val="FFFFFF"/>
                </a:solidFill>
                <a:latin typeface="Canva Sans"/>
                <a:ea typeface="Canva Sans"/>
                <a:cs typeface="Canva Sans"/>
                <a:sym typeface="Canva Sans"/>
              </a:rPr>
              <a:t>Ongoing Support and Improvements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874B0">
                <a:alpha val="100000"/>
              </a:srgbClr>
            </a:gs>
            <a:gs pos="100000">
              <a:srgbClr val="053371">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true" rot="-5400000">
            <a:off x="15177010" y="-1253949"/>
            <a:ext cx="2720897" cy="5228794"/>
          </a:xfrm>
          <a:custGeom>
            <a:avLst/>
            <a:gdLst/>
            <a:ahLst/>
            <a:cxnLst/>
            <a:rect r="r" b="b" t="t" l="l"/>
            <a:pathLst>
              <a:path h="5228794" w="2720897">
                <a:moveTo>
                  <a:pt x="0" y="5228795"/>
                </a:moveTo>
                <a:lnTo>
                  <a:pt x="2720897" y="5228795"/>
                </a:lnTo>
                <a:lnTo>
                  <a:pt x="2720897" y="0"/>
                </a:lnTo>
                <a:lnTo>
                  <a:pt x="0" y="0"/>
                </a:lnTo>
                <a:lnTo>
                  <a:pt x="0" y="5228795"/>
                </a:lnTo>
                <a:close/>
              </a:path>
            </a:pathLst>
          </a:custGeom>
          <a:blipFill>
            <a:blip r:embed="rId2"/>
            <a:stretch>
              <a:fillRect l="0" t="0" r="0" b="0"/>
            </a:stretch>
          </a:blipFill>
        </p:spPr>
      </p:sp>
      <p:sp>
        <p:nvSpPr>
          <p:cNvPr name="Freeform 3" id="3"/>
          <p:cNvSpPr/>
          <p:nvPr/>
        </p:nvSpPr>
        <p:spPr>
          <a:xfrm flipH="false" flipV="false" rot="-5400000">
            <a:off x="390093" y="-1471468"/>
            <a:ext cx="2720897" cy="5228794"/>
          </a:xfrm>
          <a:custGeom>
            <a:avLst/>
            <a:gdLst/>
            <a:ahLst/>
            <a:cxnLst/>
            <a:rect r="r" b="b" t="t" l="l"/>
            <a:pathLst>
              <a:path h="5228794" w="2720897">
                <a:moveTo>
                  <a:pt x="0" y="0"/>
                </a:moveTo>
                <a:lnTo>
                  <a:pt x="2720897" y="0"/>
                </a:lnTo>
                <a:lnTo>
                  <a:pt x="2720897" y="5228794"/>
                </a:lnTo>
                <a:lnTo>
                  <a:pt x="0" y="5228794"/>
                </a:lnTo>
                <a:lnTo>
                  <a:pt x="0" y="0"/>
                </a:lnTo>
                <a:close/>
              </a:path>
            </a:pathLst>
          </a:custGeom>
          <a:blipFill>
            <a:blip r:embed="rId2"/>
            <a:stretch>
              <a:fillRect l="0" t="0" r="0" b="0"/>
            </a:stretch>
          </a:blipFill>
        </p:spPr>
      </p:sp>
      <p:sp>
        <p:nvSpPr>
          <p:cNvPr name="TextBox 4" id="4"/>
          <p:cNvSpPr txBox="true"/>
          <p:nvPr/>
        </p:nvSpPr>
        <p:spPr>
          <a:xfrm rot="0">
            <a:off x="1028700" y="1052402"/>
            <a:ext cx="15272556" cy="1450976"/>
          </a:xfrm>
          <a:prstGeom prst="rect">
            <a:avLst/>
          </a:prstGeom>
        </p:spPr>
        <p:txBody>
          <a:bodyPr anchor="t" rtlCol="false" tIns="0" lIns="0" bIns="0" rIns="0">
            <a:spAutoFit/>
          </a:bodyPr>
          <a:lstStyle/>
          <a:p>
            <a:pPr algn="ctr">
              <a:lnSpc>
                <a:spcPts val="11899"/>
              </a:lnSpc>
            </a:pPr>
            <a:r>
              <a:rPr lang="en-US" sz="8499" b="true">
                <a:solidFill>
                  <a:srgbClr val="FFFFFF"/>
                </a:solidFill>
                <a:latin typeface="Canva Sans Bold"/>
                <a:ea typeface="Canva Sans Bold"/>
                <a:cs typeface="Canva Sans Bold"/>
                <a:sym typeface="Canva Sans Bold"/>
              </a:rPr>
              <a:t>1. Define Your Requirements</a:t>
            </a:r>
          </a:p>
        </p:txBody>
      </p:sp>
      <p:sp>
        <p:nvSpPr>
          <p:cNvPr name="Freeform 5" id="5"/>
          <p:cNvSpPr/>
          <p:nvPr/>
        </p:nvSpPr>
        <p:spPr>
          <a:xfrm flipH="false" flipV="false" rot="0">
            <a:off x="216243" y="6637609"/>
            <a:ext cx="8572348" cy="4043501"/>
          </a:xfrm>
          <a:custGeom>
            <a:avLst/>
            <a:gdLst/>
            <a:ahLst/>
            <a:cxnLst/>
            <a:rect r="r" b="b" t="t" l="l"/>
            <a:pathLst>
              <a:path h="4043501" w="8572348">
                <a:moveTo>
                  <a:pt x="0" y="0"/>
                </a:moveTo>
                <a:lnTo>
                  <a:pt x="8572348" y="0"/>
                </a:lnTo>
                <a:lnTo>
                  <a:pt x="8572348" y="4043501"/>
                </a:lnTo>
                <a:lnTo>
                  <a:pt x="0" y="404350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4621416" y="4893965"/>
            <a:ext cx="15080182" cy="7113189"/>
          </a:xfrm>
          <a:custGeom>
            <a:avLst/>
            <a:gdLst/>
            <a:ahLst/>
            <a:cxnLst/>
            <a:rect r="r" b="b" t="t" l="l"/>
            <a:pathLst>
              <a:path h="7113189" w="15080182">
                <a:moveTo>
                  <a:pt x="0" y="0"/>
                </a:moveTo>
                <a:lnTo>
                  <a:pt x="15080181" y="0"/>
                </a:lnTo>
                <a:lnTo>
                  <a:pt x="15080181" y="7113189"/>
                </a:lnTo>
                <a:lnTo>
                  <a:pt x="0" y="711318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1028700" y="4018408"/>
            <a:ext cx="16230600" cy="4247515"/>
          </a:xfrm>
          <a:prstGeom prst="rect">
            <a:avLst/>
          </a:prstGeom>
        </p:spPr>
        <p:txBody>
          <a:bodyPr anchor="t" rtlCol="false" tIns="0" lIns="0" bIns="0" rIns="0">
            <a:spAutoFit/>
          </a:bodyPr>
          <a:lstStyle/>
          <a:p>
            <a:pPr algn="l">
              <a:lnSpc>
                <a:spcPts val="4759"/>
              </a:lnSpc>
            </a:pPr>
            <a:r>
              <a:rPr lang="en-US" sz="3399">
                <a:solidFill>
                  <a:srgbClr val="FFFFFF"/>
                </a:solidFill>
                <a:latin typeface="Arial"/>
                <a:ea typeface="Arial"/>
                <a:cs typeface="Arial"/>
                <a:sym typeface="Arial"/>
              </a:rPr>
              <a:t>Why Define Your Requirements? Your first task is to know the purpose of the platform well because Will it be dedicated entirely to a specific type of project, for example DeFi, NFT, or gaming tokens? Or will the platform support many other different kinds of cryptocurrency applications? Work out the specifications you might need, such as whitelisting, KYC, multi-chain and anti-bot. This will help you understand and analyze the exact clone script features and what needs to be customized to your needs.</a:t>
            </a:r>
          </a:p>
        </p:txBody>
      </p:sp>
      <p:sp>
        <p:nvSpPr>
          <p:cNvPr name="Freeform 8" id="8"/>
          <p:cNvSpPr/>
          <p:nvPr/>
        </p:nvSpPr>
        <p:spPr>
          <a:xfrm flipH="true" flipV="false" rot="0">
            <a:off x="10615039" y="-636716"/>
            <a:ext cx="8349201" cy="11560432"/>
          </a:xfrm>
          <a:custGeom>
            <a:avLst/>
            <a:gdLst/>
            <a:ahLst/>
            <a:cxnLst/>
            <a:rect r="r" b="b" t="t" l="l"/>
            <a:pathLst>
              <a:path h="11560432" w="8349201">
                <a:moveTo>
                  <a:pt x="8349201" y="0"/>
                </a:moveTo>
                <a:lnTo>
                  <a:pt x="0" y="0"/>
                </a:lnTo>
                <a:lnTo>
                  <a:pt x="0" y="11560432"/>
                </a:lnTo>
                <a:lnTo>
                  <a:pt x="8349201" y="11560432"/>
                </a:lnTo>
                <a:lnTo>
                  <a:pt x="8349201" y="0"/>
                </a:lnTo>
                <a:close/>
              </a:path>
            </a:pathLst>
          </a:custGeom>
          <a:blipFill>
            <a:blip r:embed="rId5"/>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874B0">
                <a:alpha val="100000"/>
              </a:srgbClr>
            </a:gs>
            <a:gs pos="100000">
              <a:srgbClr val="053371">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true" rot="-5400000">
            <a:off x="15177010" y="-1253949"/>
            <a:ext cx="2720897" cy="5228794"/>
          </a:xfrm>
          <a:custGeom>
            <a:avLst/>
            <a:gdLst/>
            <a:ahLst/>
            <a:cxnLst/>
            <a:rect r="r" b="b" t="t" l="l"/>
            <a:pathLst>
              <a:path h="5228794" w="2720897">
                <a:moveTo>
                  <a:pt x="0" y="5228795"/>
                </a:moveTo>
                <a:lnTo>
                  <a:pt x="2720897" y="5228795"/>
                </a:lnTo>
                <a:lnTo>
                  <a:pt x="2720897" y="0"/>
                </a:lnTo>
                <a:lnTo>
                  <a:pt x="0" y="0"/>
                </a:lnTo>
                <a:lnTo>
                  <a:pt x="0" y="5228795"/>
                </a:lnTo>
                <a:close/>
              </a:path>
            </a:pathLst>
          </a:custGeom>
          <a:blipFill>
            <a:blip r:embed="rId2"/>
            <a:stretch>
              <a:fillRect l="0" t="0" r="0" b="0"/>
            </a:stretch>
          </a:blipFill>
        </p:spPr>
      </p:sp>
      <p:sp>
        <p:nvSpPr>
          <p:cNvPr name="Freeform 3" id="3"/>
          <p:cNvSpPr/>
          <p:nvPr/>
        </p:nvSpPr>
        <p:spPr>
          <a:xfrm flipH="false" flipV="false" rot="-5400000">
            <a:off x="390093" y="-1471468"/>
            <a:ext cx="2720897" cy="5228794"/>
          </a:xfrm>
          <a:custGeom>
            <a:avLst/>
            <a:gdLst/>
            <a:ahLst/>
            <a:cxnLst/>
            <a:rect r="r" b="b" t="t" l="l"/>
            <a:pathLst>
              <a:path h="5228794" w="2720897">
                <a:moveTo>
                  <a:pt x="0" y="0"/>
                </a:moveTo>
                <a:lnTo>
                  <a:pt x="2720897" y="0"/>
                </a:lnTo>
                <a:lnTo>
                  <a:pt x="2720897" y="5228794"/>
                </a:lnTo>
                <a:lnTo>
                  <a:pt x="0" y="5228794"/>
                </a:lnTo>
                <a:lnTo>
                  <a:pt x="0" y="0"/>
                </a:lnTo>
                <a:close/>
              </a:path>
            </a:pathLst>
          </a:custGeom>
          <a:blipFill>
            <a:blip r:embed="rId2"/>
            <a:stretch>
              <a:fillRect l="0" t="0" r="0" b="0"/>
            </a:stretch>
          </a:blipFill>
        </p:spPr>
      </p:sp>
      <p:sp>
        <p:nvSpPr>
          <p:cNvPr name="TextBox 4" id="4"/>
          <p:cNvSpPr txBox="true"/>
          <p:nvPr/>
        </p:nvSpPr>
        <p:spPr>
          <a:xfrm rot="0">
            <a:off x="1028700" y="914400"/>
            <a:ext cx="16230600" cy="2134566"/>
          </a:xfrm>
          <a:prstGeom prst="rect">
            <a:avLst/>
          </a:prstGeom>
        </p:spPr>
        <p:txBody>
          <a:bodyPr anchor="t" rtlCol="false" tIns="0" lIns="0" bIns="0" rIns="0">
            <a:spAutoFit/>
          </a:bodyPr>
          <a:lstStyle/>
          <a:p>
            <a:pPr algn="l">
              <a:lnSpc>
                <a:spcPts val="8585"/>
              </a:lnSpc>
            </a:pPr>
            <a:r>
              <a:rPr lang="en-US" sz="6132" b="true">
                <a:solidFill>
                  <a:srgbClr val="FFFFFF"/>
                </a:solidFill>
                <a:latin typeface="Canva Sans Bold"/>
                <a:ea typeface="Canva Sans Bold"/>
                <a:cs typeface="Canva Sans Bold"/>
                <a:sym typeface="Canva Sans Bold"/>
              </a:rPr>
              <a:t>2. Choose a Reliable Blockchain Development Partner like BlockchainX</a:t>
            </a:r>
          </a:p>
        </p:txBody>
      </p:sp>
      <p:sp>
        <p:nvSpPr>
          <p:cNvPr name="Freeform 5" id="5"/>
          <p:cNvSpPr/>
          <p:nvPr/>
        </p:nvSpPr>
        <p:spPr>
          <a:xfrm flipH="false" flipV="false" rot="0">
            <a:off x="216243" y="6637609"/>
            <a:ext cx="8572348" cy="4043501"/>
          </a:xfrm>
          <a:custGeom>
            <a:avLst/>
            <a:gdLst/>
            <a:ahLst/>
            <a:cxnLst/>
            <a:rect r="r" b="b" t="t" l="l"/>
            <a:pathLst>
              <a:path h="4043501" w="8572348">
                <a:moveTo>
                  <a:pt x="0" y="0"/>
                </a:moveTo>
                <a:lnTo>
                  <a:pt x="8572348" y="0"/>
                </a:lnTo>
                <a:lnTo>
                  <a:pt x="8572348" y="4043501"/>
                </a:lnTo>
                <a:lnTo>
                  <a:pt x="0" y="404350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4621416" y="4893965"/>
            <a:ext cx="15080182" cy="7113189"/>
          </a:xfrm>
          <a:custGeom>
            <a:avLst/>
            <a:gdLst/>
            <a:ahLst/>
            <a:cxnLst/>
            <a:rect r="r" b="b" t="t" l="l"/>
            <a:pathLst>
              <a:path h="7113189" w="15080182">
                <a:moveTo>
                  <a:pt x="0" y="0"/>
                </a:moveTo>
                <a:lnTo>
                  <a:pt x="15080181" y="0"/>
                </a:lnTo>
                <a:lnTo>
                  <a:pt x="15080181" y="7113189"/>
                </a:lnTo>
                <a:lnTo>
                  <a:pt x="0" y="711318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1028700" y="4325768"/>
            <a:ext cx="16230600" cy="3647440"/>
          </a:xfrm>
          <a:prstGeom prst="rect">
            <a:avLst/>
          </a:prstGeom>
        </p:spPr>
        <p:txBody>
          <a:bodyPr anchor="t" rtlCol="false" tIns="0" lIns="0" bIns="0" rIns="0">
            <a:spAutoFit/>
          </a:bodyPr>
          <a:lstStyle/>
          <a:p>
            <a:pPr algn="l">
              <a:lnSpc>
                <a:spcPts val="4759"/>
              </a:lnSpc>
            </a:pPr>
            <a:r>
              <a:rPr lang="en-US" sz="3399">
                <a:solidFill>
                  <a:srgbClr val="FFFFFF"/>
                </a:solidFill>
                <a:latin typeface="Arial"/>
                <a:ea typeface="Arial"/>
                <a:cs typeface="Arial"/>
                <a:sym typeface="Arial"/>
              </a:rPr>
              <a:t>It's going to make your platform successful if you choose the right blockchain development company. BlockchainX is one of many firms that customize and deploy Pinksale Clone Scripts. They are fully equipped to ensure that your platform is completely secure, efficient, and feature-rich. They would help out by really streamlining that whole customization-they would work with you to integrate your smart contracts and then audit your platform for security vulnerabilities.</a:t>
            </a:r>
          </a:p>
        </p:txBody>
      </p:sp>
      <p:sp>
        <p:nvSpPr>
          <p:cNvPr name="Freeform 8" id="8"/>
          <p:cNvSpPr/>
          <p:nvPr/>
        </p:nvSpPr>
        <p:spPr>
          <a:xfrm flipH="true" flipV="false" rot="0">
            <a:off x="10802655" y="-879322"/>
            <a:ext cx="8349201" cy="11560432"/>
          </a:xfrm>
          <a:custGeom>
            <a:avLst/>
            <a:gdLst/>
            <a:ahLst/>
            <a:cxnLst/>
            <a:rect r="r" b="b" t="t" l="l"/>
            <a:pathLst>
              <a:path h="11560432" w="8349201">
                <a:moveTo>
                  <a:pt x="8349201" y="0"/>
                </a:moveTo>
                <a:lnTo>
                  <a:pt x="0" y="0"/>
                </a:lnTo>
                <a:lnTo>
                  <a:pt x="0" y="11560432"/>
                </a:lnTo>
                <a:lnTo>
                  <a:pt x="8349201" y="11560432"/>
                </a:lnTo>
                <a:lnTo>
                  <a:pt x="8349201" y="0"/>
                </a:lnTo>
                <a:close/>
              </a:path>
            </a:pathLst>
          </a:custGeom>
          <a:blipFill>
            <a:blip r:embed="rId5"/>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874B0">
                <a:alpha val="100000"/>
              </a:srgbClr>
            </a:gs>
            <a:gs pos="100000">
              <a:srgbClr val="053371">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true" rot="-5400000">
            <a:off x="15177010" y="-1253949"/>
            <a:ext cx="2720897" cy="5228794"/>
          </a:xfrm>
          <a:custGeom>
            <a:avLst/>
            <a:gdLst/>
            <a:ahLst/>
            <a:cxnLst/>
            <a:rect r="r" b="b" t="t" l="l"/>
            <a:pathLst>
              <a:path h="5228794" w="2720897">
                <a:moveTo>
                  <a:pt x="0" y="5228795"/>
                </a:moveTo>
                <a:lnTo>
                  <a:pt x="2720897" y="5228795"/>
                </a:lnTo>
                <a:lnTo>
                  <a:pt x="2720897" y="0"/>
                </a:lnTo>
                <a:lnTo>
                  <a:pt x="0" y="0"/>
                </a:lnTo>
                <a:lnTo>
                  <a:pt x="0" y="5228795"/>
                </a:lnTo>
                <a:close/>
              </a:path>
            </a:pathLst>
          </a:custGeom>
          <a:blipFill>
            <a:blip r:embed="rId2"/>
            <a:stretch>
              <a:fillRect l="0" t="0" r="0" b="0"/>
            </a:stretch>
          </a:blipFill>
        </p:spPr>
      </p:sp>
      <p:sp>
        <p:nvSpPr>
          <p:cNvPr name="Freeform 3" id="3"/>
          <p:cNvSpPr/>
          <p:nvPr/>
        </p:nvSpPr>
        <p:spPr>
          <a:xfrm flipH="false" flipV="false" rot="-5400000">
            <a:off x="390093" y="-1471468"/>
            <a:ext cx="2720897" cy="5228794"/>
          </a:xfrm>
          <a:custGeom>
            <a:avLst/>
            <a:gdLst/>
            <a:ahLst/>
            <a:cxnLst/>
            <a:rect r="r" b="b" t="t" l="l"/>
            <a:pathLst>
              <a:path h="5228794" w="2720897">
                <a:moveTo>
                  <a:pt x="0" y="0"/>
                </a:moveTo>
                <a:lnTo>
                  <a:pt x="2720897" y="0"/>
                </a:lnTo>
                <a:lnTo>
                  <a:pt x="2720897" y="5228794"/>
                </a:lnTo>
                <a:lnTo>
                  <a:pt x="0" y="5228794"/>
                </a:lnTo>
                <a:lnTo>
                  <a:pt x="0" y="0"/>
                </a:lnTo>
                <a:close/>
              </a:path>
            </a:pathLst>
          </a:custGeom>
          <a:blipFill>
            <a:blip r:embed="rId2"/>
            <a:stretch>
              <a:fillRect l="0" t="0" r="0" b="0"/>
            </a:stretch>
          </a:blipFill>
        </p:spPr>
      </p:sp>
      <p:sp>
        <p:nvSpPr>
          <p:cNvPr name="TextBox 4" id="4"/>
          <p:cNvSpPr txBox="true"/>
          <p:nvPr/>
        </p:nvSpPr>
        <p:spPr>
          <a:xfrm rot="0">
            <a:off x="1028700" y="1208048"/>
            <a:ext cx="15924094" cy="2787647"/>
          </a:xfrm>
          <a:prstGeom prst="rect">
            <a:avLst/>
          </a:prstGeom>
        </p:spPr>
        <p:txBody>
          <a:bodyPr anchor="t" rtlCol="false" tIns="0" lIns="0" bIns="0" rIns="0">
            <a:spAutoFit/>
          </a:bodyPr>
          <a:lstStyle/>
          <a:p>
            <a:pPr algn="l">
              <a:lnSpc>
                <a:spcPts val="11200"/>
              </a:lnSpc>
            </a:pPr>
            <a:r>
              <a:rPr lang="en-US" sz="8000" b="true">
                <a:solidFill>
                  <a:srgbClr val="FFFFFF"/>
                </a:solidFill>
                <a:latin typeface="Canva Sans Bold"/>
                <a:ea typeface="Canva Sans Bold"/>
                <a:cs typeface="Canva Sans Bold"/>
                <a:sym typeface="Canva Sans Bold"/>
              </a:rPr>
              <a:t>3. Customize the Pinksale Clone Script</a:t>
            </a:r>
          </a:p>
        </p:txBody>
      </p:sp>
      <p:sp>
        <p:nvSpPr>
          <p:cNvPr name="Freeform 5" id="5"/>
          <p:cNvSpPr/>
          <p:nvPr/>
        </p:nvSpPr>
        <p:spPr>
          <a:xfrm flipH="false" flipV="false" rot="0">
            <a:off x="216243" y="6637609"/>
            <a:ext cx="8572348" cy="4043501"/>
          </a:xfrm>
          <a:custGeom>
            <a:avLst/>
            <a:gdLst/>
            <a:ahLst/>
            <a:cxnLst/>
            <a:rect r="r" b="b" t="t" l="l"/>
            <a:pathLst>
              <a:path h="4043501" w="8572348">
                <a:moveTo>
                  <a:pt x="0" y="0"/>
                </a:moveTo>
                <a:lnTo>
                  <a:pt x="8572348" y="0"/>
                </a:lnTo>
                <a:lnTo>
                  <a:pt x="8572348" y="4043501"/>
                </a:lnTo>
                <a:lnTo>
                  <a:pt x="0" y="404350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4621416" y="4893965"/>
            <a:ext cx="15080182" cy="7113189"/>
          </a:xfrm>
          <a:custGeom>
            <a:avLst/>
            <a:gdLst/>
            <a:ahLst/>
            <a:cxnLst/>
            <a:rect r="r" b="b" t="t" l="l"/>
            <a:pathLst>
              <a:path h="7113189" w="15080182">
                <a:moveTo>
                  <a:pt x="0" y="0"/>
                </a:moveTo>
                <a:lnTo>
                  <a:pt x="15080181" y="0"/>
                </a:lnTo>
                <a:lnTo>
                  <a:pt x="15080181" y="7113189"/>
                </a:lnTo>
                <a:lnTo>
                  <a:pt x="0" y="711318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1028700" y="4645675"/>
            <a:ext cx="16230600" cy="4847590"/>
          </a:xfrm>
          <a:prstGeom prst="rect">
            <a:avLst/>
          </a:prstGeom>
        </p:spPr>
        <p:txBody>
          <a:bodyPr anchor="t" rtlCol="false" tIns="0" lIns="0" bIns="0" rIns="0">
            <a:spAutoFit/>
          </a:bodyPr>
          <a:lstStyle/>
          <a:p>
            <a:pPr algn="l">
              <a:lnSpc>
                <a:spcPts val="4759"/>
              </a:lnSpc>
            </a:pPr>
            <a:r>
              <a:rPr lang="en-US" sz="3399">
                <a:solidFill>
                  <a:srgbClr val="FFFFFF"/>
                </a:solidFill>
                <a:latin typeface="Arial"/>
                <a:ea typeface="Arial"/>
                <a:cs typeface="Arial"/>
                <a:sym typeface="Arial"/>
              </a:rPr>
              <a:t>Pinksale Clone Script already possesses a standard feature set out of the box, but customization can be carried out to match how you want the platform to work for your brand and specifications. To get you started, personalize the UI/UX in such a way that it reflects your project identity with custom colors, logos, and layouts. Once done, customize the smart contracts governing your token sales, featuring those aligned to your platform policy (including but not limited to tier configuration, token allocation, and distribution logic). Further, you may integrate KYC/AML procedures into your platform for being in line with regulatory frameworks.</a:t>
            </a:r>
          </a:p>
        </p:txBody>
      </p:sp>
      <p:sp>
        <p:nvSpPr>
          <p:cNvPr name="Freeform 8" id="8"/>
          <p:cNvSpPr/>
          <p:nvPr/>
        </p:nvSpPr>
        <p:spPr>
          <a:xfrm flipH="true" flipV="false" rot="0">
            <a:off x="10615039" y="-636716"/>
            <a:ext cx="8349201" cy="11560432"/>
          </a:xfrm>
          <a:custGeom>
            <a:avLst/>
            <a:gdLst/>
            <a:ahLst/>
            <a:cxnLst/>
            <a:rect r="r" b="b" t="t" l="l"/>
            <a:pathLst>
              <a:path h="11560432" w="8349201">
                <a:moveTo>
                  <a:pt x="8349201" y="0"/>
                </a:moveTo>
                <a:lnTo>
                  <a:pt x="0" y="0"/>
                </a:lnTo>
                <a:lnTo>
                  <a:pt x="0" y="11560432"/>
                </a:lnTo>
                <a:lnTo>
                  <a:pt x="8349201" y="11560432"/>
                </a:lnTo>
                <a:lnTo>
                  <a:pt x="8349201" y="0"/>
                </a:lnTo>
                <a:close/>
              </a:path>
            </a:pathLst>
          </a:custGeom>
          <a:blipFill>
            <a:blip r:embed="rId5"/>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874B0">
                <a:alpha val="100000"/>
              </a:srgbClr>
            </a:gs>
            <a:gs pos="100000">
              <a:srgbClr val="053371">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true" rot="-5400000">
            <a:off x="15177010" y="-1253949"/>
            <a:ext cx="2720897" cy="5228794"/>
          </a:xfrm>
          <a:custGeom>
            <a:avLst/>
            <a:gdLst/>
            <a:ahLst/>
            <a:cxnLst/>
            <a:rect r="r" b="b" t="t" l="l"/>
            <a:pathLst>
              <a:path h="5228794" w="2720897">
                <a:moveTo>
                  <a:pt x="0" y="5228795"/>
                </a:moveTo>
                <a:lnTo>
                  <a:pt x="2720897" y="5228795"/>
                </a:lnTo>
                <a:lnTo>
                  <a:pt x="2720897" y="0"/>
                </a:lnTo>
                <a:lnTo>
                  <a:pt x="0" y="0"/>
                </a:lnTo>
                <a:lnTo>
                  <a:pt x="0" y="5228795"/>
                </a:lnTo>
                <a:close/>
              </a:path>
            </a:pathLst>
          </a:custGeom>
          <a:blipFill>
            <a:blip r:embed="rId2"/>
            <a:stretch>
              <a:fillRect l="0" t="0" r="0" b="0"/>
            </a:stretch>
          </a:blipFill>
        </p:spPr>
      </p:sp>
      <p:sp>
        <p:nvSpPr>
          <p:cNvPr name="Freeform 3" id="3"/>
          <p:cNvSpPr/>
          <p:nvPr/>
        </p:nvSpPr>
        <p:spPr>
          <a:xfrm flipH="false" flipV="false" rot="-5400000">
            <a:off x="390093" y="-1471468"/>
            <a:ext cx="2720897" cy="5228794"/>
          </a:xfrm>
          <a:custGeom>
            <a:avLst/>
            <a:gdLst/>
            <a:ahLst/>
            <a:cxnLst/>
            <a:rect r="r" b="b" t="t" l="l"/>
            <a:pathLst>
              <a:path h="5228794" w="2720897">
                <a:moveTo>
                  <a:pt x="0" y="0"/>
                </a:moveTo>
                <a:lnTo>
                  <a:pt x="2720897" y="0"/>
                </a:lnTo>
                <a:lnTo>
                  <a:pt x="2720897" y="5228794"/>
                </a:lnTo>
                <a:lnTo>
                  <a:pt x="0" y="5228794"/>
                </a:lnTo>
                <a:lnTo>
                  <a:pt x="0" y="0"/>
                </a:lnTo>
                <a:close/>
              </a:path>
            </a:pathLst>
          </a:custGeom>
          <a:blipFill>
            <a:blip r:embed="rId2"/>
            <a:stretch>
              <a:fillRect l="0" t="0" r="0" b="0"/>
            </a:stretch>
          </a:blipFill>
        </p:spPr>
      </p:sp>
      <p:sp>
        <p:nvSpPr>
          <p:cNvPr name="TextBox 4" id="4"/>
          <p:cNvSpPr txBox="true"/>
          <p:nvPr/>
        </p:nvSpPr>
        <p:spPr>
          <a:xfrm rot="0">
            <a:off x="1028700" y="1208048"/>
            <a:ext cx="16230600" cy="1368424"/>
          </a:xfrm>
          <a:prstGeom prst="rect">
            <a:avLst/>
          </a:prstGeom>
        </p:spPr>
        <p:txBody>
          <a:bodyPr anchor="t" rtlCol="false" tIns="0" lIns="0" bIns="0" rIns="0">
            <a:spAutoFit/>
          </a:bodyPr>
          <a:lstStyle/>
          <a:p>
            <a:pPr algn="l">
              <a:lnSpc>
                <a:spcPts val="11200"/>
              </a:lnSpc>
            </a:pPr>
            <a:r>
              <a:rPr lang="en-US" sz="8000" b="true">
                <a:solidFill>
                  <a:srgbClr val="FFFFFF"/>
                </a:solidFill>
                <a:latin typeface="Canva Sans Bold"/>
                <a:ea typeface="Canva Sans Bold"/>
                <a:cs typeface="Canva Sans Bold"/>
                <a:sym typeface="Canva Sans Bold"/>
              </a:rPr>
              <a:t>4. Set Up Security Features</a:t>
            </a:r>
          </a:p>
        </p:txBody>
      </p:sp>
      <p:sp>
        <p:nvSpPr>
          <p:cNvPr name="Freeform 5" id="5"/>
          <p:cNvSpPr/>
          <p:nvPr/>
        </p:nvSpPr>
        <p:spPr>
          <a:xfrm flipH="false" flipV="false" rot="0">
            <a:off x="216243" y="6637609"/>
            <a:ext cx="8572348" cy="4043501"/>
          </a:xfrm>
          <a:custGeom>
            <a:avLst/>
            <a:gdLst/>
            <a:ahLst/>
            <a:cxnLst/>
            <a:rect r="r" b="b" t="t" l="l"/>
            <a:pathLst>
              <a:path h="4043501" w="8572348">
                <a:moveTo>
                  <a:pt x="0" y="0"/>
                </a:moveTo>
                <a:lnTo>
                  <a:pt x="8572348" y="0"/>
                </a:lnTo>
                <a:lnTo>
                  <a:pt x="8572348" y="4043501"/>
                </a:lnTo>
                <a:lnTo>
                  <a:pt x="0" y="404350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4621416" y="4893965"/>
            <a:ext cx="15080182" cy="7113189"/>
          </a:xfrm>
          <a:custGeom>
            <a:avLst/>
            <a:gdLst/>
            <a:ahLst/>
            <a:cxnLst/>
            <a:rect r="r" b="b" t="t" l="l"/>
            <a:pathLst>
              <a:path h="7113189" w="15080182">
                <a:moveTo>
                  <a:pt x="0" y="0"/>
                </a:moveTo>
                <a:lnTo>
                  <a:pt x="15080181" y="0"/>
                </a:lnTo>
                <a:lnTo>
                  <a:pt x="15080181" y="7113189"/>
                </a:lnTo>
                <a:lnTo>
                  <a:pt x="0" y="711318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1028700" y="3852931"/>
            <a:ext cx="16230600" cy="4247515"/>
          </a:xfrm>
          <a:prstGeom prst="rect">
            <a:avLst/>
          </a:prstGeom>
        </p:spPr>
        <p:txBody>
          <a:bodyPr anchor="t" rtlCol="false" tIns="0" lIns="0" bIns="0" rIns="0">
            <a:spAutoFit/>
          </a:bodyPr>
          <a:lstStyle/>
          <a:p>
            <a:pPr algn="l">
              <a:lnSpc>
                <a:spcPts val="4759"/>
              </a:lnSpc>
            </a:pPr>
            <a:r>
              <a:rPr lang="en-US" sz="3399">
                <a:solidFill>
                  <a:srgbClr val="FFFFFF"/>
                </a:solidFill>
                <a:latin typeface="Arial"/>
                <a:ea typeface="Arial"/>
                <a:cs typeface="Arial"/>
                <a:sym typeface="Arial"/>
              </a:rPr>
              <a:t>There are always top security measures around token sales and investors' funds. The Pinksale Clone Script incorporates secure smart contracts into it, but proper auditing of their security is innately essential. Collaborate with your blockchain partner to put in place anti-bot types such as CAPTCHA, IP-based restrictions, and fraud detection techniques. Those effects later could be anti-fraud. It is also the perception of safety and non-tampering that entices a user to the platform, ultimately pulling investors towards it.</a:t>
            </a:r>
          </a:p>
        </p:txBody>
      </p:sp>
      <p:sp>
        <p:nvSpPr>
          <p:cNvPr name="Freeform 8" id="8"/>
          <p:cNvSpPr/>
          <p:nvPr/>
        </p:nvSpPr>
        <p:spPr>
          <a:xfrm flipH="true" flipV="false" rot="0">
            <a:off x="10615039" y="-636716"/>
            <a:ext cx="8349201" cy="11560432"/>
          </a:xfrm>
          <a:custGeom>
            <a:avLst/>
            <a:gdLst/>
            <a:ahLst/>
            <a:cxnLst/>
            <a:rect r="r" b="b" t="t" l="l"/>
            <a:pathLst>
              <a:path h="11560432" w="8349201">
                <a:moveTo>
                  <a:pt x="8349201" y="0"/>
                </a:moveTo>
                <a:lnTo>
                  <a:pt x="0" y="0"/>
                </a:lnTo>
                <a:lnTo>
                  <a:pt x="0" y="11560432"/>
                </a:lnTo>
                <a:lnTo>
                  <a:pt x="8349201" y="11560432"/>
                </a:lnTo>
                <a:lnTo>
                  <a:pt x="8349201" y="0"/>
                </a:lnTo>
                <a:close/>
              </a:path>
            </a:pathLst>
          </a:custGeom>
          <a:blipFill>
            <a:blip r:embed="rId5"/>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874B0">
                <a:alpha val="100000"/>
              </a:srgbClr>
            </a:gs>
            <a:gs pos="100000">
              <a:srgbClr val="053371">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true" rot="-5400000">
            <a:off x="15177010" y="-1253949"/>
            <a:ext cx="2720897" cy="5228794"/>
          </a:xfrm>
          <a:custGeom>
            <a:avLst/>
            <a:gdLst/>
            <a:ahLst/>
            <a:cxnLst/>
            <a:rect r="r" b="b" t="t" l="l"/>
            <a:pathLst>
              <a:path h="5228794" w="2720897">
                <a:moveTo>
                  <a:pt x="0" y="5228795"/>
                </a:moveTo>
                <a:lnTo>
                  <a:pt x="2720897" y="5228795"/>
                </a:lnTo>
                <a:lnTo>
                  <a:pt x="2720897" y="0"/>
                </a:lnTo>
                <a:lnTo>
                  <a:pt x="0" y="0"/>
                </a:lnTo>
                <a:lnTo>
                  <a:pt x="0" y="5228795"/>
                </a:lnTo>
                <a:close/>
              </a:path>
            </a:pathLst>
          </a:custGeom>
          <a:blipFill>
            <a:blip r:embed="rId2"/>
            <a:stretch>
              <a:fillRect l="0" t="0" r="0" b="0"/>
            </a:stretch>
          </a:blipFill>
        </p:spPr>
      </p:sp>
      <p:sp>
        <p:nvSpPr>
          <p:cNvPr name="Freeform 3" id="3"/>
          <p:cNvSpPr/>
          <p:nvPr/>
        </p:nvSpPr>
        <p:spPr>
          <a:xfrm flipH="false" flipV="false" rot="-5400000">
            <a:off x="390093" y="-1471468"/>
            <a:ext cx="2720897" cy="5228794"/>
          </a:xfrm>
          <a:custGeom>
            <a:avLst/>
            <a:gdLst/>
            <a:ahLst/>
            <a:cxnLst/>
            <a:rect r="r" b="b" t="t" l="l"/>
            <a:pathLst>
              <a:path h="5228794" w="2720897">
                <a:moveTo>
                  <a:pt x="0" y="0"/>
                </a:moveTo>
                <a:lnTo>
                  <a:pt x="2720897" y="0"/>
                </a:lnTo>
                <a:lnTo>
                  <a:pt x="2720897" y="5228794"/>
                </a:lnTo>
                <a:lnTo>
                  <a:pt x="0" y="5228794"/>
                </a:lnTo>
                <a:lnTo>
                  <a:pt x="0" y="0"/>
                </a:lnTo>
                <a:close/>
              </a:path>
            </a:pathLst>
          </a:custGeom>
          <a:blipFill>
            <a:blip r:embed="rId2"/>
            <a:stretch>
              <a:fillRect l="0" t="0" r="0" b="0"/>
            </a:stretch>
          </a:blipFill>
        </p:spPr>
      </p:sp>
      <p:sp>
        <p:nvSpPr>
          <p:cNvPr name="TextBox 4" id="4"/>
          <p:cNvSpPr txBox="true"/>
          <p:nvPr/>
        </p:nvSpPr>
        <p:spPr>
          <a:xfrm rot="0">
            <a:off x="1028700" y="1265198"/>
            <a:ext cx="16230600" cy="887095"/>
          </a:xfrm>
          <a:prstGeom prst="rect">
            <a:avLst/>
          </a:prstGeom>
        </p:spPr>
        <p:txBody>
          <a:bodyPr anchor="t" rtlCol="false" tIns="0" lIns="0" bIns="0" rIns="0">
            <a:spAutoFit/>
          </a:bodyPr>
          <a:lstStyle/>
          <a:p>
            <a:pPr algn="l">
              <a:lnSpc>
                <a:spcPts val="7279"/>
              </a:lnSpc>
            </a:pPr>
            <a:r>
              <a:rPr lang="en-US" sz="5199" b="true">
                <a:solidFill>
                  <a:srgbClr val="FFFFFF"/>
                </a:solidFill>
                <a:latin typeface="Canva Sans Bold"/>
                <a:ea typeface="Canva Sans Bold"/>
                <a:cs typeface="Canva Sans Bold"/>
                <a:sym typeface="Canva Sans Bold"/>
              </a:rPr>
              <a:t>5. Implement Multi-Chain Support</a:t>
            </a:r>
          </a:p>
        </p:txBody>
      </p:sp>
      <p:sp>
        <p:nvSpPr>
          <p:cNvPr name="Freeform 5" id="5"/>
          <p:cNvSpPr/>
          <p:nvPr/>
        </p:nvSpPr>
        <p:spPr>
          <a:xfrm flipH="false" flipV="false" rot="0">
            <a:off x="216243" y="6637609"/>
            <a:ext cx="8572348" cy="4043501"/>
          </a:xfrm>
          <a:custGeom>
            <a:avLst/>
            <a:gdLst/>
            <a:ahLst/>
            <a:cxnLst/>
            <a:rect r="r" b="b" t="t" l="l"/>
            <a:pathLst>
              <a:path h="4043501" w="8572348">
                <a:moveTo>
                  <a:pt x="0" y="0"/>
                </a:moveTo>
                <a:lnTo>
                  <a:pt x="8572348" y="0"/>
                </a:lnTo>
                <a:lnTo>
                  <a:pt x="8572348" y="4043501"/>
                </a:lnTo>
                <a:lnTo>
                  <a:pt x="0" y="404350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4621416" y="4893965"/>
            <a:ext cx="15080182" cy="7113189"/>
          </a:xfrm>
          <a:custGeom>
            <a:avLst/>
            <a:gdLst/>
            <a:ahLst/>
            <a:cxnLst/>
            <a:rect r="r" b="b" t="t" l="l"/>
            <a:pathLst>
              <a:path h="7113189" w="15080182">
                <a:moveTo>
                  <a:pt x="0" y="0"/>
                </a:moveTo>
                <a:lnTo>
                  <a:pt x="15080181" y="0"/>
                </a:lnTo>
                <a:lnTo>
                  <a:pt x="15080181" y="7113189"/>
                </a:lnTo>
                <a:lnTo>
                  <a:pt x="0" y="711318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1028700" y="3201605"/>
            <a:ext cx="16230600" cy="3047365"/>
          </a:xfrm>
          <a:prstGeom prst="rect">
            <a:avLst/>
          </a:prstGeom>
        </p:spPr>
        <p:txBody>
          <a:bodyPr anchor="t" rtlCol="false" tIns="0" lIns="0" bIns="0" rIns="0">
            <a:spAutoFit/>
          </a:bodyPr>
          <a:lstStyle/>
          <a:p>
            <a:pPr algn="l">
              <a:lnSpc>
                <a:spcPts val="4759"/>
              </a:lnSpc>
            </a:pPr>
            <a:r>
              <a:rPr lang="en-US" sz="3399">
                <a:solidFill>
                  <a:srgbClr val="FFFFFF"/>
                </a:solidFill>
                <a:latin typeface="Arial"/>
                <a:ea typeface="Arial"/>
                <a:cs typeface="Arial"/>
                <a:sym typeface="Arial"/>
              </a:rPr>
              <a:t>Add multi-chain support. You can just customize the Pinksale Clone Script to run on multiple blockchain networks, such as Ethereum, Binance Smart Chain (BSC), Polygon, or even Solana. This means that projects from other chains would be given the opportunity to sell their tokens on your platform, thus widening the scope of investors. Overall, you can make your platform very cross-functional and scalable.</a:t>
            </a:r>
          </a:p>
        </p:txBody>
      </p:sp>
      <p:sp>
        <p:nvSpPr>
          <p:cNvPr name="Freeform 8" id="8"/>
          <p:cNvSpPr/>
          <p:nvPr/>
        </p:nvSpPr>
        <p:spPr>
          <a:xfrm flipH="true" flipV="false" rot="0">
            <a:off x="10615039" y="-636716"/>
            <a:ext cx="8349201" cy="11560432"/>
          </a:xfrm>
          <a:custGeom>
            <a:avLst/>
            <a:gdLst/>
            <a:ahLst/>
            <a:cxnLst/>
            <a:rect r="r" b="b" t="t" l="l"/>
            <a:pathLst>
              <a:path h="11560432" w="8349201">
                <a:moveTo>
                  <a:pt x="8349201" y="0"/>
                </a:moveTo>
                <a:lnTo>
                  <a:pt x="0" y="0"/>
                </a:lnTo>
                <a:lnTo>
                  <a:pt x="0" y="11560432"/>
                </a:lnTo>
                <a:lnTo>
                  <a:pt x="8349201" y="11560432"/>
                </a:lnTo>
                <a:lnTo>
                  <a:pt x="8349201" y="0"/>
                </a:lnTo>
                <a:close/>
              </a:path>
            </a:pathLst>
          </a:custGeom>
          <a:blipFill>
            <a:blip r:embed="rId5"/>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874B0">
                <a:alpha val="100000"/>
              </a:srgbClr>
            </a:gs>
            <a:gs pos="100000">
              <a:srgbClr val="053371">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true" rot="-5400000">
            <a:off x="15177010" y="-1253949"/>
            <a:ext cx="2720897" cy="5228794"/>
          </a:xfrm>
          <a:custGeom>
            <a:avLst/>
            <a:gdLst/>
            <a:ahLst/>
            <a:cxnLst/>
            <a:rect r="r" b="b" t="t" l="l"/>
            <a:pathLst>
              <a:path h="5228794" w="2720897">
                <a:moveTo>
                  <a:pt x="0" y="5228795"/>
                </a:moveTo>
                <a:lnTo>
                  <a:pt x="2720897" y="5228795"/>
                </a:lnTo>
                <a:lnTo>
                  <a:pt x="2720897" y="0"/>
                </a:lnTo>
                <a:lnTo>
                  <a:pt x="0" y="0"/>
                </a:lnTo>
                <a:lnTo>
                  <a:pt x="0" y="5228795"/>
                </a:lnTo>
                <a:close/>
              </a:path>
            </a:pathLst>
          </a:custGeom>
          <a:blipFill>
            <a:blip r:embed="rId2"/>
            <a:stretch>
              <a:fillRect l="0" t="0" r="0" b="0"/>
            </a:stretch>
          </a:blipFill>
        </p:spPr>
      </p:sp>
      <p:sp>
        <p:nvSpPr>
          <p:cNvPr name="Freeform 3" id="3"/>
          <p:cNvSpPr/>
          <p:nvPr/>
        </p:nvSpPr>
        <p:spPr>
          <a:xfrm flipH="false" flipV="false" rot="-5400000">
            <a:off x="390093" y="-1471468"/>
            <a:ext cx="2720897" cy="5228794"/>
          </a:xfrm>
          <a:custGeom>
            <a:avLst/>
            <a:gdLst/>
            <a:ahLst/>
            <a:cxnLst/>
            <a:rect r="r" b="b" t="t" l="l"/>
            <a:pathLst>
              <a:path h="5228794" w="2720897">
                <a:moveTo>
                  <a:pt x="0" y="0"/>
                </a:moveTo>
                <a:lnTo>
                  <a:pt x="2720897" y="0"/>
                </a:lnTo>
                <a:lnTo>
                  <a:pt x="2720897" y="5228794"/>
                </a:lnTo>
                <a:lnTo>
                  <a:pt x="0" y="5228794"/>
                </a:lnTo>
                <a:lnTo>
                  <a:pt x="0" y="0"/>
                </a:lnTo>
                <a:close/>
              </a:path>
            </a:pathLst>
          </a:custGeom>
          <a:blipFill>
            <a:blip r:embed="rId2"/>
            <a:stretch>
              <a:fillRect l="0" t="0" r="0" b="0"/>
            </a:stretch>
          </a:blipFill>
        </p:spPr>
      </p:sp>
      <p:sp>
        <p:nvSpPr>
          <p:cNvPr name="TextBox 4" id="4"/>
          <p:cNvSpPr txBox="true"/>
          <p:nvPr/>
        </p:nvSpPr>
        <p:spPr>
          <a:xfrm rot="0">
            <a:off x="1028700" y="1265198"/>
            <a:ext cx="16230600" cy="887095"/>
          </a:xfrm>
          <a:prstGeom prst="rect">
            <a:avLst/>
          </a:prstGeom>
        </p:spPr>
        <p:txBody>
          <a:bodyPr anchor="t" rtlCol="false" tIns="0" lIns="0" bIns="0" rIns="0">
            <a:spAutoFit/>
          </a:bodyPr>
          <a:lstStyle/>
          <a:p>
            <a:pPr algn="l">
              <a:lnSpc>
                <a:spcPts val="7279"/>
              </a:lnSpc>
            </a:pPr>
            <a:r>
              <a:rPr lang="en-US" sz="5199" b="true">
                <a:solidFill>
                  <a:srgbClr val="FFFFFF"/>
                </a:solidFill>
                <a:latin typeface="Canva Sans Bold"/>
                <a:ea typeface="Canva Sans Bold"/>
                <a:cs typeface="Canva Sans Bold"/>
                <a:sym typeface="Canva Sans Bold"/>
              </a:rPr>
              <a:t>6. Launchpad Features Implementation</a:t>
            </a:r>
          </a:p>
        </p:txBody>
      </p:sp>
      <p:sp>
        <p:nvSpPr>
          <p:cNvPr name="Freeform 5" id="5"/>
          <p:cNvSpPr/>
          <p:nvPr/>
        </p:nvSpPr>
        <p:spPr>
          <a:xfrm flipH="false" flipV="false" rot="0">
            <a:off x="216243" y="6637609"/>
            <a:ext cx="8572348" cy="4043501"/>
          </a:xfrm>
          <a:custGeom>
            <a:avLst/>
            <a:gdLst/>
            <a:ahLst/>
            <a:cxnLst/>
            <a:rect r="r" b="b" t="t" l="l"/>
            <a:pathLst>
              <a:path h="4043501" w="8572348">
                <a:moveTo>
                  <a:pt x="0" y="0"/>
                </a:moveTo>
                <a:lnTo>
                  <a:pt x="8572348" y="0"/>
                </a:lnTo>
                <a:lnTo>
                  <a:pt x="8572348" y="4043501"/>
                </a:lnTo>
                <a:lnTo>
                  <a:pt x="0" y="404350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4621416" y="4893965"/>
            <a:ext cx="15080182" cy="7113189"/>
          </a:xfrm>
          <a:custGeom>
            <a:avLst/>
            <a:gdLst/>
            <a:ahLst/>
            <a:cxnLst/>
            <a:rect r="r" b="b" t="t" l="l"/>
            <a:pathLst>
              <a:path h="7113189" w="15080182">
                <a:moveTo>
                  <a:pt x="0" y="0"/>
                </a:moveTo>
                <a:lnTo>
                  <a:pt x="15080181" y="0"/>
                </a:lnTo>
                <a:lnTo>
                  <a:pt x="15080181" y="7113189"/>
                </a:lnTo>
                <a:lnTo>
                  <a:pt x="0" y="711318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1028700" y="3201605"/>
            <a:ext cx="16230600" cy="5447665"/>
          </a:xfrm>
          <a:prstGeom prst="rect">
            <a:avLst/>
          </a:prstGeom>
        </p:spPr>
        <p:txBody>
          <a:bodyPr anchor="t" rtlCol="false" tIns="0" lIns="0" bIns="0" rIns="0">
            <a:spAutoFit/>
          </a:bodyPr>
          <a:lstStyle/>
          <a:p>
            <a:pPr algn="l">
              <a:lnSpc>
                <a:spcPts val="4759"/>
              </a:lnSpc>
            </a:pPr>
            <a:r>
              <a:rPr lang="en-US" sz="3399">
                <a:solidFill>
                  <a:srgbClr val="FFFFFF"/>
                </a:solidFill>
                <a:latin typeface="Arial"/>
                <a:ea typeface="Arial"/>
                <a:cs typeface="Arial"/>
                <a:sym typeface="Arial"/>
              </a:rPr>
              <a:t>As soon as you set up the basics, move on to the first specific features that your platform intends to offer. An example of such features is token sale management where you set sale start and end dates while setting token prices and managing/token allocation. Besides, liquidity pool integration can be done, ensuring that liquidity is available for the investor when the sale is through.</a:t>
            </a:r>
          </a:p>
          <a:p>
            <a:pPr algn="l">
              <a:lnSpc>
                <a:spcPts val="4759"/>
              </a:lnSpc>
            </a:pPr>
            <a:r>
              <a:rPr lang="en-US" sz="3399">
                <a:solidFill>
                  <a:srgbClr val="FFFFFF"/>
                </a:solidFill>
                <a:latin typeface="Arial"/>
                <a:ea typeface="Arial"/>
                <a:cs typeface="Arial"/>
                <a:sym typeface="Arial"/>
              </a:rPr>
              <a:t>Allowing an investor dashboard enables a user to view their contribution, track sales progress, and subsequently claim their tokens at the end of the sale. It has other uses such as managing a referral program, which rewards a user for using the platform to bring in additional investment.</a:t>
            </a:r>
          </a:p>
        </p:txBody>
      </p:sp>
      <p:sp>
        <p:nvSpPr>
          <p:cNvPr name="Freeform 8" id="8"/>
          <p:cNvSpPr/>
          <p:nvPr/>
        </p:nvSpPr>
        <p:spPr>
          <a:xfrm flipH="true" flipV="false" rot="0">
            <a:off x="10615039" y="-636716"/>
            <a:ext cx="8349201" cy="11560432"/>
          </a:xfrm>
          <a:custGeom>
            <a:avLst/>
            <a:gdLst/>
            <a:ahLst/>
            <a:cxnLst/>
            <a:rect r="r" b="b" t="t" l="l"/>
            <a:pathLst>
              <a:path h="11560432" w="8349201">
                <a:moveTo>
                  <a:pt x="8349201" y="0"/>
                </a:moveTo>
                <a:lnTo>
                  <a:pt x="0" y="0"/>
                </a:lnTo>
                <a:lnTo>
                  <a:pt x="0" y="11560432"/>
                </a:lnTo>
                <a:lnTo>
                  <a:pt x="8349201" y="11560432"/>
                </a:lnTo>
                <a:lnTo>
                  <a:pt x="8349201" y="0"/>
                </a:lnTo>
                <a:close/>
              </a:path>
            </a:pathLst>
          </a:custGeom>
          <a:blipFill>
            <a:blip r:embed="rId5"/>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874B0">
                <a:alpha val="100000"/>
              </a:srgbClr>
            </a:gs>
            <a:gs pos="100000">
              <a:srgbClr val="053371">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true" rot="-5400000">
            <a:off x="15177010" y="-1253949"/>
            <a:ext cx="2720897" cy="5228794"/>
          </a:xfrm>
          <a:custGeom>
            <a:avLst/>
            <a:gdLst/>
            <a:ahLst/>
            <a:cxnLst/>
            <a:rect r="r" b="b" t="t" l="l"/>
            <a:pathLst>
              <a:path h="5228794" w="2720897">
                <a:moveTo>
                  <a:pt x="0" y="5228795"/>
                </a:moveTo>
                <a:lnTo>
                  <a:pt x="2720897" y="5228795"/>
                </a:lnTo>
                <a:lnTo>
                  <a:pt x="2720897" y="0"/>
                </a:lnTo>
                <a:lnTo>
                  <a:pt x="0" y="0"/>
                </a:lnTo>
                <a:lnTo>
                  <a:pt x="0" y="5228795"/>
                </a:lnTo>
                <a:close/>
              </a:path>
            </a:pathLst>
          </a:custGeom>
          <a:blipFill>
            <a:blip r:embed="rId2"/>
            <a:stretch>
              <a:fillRect l="0" t="0" r="0" b="0"/>
            </a:stretch>
          </a:blipFill>
        </p:spPr>
      </p:sp>
      <p:sp>
        <p:nvSpPr>
          <p:cNvPr name="Freeform 3" id="3"/>
          <p:cNvSpPr/>
          <p:nvPr/>
        </p:nvSpPr>
        <p:spPr>
          <a:xfrm flipH="false" flipV="false" rot="-5400000">
            <a:off x="390093" y="-1471468"/>
            <a:ext cx="2720897" cy="5228794"/>
          </a:xfrm>
          <a:custGeom>
            <a:avLst/>
            <a:gdLst/>
            <a:ahLst/>
            <a:cxnLst/>
            <a:rect r="r" b="b" t="t" l="l"/>
            <a:pathLst>
              <a:path h="5228794" w="2720897">
                <a:moveTo>
                  <a:pt x="0" y="0"/>
                </a:moveTo>
                <a:lnTo>
                  <a:pt x="2720897" y="0"/>
                </a:lnTo>
                <a:lnTo>
                  <a:pt x="2720897" y="5228794"/>
                </a:lnTo>
                <a:lnTo>
                  <a:pt x="0" y="5228794"/>
                </a:lnTo>
                <a:lnTo>
                  <a:pt x="0" y="0"/>
                </a:lnTo>
                <a:close/>
              </a:path>
            </a:pathLst>
          </a:custGeom>
          <a:blipFill>
            <a:blip r:embed="rId2"/>
            <a:stretch>
              <a:fillRect l="0" t="0" r="0" b="0"/>
            </a:stretch>
          </a:blipFill>
        </p:spPr>
      </p:sp>
      <p:sp>
        <p:nvSpPr>
          <p:cNvPr name="TextBox 4" id="4"/>
          <p:cNvSpPr txBox="true"/>
          <p:nvPr/>
        </p:nvSpPr>
        <p:spPr>
          <a:xfrm rot="0">
            <a:off x="1028700" y="1208048"/>
            <a:ext cx="16230600" cy="1368424"/>
          </a:xfrm>
          <a:prstGeom prst="rect">
            <a:avLst/>
          </a:prstGeom>
        </p:spPr>
        <p:txBody>
          <a:bodyPr anchor="t" rtlCol="false" tIns="0" lIns="0" bIns="0" rIns="0">
            <a:spAutoFit/>
          </a:bodyPr>
          <a:lstStyle/>
          <a:p>
            <a:pPr algn="l">
              <a:lnSpc>
                <a:spcPts val="11200"/>
              </a:lnSpc>
            </a:pPr>
            <a:r>
              <a:rPr lang="en-US" sz="8000" b="true">
                <a:solidFill>
                  <a:srgbClr val="FFFFFF"/>
                </a:solidFill>
                <a:latin typeface="Canva Sans Bold"/>
                <a:ea typeface="Canva Sans Bold"/>
                <a:cs typeface="Canva Sans Bold"/>
                <a:sym typeface="Canva Sans Bold"/>
              </a:rPr>
              <a:t>7. Test the Platform</a:t>
            </a:r>
          </a:p>
        </p:txBody>
      </p:sp>
      <p:sp>
        <p:nvSpPr>
          <p:cNvPr name="Freeform 5" id="5"/>
          <p:cNvSpPr/>
          <p:nvPr/>
        </p:nvSpPr>
        <p:spPr>
          <a:xfrm flipH="false" flipV="false" rot="0">
            <a:off x="216243" y="6637609"/>
            <a:ext cx="8572348" cy="4043501"/>
          </a:xfrm>
          <a:custGeom>
            <a:avLst/>
            <a:gdLst/>
            <a:ahLst/>
            <a:cxnLst/>
            <a:rect r="r" b="b" t="t" l="l"/>
            <a:pathLst>
              <a:path h="4043501" w="8572348">
                <a:moveTo>
                  <a:pt x="0" y="0"/>
                </a:moveTo>
                <a:lnTo>
                  <a:pt x="8572348" y="0"/>
                </a:lnTo>
                <a:lnTo>
                  <a:pt x="8572348" y="4043501"/>
                </a:lnTo>
                <a:lnTo>
                  <a:pt x="0" y="404350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4621416" y="4893965"/>
            <a:ext cx="15080182" cy="7113189"/>
          </a:xfrm>
          <a:custGeom>
            <a:avLst/>
            <a:gdLst/>
            <a:ahLst/>
            <a:cxnLst/>
            <a:rect r="r" b="b" t="t" l="l"/>
            <a:pathLst>
              <a:path h="7113189" w="15080182">
                <a:moveTo>
                  <a:pt x="0" y="0"/>
                </a:moveTo>
                <a:lnTo>
                  <a:pt x="15080181" y="0"/>
                </a:lnTo>
                <a:lnTo>
                  <a:pt x="15080181" y="7113189"/>
                </a:lnTo>
                <a:lnTo>
                  <a:pt x="0" y="711318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1028700" y="3811770"/>
            <a:ext cx="16230600" cy="4847590"/>
          </a:xfrm>
          <a:prstGeom prst="rect">
            <a:avLst/>
          </a:prstGeom>
        </p:spPr>
        <p:txBody>
          <a:bodyPr anchor="t" rtlCol="false" tIns="0" lIns="0" bIns="0" rIns="0">
            <a:spAutoFit/>
          </a:bodyPr>
          <a:lstStyle/>
          <a:p>
            <a:pPr algn="l">
              <a:lnSpc>
                <a:spcPts val="4759"/>
              </a:lnSpc>
            </a:pPr>
            <a:r>
              <a:rPr lang="en-US" sz="3399">
                <a:solidFill>
                  <a:srgbClr val="FFFFFF"/>
                </a:solidFill>
                <a:latin typeface="Arial"/>
                <a:ea typeface="Arial"/>
                <a:cs typeface="Arial"/>
                <a:sym typeface="Arial"/>
              </a:rPr>
              <a:t>Before subjecting your platform to public scrutiny, this is the time to put it through rigorous testing. To this end, carry out tests of the system for the entire token sales process to ensure that it functions seamlessly—from activating the smart contracts to achieving the intended actions like the token distribution and selling closure. Next, simulate high user traffic for stress testing to ascertain whether on-the-fly participation of many users can be managed by the platform without crashing. Last but not the least, perform a thorough test on security features and address vulnerabilities, preferably, before the platform itself opens its doors to the public.</a:t>
            </a:r>
          </a:p>
        </p:txBody>
      </p:sp>
      <p:sp>
        <p:nvSpPr>
          <p:cNvPr name="Freeform 8" id="8"/>
          <p:cNvSpPr/>
          <p:nvPr/>
        </p:nvSpPr>
        <p:spPr>
          <a:xfrm flipH="true" flipV="false" rot="0">
            <a:off x="10615039" y="-636716"/>
            <a:ext cx="8349201" cy="11560432"/>
          </a:xfrm>
          <a:custGeom>
            <a:avLst/>
            <a:gdLst/>
            <a:ahLst/>
            <a:cxnLst/>
            <a:rect r="r" b="b" t="t" l="l"/>
            <a:pathLst>
              <a:path h="11560432" w="8349201">
                <a:moveTo>
                  <a:pt x="8349201" y="0"/>
                </a:moveTo>
                <a:lnTo>
                  <a:pt x="0" y="0"/>
                </a:lnTo>
                <a:lnTo>
                  <a:pt x="0" y="11560432"/>
                </a:lnTo>
                <a:lnTo>
                  <a:pt x="8349201" y="11560432"/>
                </a:lnTo>
                <a:lnTo>
                  <a:pt x="8349201" y="0"/>
                </a:lnTo>
                <a:close/>
              </a:path>
            </a:pathLst>
          </a:custGeom>
          <a:blipFill>
            <a:blip r:embed="rId5"/>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874B0">
                <a:alpha val="100000"/>
              </a:srgbClr>
            </a:gs>
            <a:gs pos="100000">
              <a:srgbClr val="053371">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true" rot="-5400000">
            <a:off x="15177010" y="-1253949"/>
            <a:ext cx="2720897" cy="5228794"/>
          </a:xfrm>
          <a:custGeom>
            <a:avLst/>
            <a:gdLst/>
            <a:ahLst/>
            <a:cxnLst/>
            <a:rect r="r" b="b" t="t" l="l"/>
            <a:pathLst>
              <a:path h="5228794" w="2720897">
                <a:moveTo>
                  <a:pt x="0" y="5228795"/>
                </a:moveTo>
                <a:lnTo>
                  <a:pt x="2720897" y="5228795"/>
                </a:lnTo>
                <a:lnTo>
                  <a:pt x="2720897" y="0"/>
                </a:lnTo>
                <a:lnTo>
                  <a:pt x="0" y="0"/>
                </a:lnTo>
                <a:lnTo>
                  <a:pt x="0" y="5228795"/>
                </a:lnTo>
                <a:close/>
              </a:path>
            </a:pathLst>
          </a:custGeom>
          <a:blipFill>
            <a:blip r:embed="rId2"/>
            <a:stretch>
              <a:fillRect l="0" t="0" r="0" b="0"/>
            </a:stretch>
          </a:blipFill>
        </p:spPr>
      </p:sp>
      <p:sp>
        <p:nvSpPr>
          <p:cNvPr name="Freeform 3" id="3"/>
          <p:cNvSpPr/>
          <p:nvPr/>
        </p:nvSpPr>
        <p:spPr>
          <a:xfrm flipH="false" flipV="false" rot="-5400000">
            <a:off x="390093" y="-1471468"/>
            <a:ext cx="2720897" cy="5228794"/>
          </a:xfrm>
          <a:custGeom>
            <a:avLst/>
            <a:gdLst/>
            <a:ahLst/>
            <a:cxnLst/>
            <a:rect r="r" b="b" t="t" l="l"/>
            <a:pathLst>
              <a:path h="5228794" w="2720897">
                <a:moveTo>
                  <a:pt x="0" y="0"/>
                </a:moveTo>
                <a:lnTo>
                  <a:pt x="2720897" y="0"/>
                </a:lnTo>
                <a:lnTo>
                  <a:pt x="2720897" y="5228794"/>
                </a:lnTo>
                <a:lnTo>
                  <a:pt x="0" y="5228794"/>
                </a:lnTo>
                <a:lnTo>
                  <a:pt x="0" y="0"/>
                </a:lnTo>
                <a:close/>
              </a:path>
            </a:pathLst>
          </a:custGeom>
          <a:blipFill>
            <a:blip r:embed="rId2"/>
            <a:stretch>
              <a:fillRect l="0" t="0" r="0" b="0"/>
            </a:stretch>
          </a:blipFill>
        </p:spPr>
      </p:sp>
      <p:sp>
        <p:nvSpPr>
          <p:cNvPr name="TextBox 4" id="4"/>
          <p:cNvSpPr txBox="true"/>
          <p:nvPr/>
        </p:nvSpPr>
        <p:spPr>
          <a:xfrm rot="0">
            <a:off x="1028700" y="1208048"/>
            <a:ext cx="16230600" cy="2787649"/>
          </a:xfrm>
          <a:prstGeom prst="rect">
            <a:avLst/>
          </a:prstGeom>
        </p:spPr>
        <p:txBody>
          <a:bodyPr anchor="t" rtlCol="false" tIns="0" lIns="0" bIns="0" rIns="0">
            <a:spAutoFit/>
          </a:bodyPr>
          <a:lstStyle/>
          <a:p>
            <a:pPr algn="l">
              <a:lnSpc>
                <a:spcPts val="11200"/>
              </a:lnSpc>
            </a:pPr>
            <a:r>
              <a:rPr lang="en-US" sz="8000" b="true">
                <a:solidFill>
                  <a:srgbClr val="FFFFFF"/>
                </a:solidFill>
                <a:latin typeface="Canva Sans Bold"/>
                <a:ea typeface="Canva Sans Bold"/>
                <a:cs typeface="Canva Sans Bold"/>
                <a:sym typeface="Canva Sans Bold"/>
              </a:rPr>
              <a:t>8. Launch and Market Your Platform</a:t>
            </a:r>
          </a:p>
        </p:txBody>
      </p:sp>
      <p:sp>
        <p:nvSpPr>
          <p:cNvPr name="Freeform 5" id="5"/>
          <p:cNvSpPr/>
          <p:nvPr/>
        </p:nvSpPr>
        <p:spPr>
          <a:xfrm flipH="false" flipV="false" rot="0">
            <a:off x="216243" y="6637609"/>
            <a:ext cx="8572348" cy="4043501"/>
          </a:xfrm>
          <a:custGeom>
            <a:avLst/>
            <a:gdLst/>
            <a:ahLst/>
            <a:cxnLst/>
            <a:rect r="r" b="b" t="t" l="l"/>
            <a:pathLst>
              <a:path h="4043501" w="8572348">
                <a:moveTo>
                  <a:pt x="0" y="0"/>
                </a:moveTo>
                <a:lnTo>
                  <a:pt x="8572348" y="0"/>
                </a:lnTo>
                <a:lnTo>
                  <a:pt x="8572348" y="4043501"/>
                </a:lnTo>
                <a:lnTo>
                  <a:pt x="0" y="404350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4621416" y="4893965"/>
            <a:ext cx="15080182" cy="7113189"/>
          </a:xfrm>
          <a:custGeom>
            <a:avLst/>
            <a:gdLst/>
            <a:ahLst/>
            <a:cxnLst/>
            <a:rect r="r" b="b" t="t" l="l"/>
            <a:pathLst>
              <a:path h="7113189" w="15080182">
                <a:moveTo>
                  <a:pt x="0" y="0"/>
                </a:moveTo>
                <a:lnTo>
                  <a:pt x="15080181" y="0"/>
                </a:lnTo>
                <a:lnTo>
                  <a:pt x="15080181" y="7113189"/>
                </a:lnTo>
                <a:lnTo>
                  <a:pt x="0" y="711318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1028700" y="4410710"/>
            <a:ext cx="16230600" cy="4847590"/>
          </a:xfrm>
          <a:prstGeom prst="rect">
            <a:avLst/>
          </a:prstGeom>
        </p:spPr>
        <p:txBody>
          <a:bodyPr anchor="t" rtlCol="false" tIns="0" lIns="0" bIns="0" rIns="0">
            <a:spAutoFit/>
          </a:bodyPr>
          <a:lstStyle/>
          <a:p>
            <a:pPr algn="l">
              <a:lnSpc>
                <a:spcPts val="4759"/>
              </a:lnSpc>
            </a:pPr>
            <a:r>
              <a:rPr lang="en-US" sz="3399">
                <a:solidFill>
                  <a:srgbClr val="FFFFFF"/>
                </a:solidFill>
                <a:latin typeface="Arial"/>
                <a:ea typeface="Arial"/>
                <a:cs typeface="Arial"/>
                <a:sym typeface="Arial"/>
              </a:rPr>
              <a:t>Having tested your platforms completely, adjusted it here and there, you are now ready to fully open up for use. Deploy the Pinksale Clone Script on the main net to make it available for all. Marketing is heavily emphasized within one's platform towards any crypto project to investors. The promotion of your launchpad includes social media, crypto communities, partners, and paid advertising. Create excitement and attract the basis for successful launching by eliciting users' interests through an AMA, the online contest, and reward programs. On top of that, provide consistent support and updates so that they will always be satisfied as well as develop trust.</a:t>
            </a:r>
          </a:p>
        </p:txBody>
      </p:sp>
      <p:sp>
        <p:nvSpPr>
          <p:cNvPr name="Freeform 8" id="8"/>
          <p:cNvSpPr/>
          <p:nvPr/>
        </p:nvSpPr>
        <p:spPr>
          <a:xfrm flipH="true" flipV="false" rot="0">
            <a:off x="10615039" y="-636716"/>
            <a:ext cx="8349201" cy="11560432"/>
          </a:xfrm>
          <a:custGeom>
            <a:avLst/>
            <a:gdLst/>
            <a:ahLst/>
            <a:cxnLst/>
            <a:rect r="r" b="b" t="t" l="l"/>
            <a:pathLst>
              <a:path h="11560432" w="8349201">
                <a:moveTo>
                  <a:pt x="8349201" y="0"/>
                </a:moveTo>
                <a:lnTo>
                  <a:pt x="0" y="0"/>
                </a:lnTo>
                <a:lnTo>
                  <a:pt x="0" y="11560432"/>
                </a:lnTo>
                <a:lnTo>
                  <a:pt x="8349201" y="11560432"/>
                </a:lnTo>
                <a:lnTo>
                  <a:pt x="8349201" y="0"/>
                </a:lnTo>
                <a:close/>
              </a:path>
            </a:pathLst>
          </a:custGeom>
          <a:blipFill>
            <a:blip r:embed="rId5"/>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874B0">
                <a:alpha val="100000"/>
              </a:srgbClr>
            </a:gs>
            <a:gs pos="100000">
              <a:srgbClr val="053371">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true" rot="-5400000">
            <a:off x="15177010" y="-1253949"/>
            <a:ext cx="2720897" cy="5228794"/>
          </a:xfrm>
          <a:custGeom>
            <a:avLst/>
            <a:gdLst/>
            <a:ahLst/>
            <a:cxnLst/>
            <a:rect r="r" b="b" t="t" l="l"/>
            <a:pathLst>
              <a:path h="5228794" w="2720897">
                <a:moveTo>
                  <a:pt x="0" y="5228795"/>
                </a:moveTo>
                <a:lnTo>
                  <a:pt x="2720897" y="5228795"/>
                </a:lnTo>
                <a:lnTo>
                  <a:pt x="2720897" y="0"/>
                </a:lnTo>
                <a:lnTo>
                  <a:pt x="0" y="0"/>
                </a:lnTo>
                <a:lnTo>
                  <a:pt x="0" y="5228795"/>
                </a:lnTo>
                <a:close/>
              </a:path>
            </a:pathLst>
          </a:custGeom>
          <a:blipFill>
            <a:blip r:embed="rId2"/>
            <a:stretch>
              <a:fillRect l="0" t="0" r="0" b="0"/>
            </a:stretch>
          </a:blipFill>
        </p:spPr>
      </p:sp>
      <p:sp>
        <p:nvSpPr>
          <p:cNvPr name="Freeform 3" id="3"/>
          <p:cNvSpPr/>
          <p:nvPr/>
        </p:nvSpPr>
        <p:spPr>
          <a:xfrm flipH="false" flipV="false" rot="-5400000">
            <a:off x="390093" y="-1471468"/>
            <a:ext cx="2720897" cy="5228794"/>
          </a:xfrm>
          <a:custGeom>
            <a:avLst/>
            <a:gdLst/>
            <a:ahLst/>
            <a:cxnLst/>
            <a:rect r="r" b="b" t="t" l="l"/>
            <a:pathLst>
              <a:path h="5228794" w="2720897">
                <a:moveTo>
                  <a:pt x="0" y="0"/>
                </a:moveTo>
                <a:lnTo>
                  <a:pt x="2720897" y="0"/>
                </a:lnTo>
                <a:lnTo>
                  <a:pt x="2720897" y="5228794"/>
                </a:lnTo>
                <a:lnTo>
                  <a:pt x="0" y="5228794"/>
                </a:lnTo>
                <a:lnTo>
                  <a:pt x="0" y="0"/>
                </a:lnTo>
                <a:close/>
              </a:path>
            </a:pathLst>
          </a:custGeom>
          <a:blipFill>
            <a:blip r:embed="rId2"/>
            <a:stretch>
              <a:fillRect l="0" t="0" r="0" b="0"/>
            </a:stretch>
          </a:blipFill>
        </p:spPr>
      </p:sp>
      <p:sp>
        <p:nvSpPr>
          <p:cNvPr name="TextBox 4" id="4"/>
          <p:cNvSpPr txBox="true"/>
          <p:nvPr/>
        </p:nvSpPr>
        <p:spPr>
          <a:xfrm rot="0">
            <a:off x="1028700" y="1198523"/>
            <a:ext cx="16230600" cy="2955926"/>
          </a:xfrm>
          <a:prstGeom prst="rect">
            <a:avLst/>
          </a:prstGeom>
        </p:spPr>
        <p:txBody>
          <a:bodyPr anchor="t" rtlCol="false" tIns="0" lIns="0" bIns="0" rIns="0">
            <a:spAutoFit/>
          </a:bodyPr>
          <a:lstStyle/>
          <a:p>
            <a:pPr algn="l">
              <a:lnSpc>
                <a:spcPts val="11899"/>
              </a:lnSpc>
            </a:pPr>
            <a:r>
              <a:rPr lang="en-US" sz="8499" b="true">
                <a:solidFill>
                  <a:srgbClr val="FFFFFF"/>
                </a:solidFill>
                <a:latin typeface="Canva Sans Bold"/>
                <a:ea typeface="Canva Sans Bold"/>
                <a:cs typeface="Canva Sans Bold"/>
                <a:sym typeface="Canva Sans Bold"/>
              </a:rPr>
              <a:t>9. Ongoing Support and Improvements</a:t>
            </a:r>
          </a:p>
        </p:txBody>
      </p:sp>
      <p:sp>
        <p:nvSpPr>
          <p:cNvPr name="Freeform 5" id="5"/>
          <p:cNvSpPr/>
          <p:nvPr/>
        </p:nvSpPr>
        <p:spPr>
          <a:xfrm flipH="false" flipV="false" rot="0">
            <a:off x="216243" y="6637609"/>
            <a:ext cx="8572348" cy="4043501"/>
          </a:xfrm>
          <a:custGeom>
            <a:avLst/>
            <a:gdLst/>
            <a:ahLst/>
            <a:cxnLst/>
            <a:rect r="r" b="b" t="t" l="l"/>
            <a:pathLst>
              <a:path h="4043501" w="8572348">
                <a:moveTo>
                  <a:pt x="0" y="0"/>
                </a:moveTo>
                <a:lnTo>
                  <a:pt x="8572348" y="0"/>
                </a:lnTo>
                <a:lnTo>
                  <a:pt x="8572348" y="4043501"/>
                </a:lnTo>
                <a:lnTo>
                  <a:pt x="0" y="404350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4621416" y="4893965"/>
            <a:ext cx="15080182" cy="7113189"/>
          </a:xfrm>
          <a:custGeom>
            <a:avLst/>
            <a:gdLst/>
            <a:ahLst/>
            <a:cxnLst/>
            <a:rect r="r" b="b" t="t" l="l"/>
            <a:pathLst>
              <a:path h="7113189" w="15080182">
                <a:moveTo>
                  <a:pt x="0" y="0"/>
                </a:moveTo>
                <a:lnTo>
                  <a:pt x="15080181" y="0"/>
                </a:lnTo>
                <a:lnTo>
                  <a:pt x="15080181" y="7113189"/>
                </a:lnTo>
                <a:lnTo>
                  <a:pt x="0" y="711318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1028700" y="4803119"/>
            <a:ext cx="16230600" cy="3647440"/>
          </a:xfrm>
          <a:prstGeom prst="rect">
            <a:avLst/>
          </a:prstGeom>
        </p:spPr>
        <p:txBody>
          <a:bodyPr anchor="t" rtlCol="false" tIns="0" lIns="0" bIns="0" rIns="0">
            <a:spAutoFit/>
          </a:bodyPr>
          <a:lstStyle/>
          <a:p>
            <a:pPr algn="l">
              <a:lnSpc>
                <a:spcPts val="4759"/>
              </a:lnSpc>
            </a:pPr>
            <a:r>
              <a:rPr lang="en-US" sz="3399">
                <a:solidFill>
                  <a:srgbClr val="FFFFFF"/>
                </a:solidFill>
                <a:latin typeface="Arial"/>
                <a:ea typeface="Arial"/>
                <a:cs typeface="Arial"/>
                <a:sym typeface="Arial"/>
              </a:rPr>
              <a:t>It's only as you launch your platform that your real journey begins. From going live, it's a technical support provision for as many users as feasible and proactive collection of user feedback for improving the platform. Prompt bug-fixing, deployment of new features depending on market demand, and keeping your platform in line with the latest trends that go on in the industry-all help you. The regular update and improvement should put you at par now with a continued loyal user base.</a:t>
            </a:r>
          </a:p>
        </p:txBody>
      </p:sp>
      <p:sp>
        <p:nvSpPr>
          <p:cNvPr name="Freeform 8" id="8"/>
          <p:cNvSpPr/>
          <p:nvPr/>
        </p:nvSpPr>
        <p:spPr>
          <a:xfrm flipH="true" flipV="false" rot="0">
            <a:off x="10615039" y="-636716"/>
            <a:ext cx="8349201" cy="11560432"/>
          </a:xfrm>
          <a:custGeom>
            <a:avLst/>
            <a:gdLst/>
            <a:ahLst/>
            <a:cxnLst/>
            <a:rect r="r" b="b" t="t" l="l"/>
            <a:pathLst>
              <a:path h="11560432" w="8349201">
                <a:moveTo>
                  <a:pt x="8349201" y="0"/>
                </a:moveTo>
                <a:lnTo>
                  <a:pt x="0" y="0"/>
                </a:lnTo>
                <a:lnTo>
                  <a:pt x="0" y="11560432"/>
                </a:lnTo>
                <a:lnTo>
                  <a:pt x="8349201" y="11560432"/>
                </a:lnTo>
                <a:lnTo>
                  <a:pt x="8349201" y="0"/>
                </a:lnTo>
                <a:close/>
              </a:path>
            </a:pathLst>
          </a:custGeom>
          <a:blipFill>
            <a:blip r:embed="rId5"/>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874B0">
                <a:alpha val="100000"/>
              </a:srgbClr>
            </a:gs>
            <a:gs pos="100000">
              <a:srgbClr val="053371">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true" flipV="false" rot="0">
            <a:off x="10615039" y="-636716"/>
            <a:ext cx="8349201" cy="11560432"/>
          </a:xfrm>
          <a:custGeom>
            <a:avLst/>
            <a:gdLst/>
            <a:ahLst/>
            <a:cxnLst/>
            <a:rect r="r" b="b" t="t" l="l"/>
            <a:pathLst>
              <a:path h="11560432" w="8349201">
                <a:moveTo>
                  <a:pt x="8349201" y="0"/>
                </a:moveTo>
                <a:lnTo>
                  <a:pt x="0" y="0"/>
                </a:lnTo>
                <a:lnTo>
                  <a:pt x="0" y="11560432"/>
                </a:lnTo>
                <a:lnTo>
                  <a:pt x="8349201" y="11560432"/>
                </a:lnTo>
                <a:lnTo>
                  <a:pt x="8349201" y="0"/>
                </a:lnTo>
                <a:close/>
              </a:path>
            </a:pathLst>
          </a:custGeom>
          <a:blipFill>
            <a:blip r:embed="rId2"/>
            <a:stretch>
              <a:fillRect l="0" t="0" r="0" b="0"/>
            </a:stretch>
          </a:blipFill>
        </p:spPr>
      </p:sp>
      <p:sp>
        <p:nvSpPr>
          <p:cNvPr name="Freeform 3" id="3"/>
          <p:cNvSpPr/>
          <p:nvPr/>
        </p:nvSpPr>
        <p:spPr>
          <a:xfrm flipH="false" flipV="true" rot="-5400000">
            <a:off x="15177010" y="-1253949"/>
            <a:ext cx="2720897" cy="5228794"/>
          </a:xfrm>
          <a:custGeom>
            <a:avLst/>
            <a:gdLst/>
            <a:ahLst/>
            <a:cxnLst/>
            <a:rect r="r" b="b" t="t" l="l"/>
            <a:pathLst>
              <a:path h="5228794" w="2720897">
                <a:moveTo>
                  <a:pt x="0" y="5228795"/>
                </a:moveTo>
                <a:lnTo>
                  <a:pt x="2720897" y="5228795"/>
                </a:lnTo>
                <a:lnTo>
                  <a:pt x="2720897" y="0"/>
                </a:lnTo>
                <a:lnTo>
                  <a:pt x="0" y="0"/>
                </a:lnTo>
                <a:lnTo>
                  <a:pt x="0" y="5228795"/>
                </a:lnTo>
                <a:close/>
              </a:path>
            </a:pathLst>
          </a:custGeom>
          <a:blipFill>
            <a:blip r:embed="rId3"/>
            <a:stretch>
              <a:fillRect l="0" t="0" r="0" b="0"/>
            </a:stretch>
          </a:blipFill>
        </p:spPr>
      </p:sp>
      <p:sp>
        <p:nvSpPr>
          <p:cNvPr name="Freeform 4" id="4"/>
          <p:cNvSpPr/>
          <p:nvPr/>
        </p:nvSpPr>
        <p:spPr>
          <a:xfrm flipH="false" flipV="false" rot="-5400000">
            <a:off x="390093" y="-1471468"/>
            <a:ext cx="2720897" cy="5228794"/>
          </a:xfrm>
          <a:custGeom>
            <a:avLst/>
            <a:gdLst/>
            <a:ahLst/>
            <a:cxnLst/>
            <a:rect r="r" b="b" t="t" l="l"/>
            <a:pathLst>
              <a:path h="5228794" w="2720897">
                <a:moveTo>
                  <a:pt x="0" y="0"/>
                </a:moveTo>
                <a:lnTo>
                  <a:pt x="2720897" y="0"/>
                </a:lnTo>
                <a:lnTo>
                  <a:pt x="2720897" y="5228794"/>
                </a:lnTo>
                <a:lnTo>
                  <a:pt x="0" y="5228794"/>
                </a:lnTo>
                <a:lnTo>
                  <a:pt x="0" y="0"/>
                </a:lnTo>
                <a:close/>
              </a:path>
            </a:pathLst>
          </a:custGeom>
          <a:blipFill>
            <a:blip r:embed="rId3"/>
            <a:stretch>
              <a:fillRect l="0" t="0" r="0" b="0"/>
            </a:stretch>
          </a:blipFill>
        </p:spPr>
      </p:sp>
      <p:sp>
        <p:nvSpPr>
          <p:cNvPr name="TextBox 5" id="5"/>
          <p:cNvSpPr txBox="true"/>
          <p:nvPr/>
        </p:nvSpPr>
        <p:spPr>
          <a:xfrm rot="0">
            <a:off x="1028700" y="1370933"/>
            <a:ext cx="16230600" cy="1533525"/>
          </a:xfrm>
          <a:prstGeom prst="rect">
            <a:avLst/>
          </a:prstGeom>
        </p:spPr>
        <p:txBody>
          <a:bodyPr anchor="t" rtlCol="false" tIns="0" lIns="0" bIns="0" rIns="0">
            <a:spAutoFit/>
          </a:bodyPr>
          <a:lstStyle/>
          <a:p>
            <a:pPr algn="l">
              <a:lnSpc>
                <a:spcPts val="12599"/>
              </a:lnSpc>
            </a:pPr>
            <a:r>
              <a:rPr lang="en-US" sz="9000" b="true">
                <a:solidFill>
                  <a:srgbClr val="FFFFFF"/>
                </a:solidFill>
                <a:latin typeface="Canva Sans Bold"/>
                <a:ea typeface="Canva Sans Bold"/>
                <a:cs typeface="Canva Sans Bold"/>
                <a:sym typeface="Canva Sans Bold"/>
              </a:rPr>
              <a:t>Conclusion</a:t>
            </a:r>
          </a:p>
        </p:txBody>
      </p:sp>
      <p:sp>
        <p:nvSpPr>
          <p:cNvPr name="Freeform 6" id="6"/>
          <p:cNvSpPr/>
          <p:nvPr/>
        </p:nvSpPr>
        <p:spPr>
          <a:xfrm flipH="false" flipV="false" rot="0">
            <a:off x="216243" y="6637609"/>
            <a:ext cx="8572348" cy="4043501"/>
          </a:xfrm>
          <a:custGeom>
            <a:avLst/>
            <a:gdLst/>
            <a:ahLst/>
            <a:cxnLst/>
            <a:rect r="r" b="b" t="t" l="l"/>
            <a:pathLst>
              <a:path h="4043501" w="8572348">
                <a:moveTo>
                  <a:pt x="0" y="0"/>
                </a:moveTo>
                <a:lnTo>
                  <a:pt x="8572348" y="0"/>
                </a:lnTo>
                <a:lnTo>
                  <a:pt x="8572348" y="4043501"/>
                </a:lnTo>
                <a:lnTo>
                  <a:pt x="0" y="404350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4621416" y="4893965"/>
            <a:ext cx="15080182" cy="7113189"/>
          </a:xfrm>
          <a:custGeom>
            <a:avLst/>
            <a:gdLst/>
            <a:ahLst/>
            <a:cxnLst/>
            <a:rect r="r" b="b" t="t" l="l"/>
            <a:pathLst>
              <a:path h="7113189" w="15080182">
                <a:moveTo>
                  <a:pt x="0" y="0"/>
                </a:moveTo>
                <a:lnTo>
                  <a:pt x="15080181" y="0"/>
                </a:lnTo>
                <a:lnTo>
                  <a:pt x="15080181" y="7113189"/>
                </a:lnTo>
                <a:lnTo>
                  <a:pt x="0" y="711318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8" id="8"/>
          <p:cNvSpPr txBox="true"/>
          <p:nvPr/>
        </p:nvSpPr>
        <p:spPr>
          <a:xfrm rot="0">
            <a:off x="1028700" y="4203044"/>
            <a:ext cx="16230600" cy="4247515"/>
          </a:xfrm>
          <a:prstGeom prst="rect">
            <a:avLst/>
          </a:prstGeom>
        </p:spPr>
        <p:txBody>
          <a:bodyPr anchor="t" rtlCol="false" tIns="0" lIns="0" bIns="0" rIns="0">
            <a:spAutoFit/>
          </a:bodyPr>
          <a:lstStyle/>
          <a:p>
            <a:pPr algn="l">
              <a:lnSpc>
                <a:spcPts val="4759"/>
              </a:lnSpc>
            </a:pPr>
            <a:r>
              <a:rPr lang="en-US" sz="3399">
                <a:solidFill>
                  <a:srgbClr val="FFFFFF"/>
                </a:solidFill>
                <a:latin typeface="Arial"/>
                <a:ea typeface="Arial"/>
                <a:cs typeface="Arial"/>
                <a:sym typeface="Arial"/>
              </a:rPr>
              <a:t>One of the most reasonable ways to get into the booming world of crypto fundraising is by developing a launchpad using Pinksale Clone Script. You can design a fully functional, secure, and scalable token sale platform with everything explained above-defining requirements, customizing the script, adding security features, and marketing the platform. A good developer for such a project, like </a:t>
            </a:r>
            <a:r>
              <a:rPr lang="en-US" sz="3399" u="sng">
                <a:solidFill>
                  <a:srgbClr val="040913"/>
                </a:solidFill>
                <a:latin typeface="Arial"/>
                <a:ea typeface="Arial"/>
                <a:cs typeface="Arial"/>
                <a:sym typeface="Arial"/>
                <a:hlinkClick r:id="rId6" tooltip="https://www.blockchainx.tech"/>
              </a:rPr>
              <a:t>BlockchainX</a:t>
            </a:r>
            <a:r>
              <a:rPr lang="en-US" sz="3399">
                <a:solidFill>
                  <a:srgbClr val="FFFFFF"/>
                </a:solidFill>
                <a:latin typeface="Arial"/>
                <a:ea typeface="Arial"/>
                <a:cs typeface="Arial"/>
                <a:sym typeface="Arial"/>
              </a:rPr>
              <a:t>, helps ensure that the launchpad experience is seamless for both token creators and investors, allowing you to make your impression in the quickly growing DeFi space.</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874B0">
                <a:alpha val="100000"/>
              </a:srgbClr>
            </a:gs>
            <a:gs pos="100000">
              <a:srgbClr val="053371">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6635353" y="6637609"/>
            <a:ext cx="8572348" cy="4043501"/>
          </a:xfrm>
          <a:custGeom>
            <a:avLst/>
            <a:gdLst/>
            <a:ahLst/>
            <a:cxnLst/>
            <a:rect r="r" b="b" t="t" l="l"/>
            <a:pathLst>
              <a:path h="4043501" w="8572348">
                <a:moveTo>
                  <a:pt x="0" y="0"/>
                </a:moveTo>
                <a:lnTo>
                  <a:pt x="8572348" y="0"/>
                </a:lnTo>
                <a:lnTo>
                  <a:pt x="8572348" y="4043501"/>
                </a:lnTo>
                <a:lnTo>
                  <a:pt x="0" y="404350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4081354" y="1028700"/>
            <a:ext cx="4282420" cy="8229600"/>
          </a:xfrm>
          <a:custGeom>
            <a:avLst/>
            <a:gdLst/>
            <a:ahLst/>
            <a:cxnLst/>
            <a:rect r="r" b="b" t="t" l="l"/>
            <a:pathLst>
              <a:path h="8229600" w="4282420">
                <a:moveTo>
                  <a:pt x="0" y="0"/>
                </a:moveTo>
                <a:lnTo>
                  <a:pt x="4282420" y="0"/>
                </a:lnTo>
                <a:lnTo>
                  <a:pt x="4282420" y="8229600"/>
                </a:lnTo>
                <a:lnTo>
                  <a:pt x="0" y="8229600"/>
                </a:lnTo>
                <a:lnTo>
                  <a:pt x="0" y="0"/>
                </a:lnTo>
                <a:close/>
              </a:path>
            </a:pathLst>
          </a:custGeom>
          <a:blipFill>
            <a:blip r:embed="rId4"/>
            <a:stretch>
              <a:fillRect l="0" t="0" r="0" b="0"/>
            </a:stretch>
          </a:blipFill>
        </p:spPr>
      </p:sp>
      <p:sp>
        <p:nvSpPr>
          <p:cNvPr name="Freeform 4" id="4"/>
          <p:cNvSpPr/>
          <p:nvPr/>
        </p:nvSpPr>
        <p:spPr>
          <a:xfrm flipH="true" flipV="false" rot="0">
            <a:off x="0" y="1028700"/>
            <a:ext cx="4282420" cy="8229600"/>
          </a:xfrm>
          <a:custGeom>
            <a:avLst/>
            <a:gdLst/>
            <a:ahLst/>
            <a:cxnLst/>
            <a:rect r="r" b="b" t="t" l="l"/>
            <a:pathLst>
              <a:path h="8229600" w="4282420">
                <a:moveTo>
                  <a:pt x="4282420" y="0"/>
                </a:moveTo>
                <a:lnTo>
                  <a:pt x="0" y="0"/>
                </a:lnTo>
                <a:lnTo>
                  <a:pt x="0" y="8229600"/>
                </a:lnTo>
                <a:lnTo>
                  <a:pt x="4282420" y="8229600"/>
                </a:lnTo>
                <a:lnTo>
                  <a:pt x="4282420" y="0"/>
                </a:lnTo>
                <a:close/>
              </a:path>
            </a:pathLst>
          </a:custGeom>
          <a:blipFill>
            <a:blip r:embed="rId4"/>
            <a:stretch>
              <a:fillRect l="0" t="0" r="0" b="0"/>
            </a:stretch>
          </a:blipFill>
        </p:spPr>
      </p:sp>
      <p:sp>
        <p:nvSpPr>
          <p:cNvPr name="TextBox 5" id="5"/>
          <p:cNvSpPr txBox="true"/>
          <p:nvPr/>
        </p:nvSpPr>
        <p:spPr>
          <a:xfrm rot="0">
            <a:off x="4628749" y="3858064"/>
            <a:ext cx="9030502" cy="3396836"/>
          </a:xfrm>
          <a:prstGeom prst="rect">
            <a:avLst/>
          </a:prstGeom>
        </p:spPr>
        <p:txBody>
          <a:bodyPr anchor="t" rtlCol="false" tIns="0" lIns="0" bIns="0" rIns="0">
            <a:spAutoFit/>
          </a:bodyPr>
          <a:lstStyle/>
          <a:p>
            <a:pPr algn="ctr">
              <a:lnSpc>
                <a:spcPts val="13184"/>
              </a:lnSpc>
            </a:pPr>
            <a:r>
              <a:rPr lang="en-US" sz="12438" spc="1243">
                <a:solidFill>
                  <a:srgbClr val="FFFFFF"/>
                </a:solidFill>
                <a:latin typeface="League Spartan"/>
                <a:ea typeface="League Spartan"/>
                <a:cs typeface="League Spartan"/>
                <a:sym typeface="League Spartan"/>
              </a:rPr>
              <a:t>THANK YOU</a:t>
            </a:r>
          </a:p>
        </p:txBody>
      </p:sp>
      <p:sp>
        <p:nvSpPr>
          <p:cNvPr name="Freeform 6" id="6"/>
          <p:cNvSpPr/>
          <p:nvPr/>
        </p:nvSpPr>
        <p:spPr>
          <a:xfrm flipH="false" flipV="false" rot="0">
            <a:off x="0" y="6637609"/>
            <a:ext cx="8572348" cy="4043501"/>
          </a:xfrm>
          <a:custGeom>
            <a:avLst/>
            <a:gdLst/>
            <a:ahLst/>
            <a:cxnLst/>
            <a:rect r="r" b="b" t="t" l="l"/>
            <a:pathLst>
              <a:path h="4043501" w="8572348">
                <a:moveTo>
                  <a:pt x="0" y="0"/>
                </a:moveTo>
                <a:lnTo>
                  <a:pt x="8572348" y="0"/>
                </a:lnTo>
                <a:lnTo>
                  <a:pt x="8572348" y="4043501"/>
                </a:lnTo>
                <a:lnTo>
                  <a:pt x="0" y="404350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3270706" y="6637609"/>
            <a:ext cx="8572348" cy="4043501"/>
          </a:xfrm>
          <a:custGeom>
            <a:avLst/>
            <a:gdLst/>
            <a:ahLst/>
            <a:cxnLst/>
            <a:rect r="r" b="b" t="t" l="l"/>
            <a:pathLst>
              <a:path h="4043501" w="8572348">
                <a:moveTo>
                  <a:pt x="0" y="0"/>
                </a:moveTo>
                <a:lnTo>
                  <a:pt x="8572348" y="0"/>
                </a:lnTo>
                <a:lnTo>
                  <a:pt x="8572348" y="4043501"/>
                </a:lnTo>
                <a:lnTo>
                  <a:pt x="0" y="404350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5718876" y="7664836"/>
            <a:ext cx="313064" cy="313064"/>
          </a:xfrm>
          <a:custGeom>
            <a:avLst/>
            <a:gdLst/>
            <a:ahLst/>
            <a:cxnLst/>
            <a:rect r="r" b="b" t="t" l="l"/>
            <a:pathLst>
              <a:path h="313064" w="313064">
                <a:moveTo>
                  <a:pt x="0" y="0"/>
                </a:moveTo>
                <a:lnTo>
                  <a:pt x="313065" y="0"/>
                </a:lnTo>
                <a:lnTo>
                  <a:pt x="313065" y="313064"/>
                </a:lnTo>
                <a:lnTo>
                  <a:pt x="0" y="31306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6163925" y="7683886"/>
            <a:ext cx="3174475" cy="294014"/>
          </a:xfrm>
          <a:prstGeom prst="rect">
            <a:avLst/>
          </a:prstGeom>
        </p:spPr>
        <p:txBody>
          <a:bodyPr anchor="t" rtlCol="false" tIns="0" lIns="0" bIns="0" rIns="0">
            <a:spAutoFit/>
          </a:bodyPr>
          <a:lstStyle/>
          <a:p>
            <a:pPr algn="l">
              <a:lnSpc>
                <a:spcPts val="2196"/>
              </a:lnSpc>
            </a:pPr>
            <a:r>
              <a:rPr lang="en-US" sz="2071" spc="207">
                <a:solidFill>
                  <a:srgbClr val="FFFFFF"/>
                </a:solidFill>
                <a:latin typeface="Arimo"/>
                <a:ea typeface="Arimo"/>
                <a:cs typeface="Arimo"/>
                <a:sym typeface="Arimo"/>
              </a:rPr>
              <a:t>7708889555</a:t>
            </a:r>
          </a:p>
        </p:txBody>
      </p:sp>
      <p:sp>
        <p:nvSpPr>
          <p:cNvPr name="Freeform 10" id="10"/>
          <p:cNvSpPr/>
          <p:nvPr/>
        </p:nvSpPr>
        <p:spPr>
          <a:xfrm flipH="false" flipV="false" rot="0">
            <a:off x="8631346" y="7664836"/>
            <a:ext cx="313064" cy="313064"/>
          </a:xfrm>
          <a:custGeom>
            <a:avLst/>
            <a:gdLst/>
            <a:ahLst/>
            <a:cxnLst/>
            <a:rect r="r" b="b" t="t" l="l"/>
            <a:pathLst>
              <a:path h="313064" w="313064">
                <a:moveTo>
                  <a:pt x="0" y="0"/>
                </a:moveTo>
                <a:lnTo>
                  <a:pt x="313064" y="0"/>
                </a:lnTo>
                <a:lnTo>
                  <a:pt x="313064" y="313064"/>
                </a:lnTo>
                <a:lnTo>
                  <a:pt x="0" y="31306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1" id="11"/>
          <p:cNvSpPr/>
          <p:nvPr/>
        </p:nvSpPr>
        <p:spPr>
          <a:xfrm flipH="false" flipV="false" rot="0">
            <a:off x="7105757" y="8387475"/>
            <a:ext cx="475040" cy="475040"/>
          </a:xfrm>
          <a:custGeom>
            <a:avLst/>
            <a:gdLst/>
            <a:ahLst/>
            <a:cxnLst/>
            <a:rect r="r" b="b" t="t" l="l"/>
            <a:pathLst>
              <a:path h="475040" w="475040">
                <a:moveTo>
                  <a:pt x="0" y="0"/>
                </a:moveTo>
                <a:lnTo>
                  <a:pt x="475039" y="0"/>
                </a:lnTo>
                <a:lnTo>
                  <a:pt x="475039" y="475040"/>
                </a:lnTo>
                <a:lnTo>
                  <a:pt x="0" y="47504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2" id="12"/>
          <p:cNvSpPr txBox="true"/>
          <p:nvPr/>
        </p:nvSpPr>
        <p:spPr>
          <a:xfrm rot="0">
            <a:off x="9076395" y="7683886"/>
            <a:ext cx="4194311" cy="294014"/>
          </a:xfrm>
          <a:prstGeom prst="rect">
            <a:avLst/>
          </a:prstGeom>
        </p:spPr>
        <p:txBody>
          <a:bodyPr anchor="t" rtlCol="false" tIns="0" lIns="0" bIns="0" rIns="0">
            <a:spAutoFit/>
          </a:bodyPr>
          <a:lstStyle/>
          <a:p>
            <a:pPr algn="l">
              <a:lnSpc>
                <a:spcPts val="2196"/>
              </a:lnSpc>
            </a:pPr>
            <a:r>
              <a:rPr lang="en-US" sz="2071" spc="207">
                <a:solidFill>
                  <a:srgbClr val="FFFFFF"/>
                </a:solidFill>
                <a:latin typeface="Arimo"/>
                <a:ea typeface="Arimo"/>
                <a:cs typeface="Arimo"/>
                <a:sym typeface="Arimo"/>
              </a:rPr>
              <a:t>contact@blockchainx.tech</a:t>
            </a:r>
          </a:p>
        </p:txBody>
      </p:sp>
      <p:sp>
        <p:nvSpPr>
          <p:cNvPr name="TextBox 13" id="13"/>
          <p:cNvSpPr txBox="true"/>
          <p:nvPr/>
        </p:nvSpPr>
        <p:spPr>
          <a:xfrm rot="0">
            <a:off x="7751163" y="8487513"/>
            <a:ext cx="4232625" cy="294014"/>
          </a:xfrm>
          <a:prstGeom prst="rect">
            <a:avLst/>
          </a:prstGeom>
        </p:spPr>
        <p:txBody>
          <a:bodyPr anchor="t" rtlCol="false" tIns="0" lIns="0" bIns="0" rIns="0">
            <a:spAutoFit/>
          </a:bodyPr>
          <a:lstStyle/>
          <a:p>
            <a:pPr algn="l">
              <a:lnSpc>
                <a:spcPts val="2196"/>
              </a:lnSpc>
            </a:pPr>
            <a:r>
              <a:rPr lang="en-US" sz="2071" spc="207" u="sng">
                <a:solidFill>
                  <a:srgbClr val="FFFFFF"/>
                </a:solidFill>
                <a:latin typeface="Arimo"/>
                <a:ea typeface="Arimo"/>
                <a:cs typeface="Arimo"/>
                <a:sym typeface="Arimo"/>
                <a:hlinkClick r:id="rId11" tooltip="https://www.blockchainx.tech"/>
              </a:rPr>
              <a:t>https://www.blockchainx.tech/</a:t>
            </a:r>
          </a:p>
        </p:txBody>
      </p:sp>
      <p:sp>
        <p:nvSpPr>
          <p:cNvPr name="Freeform 14" id="14"/>
          <p:cNvSpPr/>
          <p:nvPr/>
        </p:nvSpPr>
        <p:spPr>
          <a:xfrm flipH="true" flipV="false" rot="0">
            <a:off x="9395550" y="-1525460"/>
            <a:ext cx="9222845" cy="12564115"/>
          </a:xfrm>
          <a:custGeom>
            <a:avLst/>
            <a:gdLst/>
            <a:ahLst/>
            <a:cxnLst/>
            <a:rect r="r" b="b" t="t" l="l"/>
            <a:pathLst>
              <a:path h="12564115" w="9222845">
                <a:moveTo>
                  <a:pt x="9222845" y="0"/>
                </a:moveTo>
                <a:lnTo>
                  <a:pt x="0" y="0"/>
                </a:lnTo>
                <a:lnTo>
                  <a:pt x="0" y="12564116"/>
                </a:lnTo>
                <a:lnTo>
                  <a:pt x="9222845" y="12564116"/>
                </a:lnTo>
                <a:lnTo>
                  <a:pt x="9222845" y="0"/>
                </a:lnTo>
                <a:close/>
              </a:path>
            </a:pathLst>
          </a:custGeom>
          <a:blipFill>
            <a:blip r:embed="rId12"/>
            <a:stretch>
              <a:fillRect l="0" t="-819" r="0" b="-819"/>
            </a:stretch>
          </a:blipFill>
        </p:spPr>
      </p:sp>
      <p:sp>
        <p:nvSpPr>
          <p:cNvPr name="Freeform 15" id="15"/>
          <p:cNvSpPr/>
          <p:nvPr/>
        </p:nvSpPr>
        <p:spPr>
          <a:xfrm flipH="false" flipV="false" rot="0">
            <a:off x="7211461" y="1913872"/>
            <a:ext cx="2721774" cy="865297"/>
          </a:xfrm>
          <a:custGeom>
            <a:avLst/>
            <a:gdLst/>
            <a:ahLst/>
            <a:cxnLst/>
            <a:rect r="r" b="b" t="t" l="l"/>
            <a:pathLst>
              <a:path h="865297" w="2721774">
                <a:moveTo>
                  <a:pt x="0" y="0"/>
                </a:moveTo>
                <a:lnTo>
                  <a:pt x="2721774" y="0"/>
                </a:lnTo>
                <a:lnTo>
                  <a:pt x="2721774" y="865297"/>
                </a:lnTo>
                <a:lnTo>
                  <a:pt x="0" y="865297"/>
                </a:lnTo>
                <a:lnTo>
                  <a:pt x="0" y="0"/>
                </a:lnTo>
                <a:close/>
              </a:path>
            </a:pathLst>
          </a:custGeom>
          <a:blipFill>
            <a:blip r:embed="rId13"/>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DAGbsL2M6VM</dc:identifier>
  <dcterms:modified xsi:type="dcterms:W3CDTF">2011-08-01T06:04:30Z</dcterms:modified>
  <cp:revision>1</cp:revision>
  <dc:title>How to Build a Launchpad Using a Pinksale Clone Script?</dc:title>
</cp:coreProperties>
</file>