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FB327-8FC2-2AAC-F8D5-01FB214777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390A72-A5AA-1C88-D0C8-9D831F5585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B5021A-2709-FCEF-536F-EB661193DA41}"/>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5" name="Footer Placeholder 4">
            <a:extLst>
              <a:ext uri="{FF2B5EF4-FFF2-40B4-BE49-F238E27FC236}">
                <a16:creationId xmlns:a16="http://schemas.microsoft.com/office/drawing/2014/main" id="{FF8761E7-43A5-531A-A518-62DE462686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DFEAC-3E88-1555-A556-FB3645633008}"/>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1956934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0515A-5D82-C8BB-34CB-F423376479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7CE5-F7B3-3296-1AB8-B7352BA43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69852-471B-D340-9C57-7ECDE253F4A0}"/>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5" name="Footer Placeholder 4">
            <a:extLst>
              <a:ext uri="{FF2B5EF4-FFF2-40B4-BE49-F238E27FC236}">
                <a16:creationId xmlns:a16="http://schemas.microsoft.com/office/drawing/2014/main" id="{B50C922F-2563-DABC-4C71-DFDF5883B9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B8DB3C-72B8-D357-B0D6-3DBC7DE03327}"/>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116064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D5E3-AD19-F895-2180-DA13DE8FBC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CCD8FB-807B-2FBB-D3A9-046197772F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A99B1-7E26-A994-9C24-4131ACC118D4}"/>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5" name="Footer Placeholder 4">
            <a:extLst>
              <a:ext uri="{FF2B5EF4-FFF2-40B4-BE49-F238E27FC236}">
                <a16:creationId xmlns:a16="http://schemas.microsoft.com/office/drawing/2014/main" id="{9A0ABF39-B882-4FCA-9657-0074EA95FA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D6AB84-7AD9-A2A0-0E79-66DD1A386C4A}"/>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33715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59CC2-E27A-F6E1-A891-CBC1D3EF55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B7077C-4D6F-1791-89EA-A2F72A5844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6F507B-54D4-BB67-3976-37E59FC0F3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BA99E1-2935-8CF3-C447-3E1B01D40D48}"/>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6" name="Footer Placeholder 5">
            <a:extLst>
              <a:ext uri="{FF2B5EF4-FFF2-40B4-BE49-F238E27FC236}">
                <a16:creationId xmlns:a16="http://schemas.microsoft.com/office/drawing/2014/main" id="{B832D35E-07BA-5056-8EBB-AE74CC979D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D37FAF-8D1B-C5D0-1470-609DB6AA2BD5}"/>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3058022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9A7F0-B188-F387-F30E-C75DFF281A9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B0C3D2-F1AB-5E97-E058-78150E10E9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05ABB4-1DD8-C6C7-CEFA-1C9996DB1A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578AB5-AF56-5E42-6273-C6D43293C5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B3EBAB-B0C8-F187-74D3-F8AF112BD9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2C4719-E987-C300-7559-19A1AE937191}"/>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8" name="Footer Placeholder 7">
            <a:extLst>
              <a:ext uri="{FF2B5EF4-FFF2-40B4-BE49-F238E27FC236}">
                <a16:creationId xmlns:a16="http://schemas.microsoft.com/office/drawing/2014/main" id="{1B638508-05CF-55F9-7463-540CDF84C7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A7B408-657F-B5CF-E540-A4ED68FAA1EE}"/>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2151760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9E5EE-4B48-A29A-0693-7BEA66C33F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2161CC-CBB3-31F0-F2CE-C246BB5CE1AE}"/>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4" name="Footer Placeholder 3">
            <a:extLst>
              <a:ext uri="{FF2B5EF4-FFF2-40B4-BE49-F238E27FC236}">
                <a16:creationId xmlns:a16="http://schemas.microsoft.com/office/drawing/2014/main" id="{51C0E8B5-7AFE-B729-26A1-A1EBBBEDDE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97B9D5-A4FE-61C2-950C-A3C06BBA3758}"/>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3432436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58B2A2-5A1A-94F9-A188-713872894A99}"/>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3" name="Footer Placeholder 2">
            <a:extLst>
              <a:ext uri="{FF2B5EF4-FFF2-40B4-BE49-F238E27FC236}">
                <a16:creationId xmlns:a16="http://schemas.microsoft.com/office/drawing/2014/main" id="{984AB0B0-C2A4-1853-63CF-0CE9F01CA0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0EE8E-B64F-7C53-4C39-7ED896355E11}"/>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923845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029E8-75E8-CC19-A158-829C0CAFE2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777C80-7366-041D-02F8-33DC1F1AD8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E24AF9-BB2E-91D4-C720-914A26740A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4E8692-AA05-72A1-E613-9671EDF967DF}"/>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6" name="Footer Placeholder 5">
            <a:extLst>
              <a:ext uri="{FF2B5EF4-FFF2-40B4-BE49-F238E27FC236}">
                <a16:creationId xmlns:a16="http://schemas.microsoft.com/office/drawing/2014/main" id="{048CCAA5-56AD-8DA1-C549-B53553CA9E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797BA-9A31-3BFA-5C7F-B0618EE93A7C}"/>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2446738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0F3FD-E379-C3F6-169E-DF6B6DCF98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8EE8D4-B619-9F50-BC7E-B63F9517C8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7B4F2-0971-7345-0785-FB29ACBE01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7563FA-37FA-3BB4-2EA0-43CE605C3E1F}"/>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6" name="Footer Placeholder 5">
            <a:extLst>
              <a:ext uri="{FF2B5EF4-FFF2-40B4-BE49-F238E27FC236}">
                <a16:creationId xmlns:a16="http://schemas.microsoft.com/office/drawing/2014/main" id="{99FC4363-4FB2-54FA-C682-2E40049BF7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6AADD0-D9EA-0C2A-CF90-EBB376BD66E2}"/>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1763344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2A956-D75A-7C69-4F37-E1C03D079A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3CBF3B-9FAE-7846-FB1A-38D84353F9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F88FAF-A8F6-9218-283C-00F54D064D17}"/>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5" name="Footer Placeholder 4">
            <a:extLst>
              <a:ext uri="{FF2B5EF4-FFF2-40B4-BE49-F238E27FC236}">
                <a16:creationId xmlns:a16="http://schemas.microsoft.com/office/drawing/2014/main" id="{336B7A4D-7BA1-071B-8DE8-093EA507CF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42E9B1-5E27-44C7-5916-D681A9929D0B}"/>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151296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C43124-D14B-696E-48EC-DE8B306D3C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F12582-D3E9-6162-D454-799EC72CC7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A008D-3E13-C1C3-AFB2-66A434F9C5E9}"/>
              </a:ext>
            </a:extLst>
          </p:cNvPr>
          <p:cNvSpPr>
            <a:spLocks noGrp="1"/>
          </p:cNvSpPr>
          <p:nvPr>
            <p:ph type="dt" sz="half" idx="10"/>
          </p:nvPr>
        </p:nvSpPr>
        <p:spPr/>
        <p:txBody>
          <a:bodyPr/>
          <a:lstStyle/>
          <a:p>
            <a:fld id="{98B13801-C2D6-4E1F-B6AF-B344A9D8CFC0}" type="datetimeFigureOut">
              <a:rPr lang="en-US" smtClean="0"/>
              <a:t>1/30/2025</a:t>
            </a:fld>
            <a:endParaRPr lang="en-US"/>
          </a:p>
        </p:txBody>
      </p:sp>
      <p:sp>
        <p:nvSpPr>
          <p:cNvPr id="5" name="Footer Placeholder 4">
            <a:extLst>
              <a:ext uri="{FF2B5EF4-FFF2-40B4-BE49-F238E27FC236}">
                <a16:creationId xmlns:a16="http://schemas.microsoft.com/office/drawing/2014/main" id="{E7B3D104-0169-1F4B-30A4-16B30C8937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D76918-B9B2-467D-5495-809720655790}"/>
              </a:ext>
            </a:extLst>
          </p:cNvPr>
          <p:cNvSpPr>
            <a:spLocks noGrp="1"/>
          </p:cNvSpPr>
          <p:nvPr>
            <p:ph type="sldNum" sz="quarter" idx="12"/>
          </p:nvPr>
        </p:nvSpPr>
        <p:spPr/>
        <p:txBody>
          <a:bodyPr/>
          <a:lstStyle/>
          <a:p>
            <a:fld id="{9178A647-D949-4123-94C4-1EFF6DD03436}" type="slidenum">
              <a:rPr lang="en-US" smtClean="0"/>
              <a:t>‹#›</a:t>
            </a:fld>
            <a:endParaRPr lang="en-US"/>
          </a:p>
        </p:txBody>
      </p:sp>
    </p:spTree>
    <p:extLst>
      <p:ext uri="{BB962C8B-B14F-4D97-AF65-F5344CB8AC3E}">
        <p14:creationId xmlns:p14="http://schemas.microsoft.com/office/powerpoint/2010/main" val="2025492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283C53-E729-CEDF-60D2-53987A67C2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0F9592-E02B-BB15-B019-E214018D11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D99425-3B73-F958-2249-AD8E601D84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B13801-C2D6-4E1F-B6AF-B344A9D8CFC0}" type="datetimeFigureOut">
              <a:rPr lang="en-US" smtClean="0"/>
              <a:t>1/30/2025</a:t>
            </a:fld>
            <a:endParaRPr lang="en-US"/>
          </a:p>
        </p:txBody>
      </p:sp>
      <p:sp>
        <p:nvSpPr>
          <p:cNvPr id="5" name="Footer Placeholder 4">
            <a:extLst>
              <a:ext uri="{FF2B5EF4-FFF2-40B4-BE49-F238E27FC236}">
                <a16:creationId xmlns:a16="http://schemas.microsoft.com/office/drawing/2014/main" id="{FEC670C8-BFE9-461C-CB8C-13EE325653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D8D1B3F-52FB-3889-33F1-DA798A95C0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78A647-D949-4123-94C4-1EFF6DD03436}" type="slidenum">
              <a:rPr lang="en-US" smtClean="0"/>
              <a:t>‹#›</a:t>
            </a:fld>
            <a:endParaRPr lang="en-US"/>
          </a:p>
        </p:txBody>
      </p:sp>
    </p:spTree>
    <p:extLst>
      <p:ext uri="{BB962C8B-B14F-4D97-AF65-F5344CB8AC3E}">
        <p14:creationId xmlns:p14="http://schemas.microsoft.com/office/powerpoint/2010/main" val="1036754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ima360.com/pricing-software/" TargetMode="External"/><Relationship Id="rId2" Type="http://schemas.openxmlformats.org/officeDocument/2006/relationships/hyperlink" Target="https://www.ima360.com/promo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22824-D16A-D3EB-97BD-F45361E1E726}"/>
              </a:ext>
            </a:extLst>
          </p:cNvPr>
          <p:cNvSpPr>
            <a:spLocks noGrp="1"/>
          </p:cNvSpPr>
          <p:nvPr>
            <p:ph type="ctrTitle"/>
          </p:nvPr>
        </p:nvSpPr>
        <p:spPr>
          <a:xfrm>
            <a:off x="307258" y="198439"/>
            <a:ext cx="11577484" cy="1655762"/>
          </a:xfrm>
        </p:spPr>
        <p:txBody>
          <a:bodyPr>
            <a:normAutofit/>
          </a:bodyPr>
          <a:lstStyle/>
          <a:p>
            <a:r>
              <a:rPr lang="en-US" sz="3200" b="1" i="0" u="none" strike="noStrike" dirty="0">
                <a:solidFill>
                  <a:srgbClr val="000000"/>
                </a:solidFill>
                <a:effectLst/>
                <a:latin typeface="Arial" panose="020B0604020202020204" pitchFamily="34" charset="0"/>
                <a:cs typeface="Arial" panose="020B0604020202020204" pitchFamily="34" charset="0"/>
              </a:rPr>
              <a:t>Why More Companies Are Turning to CPQ Software Vendors for Pricing Solutions</a:t>
            </a:r>
            <a:br>
              <a:rPr lang="en-US" sz="3200" b="1" dirty="0">
                <a:effectLst/>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1EB67ED8-99AE-A218-C238-E1D0FD61878C}"/>
              </a:ext>
            </a:extLst>
          </p:cNvPr>
          <p:cNvSpPr>
            <a:spLocks noGrp="1"/>
          </p:cNvSpPr>
          <p:nvPr>
            <p:ph type="subTitle" idx="1"/>
          </p:nvPr>
        </p:nvSpPr>
        <p:spPr>
          <a:xfrm>
            <a:off x="1524000" y="6359987"/>
            <a:ext cx="9144000" cy="1655762"/>
          </a:xfrm>
        </p:spPr>
        <p:txBody>
          <a:bodyPr/>
          <a:lstStyle/>
          <a:p>
            <a:r>
              <a:rPr lang="en-US" dirty="0">
                <a:solidFill>
                  <a:schemeClr val="accent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accent1"/>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C74DCB23-8AAE-6E51-9127-39E7C8BB4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50" y="2895626"/>
            <a:ext cx="4762500" cy="1800225"/>
          </a:xfrm>
          <a:prstGeom prst="rect">
            <a:avLst/>
          </a:prstGeom>
        </p:spPr>
      </p:pic>
    </p:spTree>
    <p:extLst>
      <p:ext uri="{BB962C8B-B14F-4D97-AF65-F5344CB8AC3E}">
        <p14:creationId xmlns:p14="http://schemas.microsoft.com/office/powerpoint/2010/main" val="3416194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84C3E0-029B-AA55-7D6B-FB8DAD9BCE99}"/>
              </a:ext>
            </a:extLst>
          </p:cNvPr>
          <p:cNvSpPr txBox="1"/>
          <p:nvPr/>
        </p:nvSpPr>
        <p:spPr>
          <a:xfrm>
            <a:off x="0" y="66368"/>
            <a:ext cx="12192000" cy="6165790"/>
          </a:xfrm>
          <a:prstGeom prst="rect">
            <a:avLst/>
          </a:prstGeom>
          <a:noFill/>
        </p:spPr>
        <p:txBody>
          <a:bodyPr wrap="square">
            <a:spAutoFit/>
          </a:bodyPr>
          <a:lstStyle/>
          <a:p>
            <a:pPr rtl="0"/>
            <a:r>
              <a:rPr lang="en-US" sz="1800" b="0" i="0" u="none" strike="noStrike" dirty="0">
                <a:solidFill>
                  <a:srgbClr val="000000"/>
                </a:solidFill>
                <a:effectLst/>
                <a:latin typeface="Arial" panose="020B0604020202020204" pitchFamily="34" charset="0"/>
                <a:cs typeface="Arial" panose="020B0604020202020204" pitchFamily="34" charset="0"/>
              </a:rPr>
              <a:t>In today's competitive commercial enterprise environment, agencies are constantly seeking methods to enhance operational efficiency and gain an aspect in the marketplace. One of the maximum transformative equipment for accomplishing this is CPQ software carriers, which give progressive pricing solutions to streamline the pricing procedure. Companies of all sizes are turning to these carriers to automate complicated pricing structures and optimize their income cycles.</a:t>
            </a:r>
            <a:endParaRPr lang="en-US" b="0" dirty="0">
              <a:effectLst/>
              <a:latin typeface="Arial" panose="020B0604020202020204" pitchFamily="34" charset="0"/>
              <a:cs typeface="Arial" panose="020B0604020202020204" pitchFamily="34" charset="0"/>
            </a:endParaRPr>
          </a:p>
          <a:p>
            <a:pPr rtl="0">
              <a:spcBef>
                <a:spcPts val="1800"/>
              </a:spcBef>
              <a:spcAft>
                <a:spcPts val="600"/>
              </a:spcAft>
            </a:pPr>
            <a:r>
              <a:rPr lang="en-US" sz="2800" b="1" i="0" u="none" strike="noStrike" dirty="0">
                <a:solidFill>
                  <a:srgbClr val="000000"/>
                </a:solidFill>
                <a:effectLst/>
                <a:latin typeface="Arial" panose="020B0604020202020204" pitchFamily="34" charset="0"/>
                <a:cs typeface="Arial" panose="020B0604020202020204" pitchFamily="34" charset="0"/>
              </a:rPr>
              <a:t>Streamlining the Pricing Process</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Manual pricing techniques may be bulky and mistakes-inclined. Companies regularly war with faulty costs, inconsistent pricing fashions, and delayed responses to client inquiries. CPQ software has emerged as the solution to these demanding situations. By the use of state-of-the-art algorithms and pricing fashions,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CPQ software vendors</a:t>
            </a:r>
            <a:r>
              <a:rPr lang="en-US" sz="1800" b="0" i="0" u="none" strike="noStrike" dirty="0">
                <a:solidFill>
                  <a:srgbClr val="000000"/>
                </a:solidFill>
                <a:effectLst/>
                <a:latin typeface="Arial" panose="020B0604020202020204" pitchFamily="34" charset="0"/>
                <a:cs typeface="Arial" panose="020B0604020202020204" pitchFamily="34" charset="0"/>
              </a:rPr>
              <a:t> guarantee that pricing is right, consistent, and low. The result is a reduction in human blunders and more well timed, tailor-made prices for customers, enhancing each operational performance and customer delight.</a:t>
            </a:r>
            <a:endParaRPr lang="en-US" b="0" dirty="0">
              <a:effectLst/>
              <a:latin typeface="Arial" panose="020B0604020202020204" pitchFamily="34" charset="0"/>
              <a:cs typeface="Arial" panose="020B0604020202020204" pitchFamily="34" charset="0"/>
            </a:endParaRPr>
          </a:p>
          <a:p>
            <a:pPr rtl="0">
              <a:spcBef>
                <a:spcPts val="1600"/>
              </a:spcBef>
              <a:spcAft>
                <a:spcPts val="400"/>
              </a:spcAft>
            </a:pPr>
            <a:r>
              <a:rPr lang="en-US" sz="2400" b="1" i="0" u="none" strike="noStrike" dirty="0">
                <a:solidFill>
                  <a:srgbClr val="000000"/>
                </a:solidFill>
                <a:effectLst/>
                <a:latin typeface="Arial" panose="020B0604020202020204" pitchFamily="34" charset="0"/>
                <a:cs typeface="Arial" panose="020B0604020202020204" pitchFamily="34" charset="0"/>
              </a:rPr>
              <a:t>Flexibility and Customization with Pricing Tools Software</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One of the giant reasons organizations are increasingly relying on pricing gear software is the power it offers. These equipment allow companies to handle complicated pricing situations, such as discounts, customizations, and tiered pricing structures, all even as making sure compliance with internal pricing rules. With CPQ software programs, agencies can quickly configure merchandise, regulate pricing based on client profiles, and practice dynamic pricing strategies quite simply.</a:t>
            </a:r>
            <a:endParaRPr lang="en-US" b="0" dirty="0">
              <a:effectLst/>
              <a:latin typeface="Arial" panose="020B0604020202020204" pitchFamily="34" charset="0"/>
              <a:cs typeface="Arial" panose="020B0604020202020204" pitchFamily="34" charset="0"/>
            </a:endParaRPr>
          </a:p>
          <a:p>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0137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4298FC-4050-81B1-0BD7-DBEF3FCE6DC1}"/>
              </a:ext>
            </a:extLst>
          </p:cNvPr>
          <p:cNvSpPr txBox="1"/>
          <p:nvPr/>
        </p:nvSpPr>
        <p:spPr>
          <a:xfrm>
            <a:off x="0" y="176981"/>
            <a:ext cx="12192000" cy="6181179"/>
          </a:xfrm>
          <a:prstGeom prst="rect">
            <a:avLst/>
          </a:prstGeom>
          <a:noFill/>
        </p:spPr>
        <p:txBody>
          <a:bodyPr wrap="square">
            <a:spAutoFit/>
          </a:bodyPr>
          <a:lstStyle/>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Integration with Promotion Optimization Software</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Another advantage of partnering with CPQ software vendors is the seamless integration with </a:t>
            </a:r>
            <a:r>
              <a:rPr lang="en-US" sz="1800" b="1" i="0" u="sng" strike="noStrike" dirty="0">
                <a:solidFill>
                  <a:srgbClr val="1155CC"/>
                </a:solidFill>
                <a:effectLst/>
                <a:latin typeface="Arial" panose="020B0604020202020204" pitchFamily="34" charset="0"/>
                <a:cs typeface="Arial" panose="020B0604020202020204" pitchFamily="34" charset="0"/>
                <a:hlinkClick r:id="rId2"/>
              </a:rPr>
              <a:t>promotion optimization software</a:t>
            </a:r>
            <a:r>
              <a:rPr lang="en-US" sz="1800" b="0" i="0" u="none" strike="noStrike" dirty="0">
                <a:solidFill>
                  <a:srgbClr val="000000"/>
                </a:solidFill>
                <a:effectLst/>
                <a:latin typeface="Arial" panose="020B0604020202020204" pitchFamily="34" charset="0"/>
                <a:cs typeface="Arial" panose="020B0604020202020204" pitchFamily="34" charset="0"/>
              </a:rPr>
              <a:t>. This combination allows businesses to now not only provide aggressive pricing but also leverage promotional campaigns effectively. Promotion optimization software program facilitates corporations to analyze the effectiveness of reductions, promotions, and pricing strategies. By integrating this with CPQ systems, companies can generate fee costs that robotically include promotional gives, ensuring maximum price for each commercial enterprise and its customers.</a:t>
            </a:r>
            <a:endParaRPr lang="en-US" b="0" dirty="0">
              <a:effectLst/>
              <a:latin typeface="Arial" panose="020B0604020202020204" pitchFamily="34" charset="0"/>
              <a:cs typeface="Arial" panose="020B0604020202020204" pitchFamily="34" charset="0"/>
            </a:endParaRPr>
          </a:p>
          <a:p>
            <a:pPr rtl="0">
              <a:spcBef>
                <a:spcPts val="1400"/>
              </a:spcBef>
              <a:spcAft>
                <a:spcPts val="400"/>
              </a:spcAft>
            </a:pPr>
            <a:r>
              <a:rPr lang="en-US" sz="2000" b="1" i="0" u="none" strike="noStrike" dirty="0">
                <a:solidFill>
                  <a:srgbClr val="000000"/>
                </a:solidFill>
                <a:effectLst/>
                <a:latin typeface="Arial" panose="020B0604020202020204" pitchFamily="34" charset="0"/>
                <a:cs typeface="Arial" panose="020B0604020202020204" pitchFamily="34" charset="0"/>
              </a:rPr>
              <a:t>Enhanced Decision-Making</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The facts-pushed insights supplied by using CPQ software program assist agencies make greater informed pricing decisions. By studying historic income records, consumer purchasing conduct, and marketplace trends, corporations can optimize their pricing strategies to maximize earnings. With CPQ software, corporations can cast off guesswork and adopt a more clinical method to pricing, leading to better consequences in both pricing accuracy and revenue era.</a:t>
            </a:r>
            <a:endParaRPr lang="en-US" b="0" dirty="0">
              <a:effectLst/>
              <a:latin typeface="Arial" panose="020B0604020202020204" pitchFamily="34" charset="0"/>
              <a:cs typeface="Arial" panose="020B0604020202020204" pitchFamily="34" charset="0"/>
            </a:endParaRPr>
          </a:p>
          <a:p>
            <a:pPr rtl="0">
              <a:spcBef>
                <a:spcPts val="1200"/>
              </a:spcBef>
              <a:spcAft>
                <a:spcPts val="400"/>
              </a:spcAft>
            </a:pPr>
            <a:r>
              <a:rPr lang="en-US" sz="1800" b="1" i="0" u="none" strike="noStrike" dirty="0">
                <a:solidFill>
                  <a:srgbClr val="000000"/>
                </a:solidFill>
                <a:effectLst/>
                <a:latin typeface="Arial" panose="020B0604020202020204" pitchFamily="34" charset="0"/>
                <a:cs typeface="Arial" panose="020B0604020202020204" pitchFamily="34" charset="0"/>
              </a:rPr>
              <a:t>Conclusion</a:t>
            </a:r>
            <a:endParaRPr lang="en-US" b="1" dirty="0">
              <a:effectLst/>
              <a:latin typeface="Arial" panose="020B0604020202020204" pitchFamily="34" charset="0"/>
              <a:cs typeface="Arial" panose="020B0604020202020204" pitchFamily="34" charset="0"/>
            </a:endParaRPr>
          </a:p>
          <a:p>
            <a:pPr rtl="0"/>
            <a:r>
              <a:rPr lang="en-US" sz="1800" b="0" i="0" u="none" strike="noStrike" dirty="0">
                <a:solidFill>
                  <a:srgbClr val="000000"/>
                </a:solidFill>
                <a:effectLst/>
                <a:latin typeface="Arial" panose="020B0604020202020204" pitchFamily="34" charset="0"/>
                <a:cs typeface="Arial" panose="020B0604020202020204" pitchFamily="34" charset="0"/>
              </a:rPr>
              <a:t>As extra agencies face the pressures of increasing competition and growing consumer expectancies, turning to CPQ software vendors for pricing answers has ended up an important approach. By streamlining the pricing procedure, supplying flexibility with </a:t>
            </a:r>
            <a:r>
              <a:rPr lang="en-US" sz="1800" b="1" i="0" u="sng" strike="noStrike" dirty="0">
                <a:solidFill>
                  <a:srgbClr val="1155CC"/>
                </a:solidFill>
                <a:effectLst/>
                <a:latin typeface="Arial" panose="020B0604020202020204" pitchFamily="34" charset="0"/>
                <a:cs typeface="Arial" panose="020B0604020202020204" pitchFamily="34" charset="0"/>
                <a:hlinkClick r:id="rId3"/>
              </a:rPr>
              <a:t>pricing tools software</a:t>
            </a:r>
            <a:r>
              <a:rPr lang="en-US" sz="1800" b="0" i="0" u="none" strike="noStrike" dirty="0">
                <a:solidFill>
                  <a:srgbClr val="000000"/>
                </a:solidFill>
                <a:effectLst/>
                <a:latin typeface="Arial" panose="020B0604020202020204" pitchFamily="34" charset="0"/>
                <a:cs typeface="Arial" panose="020B0604020202020204" pitchFamily="34" charset="0"/>
              </a:rPr>
              <a:t> programs, and integrating with merchandising optimization software programs, companies can optimize their pricing models for extra achievement.</a:t>
            </a:r>
            <a:endParaRPr lang="en-US" b="0" dirty="0">
              <a:effectLst/>
              <a:latin typeface="Arial" panose="020B0604020202020204" pitchFamily="34" charset="0"/>
              <a:cs typeface="Arial" panose="020B0604020202020204" pitchFamily="34" charset="0"/>
            </a:endParaRPr>
          </a:p>
          <a:p>
            <a:br>
              <a:rPr lang="en-US" b="0" dirty="0">
                <a:effectLst/>
                <a:latin typeface="Arial" panose="020B0604020202020204" pitchFamily="34" charset="0"/>
                <a:cs typeface="Arial" panose="020B0604020202020204" pitchFamily="34" charset="0"/>
              </a:rPr>
            </a:br>
            <a:br>
              <a:rPr lang="en-US" b="0" dirty="0">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3838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4D3A-82B8-8938-92B6-523583796BB6}"/>
              </a:ext>
            </a:extLst>
          </p:cNvPr>
          <p:cNvSpPr txBox="1">
            <a:spLocks/>
          </p:cNvSpPr>
          <p:nvPr/>
        </p:nvSpPr>
        <p:spPr>
          <a:xfrm>
            <a:off x="188817" y="167497"/>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0EBE32F3-019C-97DD-86D9-1914C8BEA71C}"/>
              </a:ext>
            </a:extLst>
          </p:cNvPr>
          <p:cNvSpPr/>
          <p:nvPr/>
        </p:nvSpPr>
        <p:spPr>
          <a:xfrm>
            <a:off x="239434"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789357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542</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Why More Companies Are Turning to CPQ Software Vendors for Pricing Solutions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347</cp:lastModifiedBy>
  <cp:revision>1</cp:revision>
  <dcterms:created xsi:type="dcterms:W3CDTF">2025-01-30T10:43:53Z</dcterms:created>
  <dcterms:modified xsi:type="dcterms:W3CDTF">2025-01-30T10:49:08Z</dcterms:modified>
</cp:coreProperties>
</file>