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Canva Sans Bold" charset="1" panose="020B0803030501040103"/>
      <p:regular r:id="rId19"/>
    </p:embeddedFont>
    <p:embeddedFont>
      <p:font typeface="Fira Sans Semi-Bold" charset="1" panose="020B0603050000020004"/>
      <p:regular r:id="rId20"/>
    </p:embeddedFont>
    <p:embeddedFont>
      <p:font typeface="Canva Sans" charset="1" panose="020B0503030501040103"/>
      <p:regular r:id="rId21"/>
    </p:embeddedFont>
    <p:embeddedFont>
      <p:font typeface="Fira Sans Light" charset="1" panose="020B0403050000020004"/>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 TargetMode="External" Type="http://schemas.openxmlformats.org/officeDocument/2006/relationships/hyperlink"/><Relationship Id="rId3" Target="../media/image5.pn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10800000">
            <a:off x="6434371" y="-10855790"/>
            <a:ext cx="15712963" cy="13047924"/>
            <a:chOff x="0" y="0"/>
            <a:chExt cx="6469351" cy="5372100"/>
          </a:xfrm>
        </p:grpSpPr>
        <p:sp>
          <p:nvSpPr>
            <p:cNvPr name="Freeform 3" id="3"/>
            <p:cNvSpPr/>
            <p:nvPr/>
          </p:nvSpPr>
          <p:spPr>
            <a:xfrm flipH="false" flipV="false" rot="0">
              <a:off x="0" y="0"/>
              <a:ext cx="6469351" cy="5372100"/>
            </a:xfrm>
            <a:custGeom>
              <a:avLst/>
              <a:gdLst/>
              <a:ahLst/>
              <a:cxnLst/>
              <a:rect r="r" b="b" t="t" l="l"/>
              <a:pathLst>
                <a:path h="5372100" w="6469351">
                  <a:moveTo>
                    <a:pt x="4918681" y="0"/>
                  </a:moveTo>
                  <a:lnTo>
                    <a:pt x="1550670" y="0"/>
                  </a:lnTo>
                  <a:lnTo>
                    <a:pt x="0" y="2686050"/>
                  </a:lnTo>
                  <a:lnTo>
                    <a:pt x="1550670" y="5372100"/>
                  </a:lnTo>
                  <a:lnTo>
                    <a:pt x="4918681" y="5372100"/>
                  </a:lnTo>
                  <a:lnTo>
                    <a:pt x="6469351" y="2686050"/>
                  </a:lnTo>
                  <a:lnTo>
                    <a:pt x="4918681" y="0"/>
                  </a:lnTo>
                  <a:close/>
                </a:path>
              </a:pathLst>
            </a:custGeom>
            <a:solidFill>
              <a:srgbClr val="FFFFFF"/>
            </a:solidFill>
          </p:spPr>
        </p:sp>
      </p:grpSp>
      <p:sp>
        <p:nvSpPr>
          <p:cNvPr name="Freeform 4" id="4"/>
          <p:cNvSpPr/>
          <p:nvPr/>
        </p:nvSpPr>
        <p:spPr>
          <a:xfrm flipH="false" flipV="false" rot="0">
            <a:off x="8716268" y="3215768"/>
            <a:ext cx="12806283" cy="6956292"/>
          </a:xfrm>
          <a:custGeom>
            <a:avLst/>
            <a:gdLst/>
            <a:ahLst/>
            <a:cxnLst/>
            <a:rect r="r" b="b" t="t" l="l"/>
            <a:pathLst>
              <a:path h="6956292" w="12806283">
                <a:moveTo>
                  <a:pt x="0" y="0"/>
                </a:moveTo>
                <a:lnTo>
                  <a:pt x="12806283" y="0"/>
                </a:lnTo>
                <a:lnTo>
                  <a:pt x="12806283" y="6956292"/>
                </a:lnTo>
                <a:lnTo>
                  <a:pt x="0" y="6956292"/>
                </a:lnTo>
                <a:lnTo>
                  <a:pt x="0" y="0"/>
                </a:lnTo>
                <a:close/>
              </a:path>
            </a:pathLst>
          </a:custGeom>
          <a:blipFill>
            <a:blip r:embed="rId2"/>
            <a:stretch>
              <a:fillRect l="0" t="0" r="0" b="0"/>
            </a:stretch>
          </a:blipFill>
        </p:spPr>
      </p:sp>
      <p:sp>
        <p:nvSpPr>
          <p:cNvPr name="Freeform 5" id="5"/>
          <p:cNvSpPr/>
          <p:nvPr/>
        </p:nvSpPr>
        <p:spPr>
          <a:xfrm flipH="false" flipV="false" rot="0">
            <a:off x="1028700" y="3215768"/>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3"/>
            <a:stretch>
              <a:fillRect l="0" t="0" r="0" b="0"/>
            </a:stretch>
          </a:blipFill>
        </p:spPr>
      </p:sp>
      <p:sp>
        <p:nvSpPr>
          <p:cNvPr name="TextBox 6" id="6"/>
          <p:cNvSpPr txBox="true"/>
          <p:nvPr/>
        </p:nvSpPr>
        <p:spPr>
          <a:xfrm rot="0">
            <a:off x="1028700" y="4317459"/>
            <a:ext cx="10510407" cy="2897796"/>
          </a:xfrm>
          <a:prstGeom prst="rect">
            <a:avLst/>
          </a:prstGeom>
        </p:spPr>
        <p:txBody>
          <a:bodyPr anchor="t" rtlCol="false" tIns="0" lIns="0" bIns="0" rIns="0">
            <a:spAutoFit/>
          </a:bodyPr>
          <a:lstStyle/>
          <a:p>
            <a:pPr algn="l">
              <a:lnSpc>
                <a:spcPts val="7753"/>
              </a:lnSpc>
            </a:pPr>
            <a:r>
              <a:rPr lang="en-US" sz="5538" b="true">
                <a:solidFill>
                  <a:srgbClr val="000000"/>
                </a:solidFill>
                <a:latin typeface="Canva Sans Bold"/>
                <a:ea typeface="Canva Sans Bold"/>
                <a:cs typeface="Canva Sans Bold"/>
                <a:sym typeface="Canva Sans Bold"/>
              </a:rPr>
              <a:t>What is an ICO on blockchain and how can it change the world?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1028700" y="1670074"/>
            <a:ext cx="5688802" cy="1149356"/>
          </a:xfrm>
          <a:prstGeom prst="rect">
            <a:avLst/>
          </a:prstGeom>
        </p:spPr>
        <p:txBody>
          <a:bodyPr anchor="t" rtlCol="false" tIns="0" lIns="0" bIns="0" rIns="0">
            <a:spAutoFit/>
          </a:bodyPr>
          <a:lstStyle/>
          <a:p>
            <a:pPr algn="l">
              <a:lnSpc>
                <a:spcPts val="8800"/>
              </a:lnSpc>
            </a:pPr>
            <a:r>
              <a:rPr lang="en-US" sz="8000" spc="-80" b="true">
                <a:solidFill>
                  <a:srgbClr val="FFFFFF"/>
                </a:solidFill>
                <a:latin typeface="Fira Sans Semi-Bold"/>
                <a:ea typeface="Fira Sans Semi-Bold"/>
                <a:cs typeface="Fira Sans Semi-Bold"/>
                <a:sym typeface="Fira Sans Semi-Bold"/>
              </a:rPr>
              <a:t>Introduction</a:t>
            </a:r>
          </a:p>
        </p:txBody>
      </p:sp>
      <p:grpSp>
        <p:nvGrpSpPr>
          <p:cNvPr name="Group 3" id="3"/>
          <p:cNvGrpSpPr/>
          <p:nvPr/>
        </p:nvGrpSpPr>
        <p:grpSpPr>
          <a:xfrm rot="0">
            <a:off x="-550860" y="9515874"/>
            <a:ext cx="15007818" cy="1542251"/>
            <a:chOff x="0" y="0"/>
            <a:chExt cx="52276502" cy="5372100"/>
          </a:xfrm>
        </p:grpSpPr>
        <p:sp>
          <p:nvSpPr>
            <p:cNvPr name="Freeform 4" id="4"/>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5" id="5"/>
          <p:cNvSpPr txBox="true"/>
          <p:nvPr/>
        </p:nvSpPr>
        <p:spPr>
          <a:xfrm rot="0">
            <a:off x="1028700" y="3523805"/>
            <a:ext cx="16230600" cy="3580765"/>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Transaction and storage ways have really been reorganized since blockchain technology came into existence. It's set up as a decentralized as well as transparent technology that enables people to trade safely and without intermediaries. It is this pivotal aspect that has led to the rise of the Initial Coin Offerings (ICOs) as a new innovative form of fundraising for projects based on the blockchain.</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1028700" y="1670074"/>
            <a:ext cx="5688802" cy="1149356"/>
          </a:xfrm>
          <a:prstGeom prst="rect">
            <a:avLst/>
          </a:prstGeom>
        </p:spPr>
        <p:txBody>
          <a:bodyPr anchor="t" rtlCol="false" tIns="0" lIns="0" bIns="0" rIns="0">
            <a:spAutoFit/>
          </a:bodyPr>
          <a:lstStyle/>
          <a:p>
            <a:pPr algn="l">
              <a:lnSpc>
                <a:spcPts val="8800"/>
              </a:lnSpc>
            </a:pPr>
            <a:r>
              <a:rPr lang="en-US" sz="8000" spc="-80" b="true">
                <a:solidFill>
                  <a:srgbClr val="FFFFFF"/>
                </a:solidFill>
                <a:latin typeface="Fira Sans Semi-Bold"/>
                <a:ea typeface="Fira Sans Semi-Bold"/>
                <a:cs typeface="Fira Sans Semi-Bold"/>
                <a:sym typeface="Fira Sans Semi-Bold"/>
              </a:rPr>
              <a:t>Introduction</a:t>
            </a:r>
          </a:p>
        </p:txBody>
      </p:sp>
      <p:grpSp>
        <p:nvGrpSpPr>
          <p:cNvPr name="Group 3" id="3"/>
          <p:cNvGrpSpPr/>
          <p:nvPr/>
        </p:nvGrpSpPr>
        <p:grpSpPr>
          <a:xfrm rot="0">
            <a:off x="-550860" y="9515874"/>
            <a:ext cx="15007818" cy="1542251"/>
            <a:chOff x="0" y="0"/>
            <a:chExt cx="52276502" cy="5372100"/>
          </a:xfrm>
        </p:grpSpPr>
        <p:sp>
          <p:nvSpPr>
            <p:cNvPr name="Freeform 4" id="4"/>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5" id="5"/>
          <p:cNvSpPr txBox="true"/>
          <p:nvPr/>
        </p:nvSpPr>
        <p:spPr>
          <a:xfrm rot="0">
            <a:off x="1028700" y="3523805"/>
            <a:ext cx="16230600" cy="3580765"/>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Transaction and storage ways have really been reorganized since blockchain technology came into existence. It's set up as a decentralized as well as transparent technology that enables people to trade safely and without intermediaries. It is this pivotal aspect that has led to the rise of the Initial Coin Offerings (ICOs) as a new innovative form of fundraising for projects based on the blockchain.</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3887781"/>
            <a:ext cx="16230600" cy="4180840"/>
          </a:xfrm>
          <a:prstGeom prst="rect">
            <a:avLst/>
          </a:prstGeom>
        </p:spPr>
        <p:txBody>
          <a:bodyPr anchor="t" rtlCol="false" tIns="0" lIns="0" bIns="0" rIns="0">
            <a:spAutoFit/>
          </a:bodyPr>
          <a:lstStyle/>
          <a:p>
            <a:pPr algn="l">
              <a:lnSpc>
                <a:spcPts val="4759"/>
              </a:lnSpc>
            </a:pPr>
            <a:r>
              <a:rPr lang="en-US" sz="3399">
                <a:solidFill>
                  <a:srgbClr val="FFFFFF"/>
                </a:solidFill>
                <a:latin typeface="Canva Sans"/>
                <a:ea typeface="Canva Sans"/>
                <a:cs typeface="Canva Sans"/>
                <a:sym typeface="Canva Sans"/>
              </a:rPr>
              <a:t>An ICO is a fundraising method where a project or company offers its own cryptocurrency or tokens to investors in exchange for funds, typically in the form of established cryptocurrencies like Bitcoin or Ethereum.</a:t>
            </a:r>
          </a:p>
          <a:p>
            <a:pPr algn="l">
              <a:lnSpc>
                <a:spcPts val="4759"/>
              </a:lnSpc>
            </a:pPr>
          </a:p>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Purpose: Raise capital for a new blockchain project or business.</a:t>
            </a:r>
          </a:p>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Process: Investors purchase tokens during the ICO, often at a discounted price before the project launches.</a:t>
            </a:r>
          </a:p>
        </p:txBody>
      </p:sp>
      <p:sp>
        <p:nvSpPr>
          <p:cNvPr name="TextBox 5" id="5"/>
          <p:cNvSpPr txBox="true"/>
          <p:nvPr/>
        </p:nvSpPr>
        <p:spPr>
          <a:xfrm rot="0">
            <a:off x="1028700" y="1670074"/>
            <a:ext cx="15803505" cy="1149356"/>
          </a:xfrm>
          <a:prstGeom prst="rect">
            <a:avLst/>
          </a:prstGeom>
        </p:spPr>
        <p:txBody>
          <a:bodyPr anchor="t" rtlCol="false" tIns="0" lIns="0" bIns="0" rIns="0">
            <a:spAutoFit/>
          </a:bodyPr>
          <a:lstStyle/>
          <a:p>
            <a:pPr algn="l">
              <a:lnSpc>
                <a:spcPts val="8800"/>
              </a:lnSpc>
            </a:pPr>
            <a:r>
              <a:rPr lang="en-US" sz="8000" spc="-80" b="true">
                <a:solidFill>
                  <a:srgbClr val="FFFFFF"/>
                </a:solidFill>
                <a:latin typeface="Fira Sans Semi-Bold"/>
                <a:ea typeface="Fira Sans Semi-Bold"/>
                <a:cs typeface="Fira Sans Semi-Bold"/>
                <a:sym typeface="Fira Sans Semi-Bold"/>
              </a:rPr>
              <a:t>ICO (Initial Coin Offering) Overview</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2206342"/>
            <a:ext cx="16805299" cy="6606541"/>
          </a:xfrm>
          <a:prstGeom prst="rect">
            <a:avLst/>
          </a:prstGeom>
        </p:spPr>
        <p:txBody>
          <a:bodyPr anchor="t" rtlCol="false" tIns="0" lIns="0" bIns="0" rIns="0">
            <a:spAutoFit/>
          </a:bodyPr>
          <a:lstStyle/>
          <a:p>
            <a:pPr algn="l" marL="647698" indent="-323849" lvl="1">
              <a:lnSpc>
                <a:spcPts val="5279"/>
              </a:lnSpc>
              <a:buFont typeface="Arial"/>
              <a:buChar char="•"/>
            </a:pPr>
            <a:r>
              <a:rPr lang="en-US" b="true" sz="2999">
                <a:solidFill>
                  <a:srgbClr val="000000"/>
                </a:solidFill>
                <a:latin typeface="Canva Sans Bold"/>
                <a:ea typeface="Canva Sans Bold"/>
                <a:cs typeface="Canva Sans Bold"/>
                <a:sym typeface="Canva Sans Bold"/>
              </a:rPr>
              <a:t>Funding Innovation:</a:t>
            </a:r>
            <a:r>
              <a:rPr lang="en-US" b="true" sz="2999">
                <a:solidFill>
                  <a:srgbClr val="FFFFFF"/>
                </a:solidFill>
                <a:latin typeface="Canva Sans Bold"/>
                <a:ea typeface="Canva Sans Bold"/>
                <a:cs typeface="Canva Sans Bold"/>
                <a:sym typeface="Canva Sans Bold"/>
              </a:rPr>
              <a:t> </a:t>
            </a:r>
            <a:r>
              <a:rPr lang="en-US" sz="2999">
                <a:solidFill>
                  <a:srgbClr val="FFFFFF"/>
                </a:solidFill>
                <a:latin typeface="Canva Sans"/>
                <a:ea typeface="Canva Sans"/>
                <a:cs typeface="Canva Sans"/>
                <a:sym typeface="Canva Sans"/>
              </a:rPr>
              <a:t>ICOs provide an alternative, decentralized way to raise capital for blockchain projects, bypassing traditional venture capital and financial institutions.</a:t>
            </a:r>
          </a:p>
          <a:p>
            <a:pPr algn="l" marL="647698" indent="-323849" lvl="1">
              <a:lnSpc>
                <a:spcPts val="5279"/>
              </a:lnSpc>
              <a:buFont typeface="Arial"/>
              <a:buChar char="•"/>
            </a:pPr>
            <a:r>
              <a:rPr lang="en-US" b="true" sz="2999">
                <a:solidFill>
                  <a:srgbClr val="000000"/>
                </a:solidFill>
                <a:latin typeface="Canva Sans Bold"/>
                <a:ea typeface="Canva Sans Bold"/>
                <a:cs typeface="Canva Sans Bold"/>
                <a:sym typeface="Canva Sans Bold"/>
              </a:rPr>
              <a:t>Decentralization:</a:t>
            </a:r>
            <a:r>
              <a:rPr lang="en-US" sz="2999">
                <a:solidFill>
                  <a:srgbClr val="FFFFFF"/>
                </a:solidFill>
                <a:latin typeface="Canva Sans"/>
                <a:ea typeface="Canva Sans"/>
                <a:cs typeface="Canva Sans"/>
                <a:sym typeface="Canva Sans"/>
              </a:rPr>
              <a:t> Empower creators and users by enabling direct investment in blockchain projects, promoting decentralization of power and control.</a:t>
            </a:r>
          </a:p>
          <a:p>
            <a:pPr algn="l" marL="647698" indent="-323849" lvl="1">
              <a:lnSpc>
                <a:spcPts val="5279"/>
              </a:lnSpc>
              <a:buFont typeface="Arial"/>
              <a:buChar char="•"/>
            </a:pPr>
            <a:r>
              <a:rPr lang="en-US" b="true" sz="2999">
                <a:solidFill>
                  <a:srgbClr val="000000"/>
                </a:solidFill>
                <a:latin typeface="Canva Sans Bold"/>
                <a:ea typeface="Canva Sans Bold"/>
                <a:cs typeface="Canva Sans Bold"/>
                <a:sym typeface="Canva Sans Bold"/>
              </a:rPr>
              <a:t>Community Engagement:</a:t>
            </a:r>
            <a:r>
              <a:rPr lang="en-US" sz="2999">
                <a:solidFill>
                  <a:srgbClr val="FFFFFF"/>
                </a:solidFill>
                <a:latin typeface="Canva Sans"/>
                <a:ea typeface="Canva Sans"/>
                <a:cs typeface="Canva Sans"/>
                <a:sym typeface="Canva Sans"/>
              </a:rPr>
              <a:t> ICOs allow early adopters to participate in the project’s growth, often giving them governance or utility tokens to influence the future direction.</a:t>
            </a:r>
          </a:p>
          <a:p>
            <a:pPr algn="l" marL="647698" indent="-323849" lvl="1">
              <a:lnSpc>
                <a:spcPts val="5279"/>
              </a:lnSpc>
              <a:buFont typeface="Arial"/>
              <a:buChar char="•"/>
            </a:pPr>
            <a:r>
              <a:rPr lang="en-US" b="true" sz="2999">
                <a:solidFill>
                  <a:srgbClr val="000000"/>
                </a:solidFill>
                <a:latin typeface="Canva Sans Bold"/>
                <a:ea typeface="Canva Sans Bold"/>
                <a:cs typeface="Canva Sans Bold"/>
                <a:sym typeface="Canva Sans Bold"/>
              </a:rPr>
              <a:t>Accelerated Development:</a:t>
            </a:r>
            <a:r>
              <a:rPr lang="en-US" sz="2999">
                <a:solidFill>
                  <a:srgbClr val="FFFFFF"/>
                </a:solidFill>
                <a:latin typeface="Canva Sans"/>
                <a:ea typeface="Canva Sans"/>
                <a:cs typeface="Canva Sans"/>
                <a:sym typeface="Canva Sans"/>
              </a:rPr>
              <a:t> Immediate access to funds enables rapid development and scaling of blockchain solutions, advancing adoption and innovation in the space.</a:t>
            </a:r>
          </a:p>
          <a:p>
            <a:pPr algn="l" marL="647698" indent="-323849" lvl="1">
              <a:lnSpc>
                <a:spcPts val="5279"/>
              </a:lnSpc>
              <a:buFont typeface="Arial"/>
              <a:buChar char="•"/>
            </a:pPr>
            <a:r>
              <a:rPr lang="en-US" b="true" sz="2999">
                <a:solidFill>
                  <a:srgbClr val="000000"/>
                </a:solidFill>
                <a:latin typeface="Canva Sans Bold"/>
                <a:ea typeface="Canva Sans Bold"/>
                <a:cs typeface="Canva Sans Bold"/>
                <a:sym typeface="Canva Sans Bold"/>
              </a:rPr>
              <a:t>Global Accessibility:</a:t>
            </a:r>
            <a:r>
              <a:rPr lang="en-US" sz="2999">
                <a:solidFill>
                  <a:srgbClr val="FFFFFF"/>
                </a:solidFill>
                <a:latin typeface="Canva Sans"/>
                <a:ea typeface="Canva Sans"/>
                <a:cs typeface="Canva Sans"/>
                <a:sym typeface="Canva Sans"/>
              </a:rPr>
              <a:t> ICOs provide a global platform for investors to fund projects, creating a more inclusive and international blockchain ecosystem.</a:t>
            </a:r>
          </a:p>
        </p:txBody>
      </p:sp>
      <p:sp>
        <p:nvSpPr>
          <p:cNvPr name="TextBox 5" id="5"/>
          <p:cNvSpPr txBox="true"/>
          <p:nvPr/>
        </p:nvSpPr>
        <p:spPr>
          <a:xfrm rot="0">
            <a:off x="1028700" y="788975"/>
            <a:ext cx="16230600" cy="866775"/>
          </a:xfrm>
          <a:prstGeom prst="rect">
            <a:avLst/>
          </a:prstGeom>
        </p:spPr>
        <p:txBody>
          <a:bodyPr anchor="t" rtlCol="false" tIns="0" lIns="0" bIns="0" rIns="0">
            <a:spAutoFit/>
          </a:bodyPr>
          <a:lstStyle/>
          <a:p>
            <a:pPr algn="l">
              <a:lnSpc>
                <a:spcPts val="6600"/>
              </a:lnSpc>
            </a:pPr>
            <a:r>
              <a:rPr lang="en-US" sz="6000" spc="-60" b="true">
                <a:solidFill>
                  <a:srgbClr val="FFFFFF"/>
                </a:solidFill>
                <a:latin typeface="Fira Sans Semi-Bold"/>
                <a:ea typeface="Fira Sans Semi-Bold"/>
                <a:cs typeface="Fira Sans Semi-Bold"/>
                <a:sym typeface="Fira Sans Semi-Bold"/>
              </a:rPr>
              <a:t>Importance of ICOs for Blockchain Technology</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Freeform 4" id="4"/>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
        <p:nvSpPr>
          <p:cNvPr name="Freeform 5" id="5"/>
          <p:cNvSpPr/>
          <p:nvPr/>
        </p:nvSpPr>
        <p:spPr>
          <a:xfrm flipH="false" flipV="false" rot="0">
            <a:off x="8511379" y="1072263"/>
            <a:ext cx="8602233" cy="8602233"/>
          </a:xfrm>
          <a:custGeom>
            <a:avLst/>
            <a:gdLst/>
            <a:ahLst/>
            <a:cxnLst/>
            <a:rect r="r" b="b" t="t" l="l"/>
            <a:pathLst>
              <a:path h="8602233" w="8602233">
                <a:moveTo>
                  <a:pt x="0" y="0"/>
                </a:moveTo>
                <a:lnTo>
                  <a:pt x="8602233" y="0"/>
                </a:lnTo>
                <a:lnTo>
                  <a:pt x="8602233" y="8602233"/>
                </a:lnTo>
                <a:lnTo>
                  <a:pt x="0" y="8602233"/>
                </a:lnTo>
                <a:lnTo>
                  <a:pt x="0" y="0"/>
                </a:lnTo>
                <a:close/>
              </a:path>
            </a:pathLst>
          </a:custGeom>
          <a:blipFill>
            <a:blip r:embed="rId3"/>
            <a:stretch>
              <a:fillRect l="0" t="0" r="0" b="0"/>
            </a:stretch>
          </a:blipFill>
        </p:spPr>
      </p:sp>
      <p:sp>
        <p:nvSpPr>
          <p:cNvPr name="TextBox 6" id="6"/>
          <p:cNvSpPr txBox="true"/>
          <p:nvPr/>
        </p:nvSpPr>
        <p:spPr>
          <a:xfrm rot="0">
            <a:off x="1028700" y="3660784"/>
            <a:ext cx="9257585" cy="3272791"/>
          </a:xfrm>
          <a:prstGeom prst="rect">
            <a:avLst/>
          </a:prstGeom>
        </p:spPr>
        <p:txBody>
          <a:bodyPr anchor="t" rtlCol="false" tIns="0" lIns="0" bIns="0" rIns="0">
            <a:spAutoFit/>
          </a:bodyPr>
          <a:lstStyle/>
          <a:p>
            <a:pPr algn="l" marL="647698" indent="-323849" lvl="1">
              <a:lnSpc>
                <a:spcPts val="5279"/>
              </a:lnSpc>
              <a:buFont typeface="Arial"/>
              <a:buChar char="•"/>
            </a:pPr>
            <a:r>
              <a:rPr lang="en-US" sz="2999">
                <a:solidFill>
                  <a:srgbClr val="FFFFFF"/>
                </a:solidFill>
                <a:latin typeface="Canva Sans"/>
                <a:ea typeface="Canva Sans"/>
                <a:cs typeface="Canva Sans"/>
                <a:sym typeface="Canva Sans"/>
              </a:rPr>
              <a:t>Democratizing Investment</a:t>
            </a:r>
          </a:p>
          <a:p>
            <a:pPr algn="l" marL="647698" indent="-323849" lvl="1">
              <a:lnSpc>
                <a:spcPts val="5279"/>
              </a:lnSpc>
              <a:buFont typeface="Arial"/>
              <a:buChar char="•"/>
            </a:pPr>
            <a:r>
              <a:rPr lang="en-US" sz="2999">
                <a:solidFill>
                  <a:srgbClr val="FFFFFF"/>
                </a:solidFill>
                <a:latin typeface="Canva Sans"/>
                <a:ea typeface="Canva Sans"/>
                <a:cs typeface="Canva Sans"/>
                <a:sym typeface="Canva Sans"/>
              </a:rPr>
              <a:t>Disrupting Traditional Finance</a:t>
            </a:r>
          </a:p>
          <a:p>
            <a:pPr algn="l" marL="647698" indent="-323849" lvl="1">
              <a:lnSpc>
                <a:spcPts val="5279"/>
              </a:lnSpc>
              <a:buFont typeface="Arial"/>
              <a:buChar char="•"/>
            </a:pPr>
            <a:r>
              <a:rPr lang="en-US" sz="2999">
                <a:solidFill>
                  <a:srgbClr val="FFFFFF"/>
                </a:solidFill>
                <a:latin typeface="Canva Sans"/>
                <a:ea typeface="Canva Sans"/>
                <a:cs typeface="Canva Sans"/>
                <a:sym typeface="Canva Sans"/>
              </a:rPr>
              <a:t>Enabling Decentralized Innovation</a:t>
            </a:r>
          </a:p>
          <a:p>
            <a:pPr algn="l" marL="647698" indent="-323849" lvl="1">
              <a:lnSpc>
                <a:spcPts val="5279"/>
              </a:lnSpc>
              <a:buFont typeface="Arial"/>
              <a:buChar char="•"/>
            </a:pPr>
            <a:r>
              <a:rPr lang="en-US" sz="2999">
                <a:solidFill>
                  <a:srgbClr val="FFFFFF"/>
                </a:solidFill>
                <a:latin typeface="Canva Sans"/>
                <a:ea typeface="Canva Sans"/>
                <a:cs typeface="Canva Sans"/>
                <a:sym typeface="Canva Sans"/>
              </a:rPr>
              <a:t>Empowering Global Communities</a:t>
            </a:r>
          </a:p>
          <a:p>
            <a:pPr algn="l" marL="647698" indent="-323849" lvl="1">
              <a:lnSpc>
                <a:spcPts val="5279"/>
              </a:lnSpc>
              <a:buFont typeface="Arial"/>
              <a:buChar char="•"/>
            </a:pPr>
            <a:r>
              <a:rPr lang="en-US" sz="2999">
                <a:solidFill>
                  <a:srgbClr val="FFFFFF"/>
                </a:solidFill>
                <a:latin typeface="Canva Sans"/>
                <a:ea typeface="Canva Sans"/>
                <a:cs typeface="Canva Sans"/>
                <a:sym typeface="Canva Sans"/>
              </a:rPr>
              <a:t>Driving Economic Inclusion</a:t>
            </a:r>
          </a:p>
        </p:txBody>
      </p:sp>
      <p:sp>
        <p:nvSpPr>
          <p:cNvPr name="TextBox 7" id="7"/>
          <p:cNvSpPr txBox="true"/>
          <p:nvPr/>
        </p:nvSpPr>
        <p:spPr>
          <a:xfrm rot="0">
            <a:off x="1028700" y="1277416"/>
            <a:ext cx="16230600"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How ICOs Can Change the World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2281507"/>
            <a:ext cx="16230600" cy="2960751"/>
          </a:xfrm>
          <a:prstGeom prst="rect">
            <a:avLst/>
          </a:prstGeom>
        </p:spPr>
        <p:txBody>
          <a:bodyPr anchor="t" rtlCol="false" tIns="0" lIns="0" bIns="0" rIns="0">
            <a:spAutoFit/>
          </a:bodyPr>
          <a:lstStyle/>
          <a:p>
            <a:pPr algn="l">
              <a:lnSpc>
                <a:spcPts val="4752"/>
              </a:lnSpc>
            </a:pPr>
            <a:r>
              <a:rPr lang="en-US" sz="2700">
                <a:solidFill>
                  <a:srgbClr val="FFFFFF"/>
                </a:solidFill>
                <a:latin typeface="Canva Sans"/>
                <a:ea typeface="Canva Sans"/>
                <a:cs typeface="Canva Sans"/>
                <a:sym typeface="Canva Sans"/>
              </a:rPr>
              <a:t>Ethereum (ETH)</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Launch: 2014</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Fund Raised: $18 million</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Impact: Created the first decentralized smart contract platform, revolutionizing blockchain development.</a:t>
            </a:r>
          </a:p>
        </p:txBody>
      </p:sp>
      <p:sp>
        <p:nvSpPr>
          <p:cNvPr name="TextBox 5" id="5"/>
          <p:cNvSpPr txBox="true"/>
          <p:nvPr/>
        </p:nvSpPr>
        <p:spPr>
          <a:xfrm rot="0">
            <a:off x="1028700" y="1085850"/>
            <a:ext cx="16498793"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Top 5 Successful ICO Examples in Blockchain</a:t>
            </a:r>
          </a:p>
        </p:txBody>
      </p:sp>
      <p:sp>
        <p:nvSpPr>
          <p:cNvPr name="TextBox 6" id="6"/>
          <p:cNvSpPr txBox="true"/>
          <p:nvPr/>
        </p:nvSpPr>
        <p:spPr>
          <a:xfrm rot="0">
            <a:off x="1162796" y="5820997"/>
            <a:ext cx="16230600" cy="2960751"/>
          </a:xfrm>
          <a:prstGeom prst="rect">
            <a:avLst/>
          </a:prstGeom>
        </p:spPr>
        <p:txBody>
          <a:bodyPr anchor="t" rtlCol="false" tIns="0" lIns="0" bIns="0" rIns="0">
            <a:spAutoFit/>
          </a:bodyPr>
          <a:lstStyle/>
          <a:p>
            <a:pPr algn="l">
              <a:lnSpc>
                <a:spcPts val="4752"/>
              </a:lnSpc>
            </a:pPr>
            <a:r>
              <a:rPr lang="en-US" sz="2700">
                <a:solidFill>
                  <a:srgbClr val="FFFFFF"/>
                </a:solidFill>
                <a:latin typeface="Canva Sans"/>
                <a:ea typeface="Canva Sans"/>
                <a:cs typeface="Canva Sans"/>
                <a:sym typeface="Canva Sans"/>
              </a:rPr>
              <a:t>Tezos (XTZ)</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Launch: 2017</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Fund Raised: $232 million</a:t>
            </a:r>
          </a:p>
          <a:p>
            <a:pPr algn="l" marL="582930" indent="-291465" lvl="1">
              <a:lnSpc>
                <a:spcPts val="4752"/>
              </a:lnSpc>
              <a:buFont typeface="Arial"/>
              <a:buChar char="•"/>
            </a:pPr>
            <a:r>
              <a:rPr lang="en-US" sz="2700">
                <a:solidFill>
                  <a:srgbClr val="FFFFFF"/>
                </a:solidFill>
                <a:latin typeface="Canva Sans"/>
                <a:ea typeface="Canva Sans"/>
                <a:cs typeface="Canva Sans"/>
                <a:sym typeface="Canva Sans"/>
              </a:rPr>
              <a:t>Impact: Introduced on-chain governance and self-amending blockchain, enabling more democratic decision-making.</a:t>
            </a:r>
          </a:p>
        </p:txBody>
      </p:sp>
      <p:sp>
        <p:nvSpPr>
          <p:cNvPr name="Freeform 7" id="7"/>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1028700" y="713522"/>
            <a:ext cx="17259300" cy="3194177"/>
          </a:xfrm>
          <a:prstGeom prst="rect">
            <a:avLst/>
          </a:prstGeom>
        </p:spPr>
        <p:txBody>
          <a:bodyPr anchor="t" rtlCol="false" tIns="0" lIns="0" bIns="0" rIns="0">
            <a:spAutoFit/>
          </a:bodyPr>
          <a:lstStyle/>
          <a:p>
            <a:pPr algn="l">
              <a:lnSpc>
                <a:spcPts val="5103"/>
              </a:lnSpc>
            </a:pPr>
            <a:r>
              <a:rPr lang="en-US" sz="2899" b="true">
                <a:solidFill>
                  <a:srgbClr val="000000"/>
                </a:solidFill>
                <a:latin typeface="Canva Sans Bold"/>
                <a:ea typeface="Canva Sans Bold"/>
                <a:cs typeface="Canva Sans Bold"/>
                <a:sym typeface="Canva Sans Bold"/>
              </a:rPr>
              <a:t>Filecoin (FIL)</a:t>
            </a:r>
          </a:p>
          <a:p>
            <a:pPr algn="l" marL="626109" indent="-313054" lvl="1">
              <a:lnSpc>
                <a:spcPts val="5103"/>
              </a:lnSpc>
              <a:buFont typeface="Arial"/>
              <a:buChar char="•"/>
            </a:pPr>
            <a:r>
              <a:rPr lang="en-US" b="true" sz="2899">
                <a:solidFill>
                  <a:srgbClr val="FAF9F9"/>
                </a:solidFill>
                <a:latin typeface="Canva Sans Bold"/>
                <a:ea typeface="Canva Sans Bold"/>
                <a:cs typeface="Canva Sans Bold"/>
                <a:sym typeface="Canva Sans Bold"/>
              </a:rPr>
              <a:t>Launch:</a:t>
            </a:r>
            <a:r>
              <a:rPr lang="en-US" sz="2899">
                <a:solidFill>
                  <a:srgbClr val="FFFFFF"/>
                </a:solidFill>
                <a:latin typeface="Canva Sans"/>
                <a:ea typeface="Canva Sans"/>
                <a:cs typeface="Canva Sans"/>
                <a:sym typeface="Canva Sans"/>
              </a:rPr>
              <a:t> 2017</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Fund Raised: </a:t>
            </a:r>
            <a:r>
              <a:rPr lang="en-US" sz="2899">
                <a:solidFill>
                  <a:srgbClr val="FFFFFF"/>
                </a:solidFill>
                <a:latin typeface="Canva Sans"/>
                <a:ea typeface="Canva Sans"/>
                <a:cs typeface="Canva Sans"/>
                <a:sym typeface="Canva Sans"/>
              </a:rPr>
              <a:t>$257 million</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Impact:</a:t>
            </a:r>
            <a:r>
              <a:rPr lang="en-US" sz="2899">
                <a:solidFill>
                  <a:srgbClr val="FFFFFF"/>
                </a:solidFill>
                <a:latin typeface="Canva Sans"/>
                <a:ea typeface="Canva Sans"/>
                <a:cs typeface="Canva Sans"/>
                <a:sym typeface="Canva Sans"/>
              </a:rPr>
              <a:t> Developed a decentralized storage network, transforming data storage and accessibility.</a:t>
            </a:r>
          </a:p>
        </p:txBody>
      </p:sp>
      <p:sp>
        <p:nvSpPr>
          <p:cNvPr name="TextBox 3" id="3"/>
          <p:cNvSpPr txBox="true"/>
          <p:nvPr/>
        </p:nvSpPr>
        <p:spPr>
          <a:xfrm rot="0">
            <a:off x="1028700" y="3996146"/>
            <a:ext cx="17259300" cy="3194177"/>
          </a:xfrm>
          <a:prstGeom prst="rect">
            <a:avLst/>
          </a:prstGeom>
        </p:spPr>
        <p:txBody>
          <a:bodyPr anchor="t" rtlCol="false" tIns="0" lIns="0" bIns="0" rIns="0">
            <a:spAutoFit/>
          </a:bodyPr>
          <a:lstStyle/>
          <a:p>
            <a:pPr algn="l">
              <a:lnSpc>
                <a:spcPts val="5103"/>
              </a:lnSpc>
            </a:pPr>
            <a:r>
              <a:rPr lang="en-US" sz="2899" b="true">
                <a:solidFill>
                  <a:srgbClr val="000000"/>
                </a:solidFill>
                <a:latin typeface="Canva Sans Bold"/>
                <a:ea typeface="Canva Sans Bold"/>
                <a:cs typeface="Canva Sans Bold"/>
                <a:sym typeface="Canva Sans Bold"/>
              </a:rPr>
              <a:t>EOS (EOS)</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Launch:</a:t>
            </a:r>
            <a:r>
              <a:rPr lang="en-US" sz="2899">
                <a:solidFill>
                  <a:srgbClr val="FFFFFF"/>
                </a:solidFill>
                <a:latin typeface="Canva Sans"/>
                <a:ea typeface="Canva Sans"/>
                <a:cs typeface="Canva Sans"/>
                <a:sym typeface="Canva Sans"/>
              </a:rPr>
              <a:t> 2017</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Fund Raised: </a:t>
            </a:r>
            <a:r>
              <a:rPr lang="en-US" sz="2899">
                <a:solidFill>
                  <a:srgbClr val="FFFFFF"/>
                </a:solidFill>
                <a:latin typeface="Canva Sans"/>
                <a:ea typeface="Canva Sans"/>
                <a:cs typeface="Canva Sans"/>
                <a:sym typeface="Canva Sans"/>
              </a:rPr>
              <a:t>$4.2 billion</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Impact:</a:t>
            </a:r>
            <a:r>
              <a:rPr lang="en-US" sz="2899">
                <a:solidFill>
                  <a:srgbClr val="FFFFFF"/>
                </a:solidFill>
                <a:latin typeface="Canva Sans"/>
                <a:ea typeface="Canva Sans"/>
                <a:cs typeface="Canva Sans"/>
                <a:sym typeface="Canva Sans"/>
              </a:rPr>
              <a:t> Aimed to create a scalable, high-performance blockchain for decentralized applications (dApps).</a:t>
            </a:r>
          </a:p>
        </p:txBody>
      </p:sp>
      <p:sp>
        <p:nvSpPr>
          <p:cNvPr name="TextBox 4" id="4"/>
          <p:cNvSpPr txBox="true"/>
          <p:nvPr/>
        </p:nvSpPr>
        <p:spPr>
          <a:xfrm rot="0">
            <a:off x="1028700" y="7393710"/>
            <a:ext cx="17259300" cy="2546477"/>
          </a:xfrm>
          <a:prstGeom prst="rect">
            <a:avLst/>
          </a:prstGeom>
        </p:spPr>
        <p:txBody>
          <a:bodyPr anchor="t" rtlCol="false" tIns="0" lIns="0" bIns="0" rIns="0">
            <a:spAutoFit/>
          </a:bodyPr>
          <a:lstStyle/>
          <a:p>
            <a:pPr algn="l">
              <a:lnSpc>
                <a:spcPts val="5103"/>
              </a:lnSpc>
            </a:pPr>
            <a:r>
              <a:rPr lang="en-US" sz="2899" b="true">
                <a:solidFill>
                  <a:srgbClr val="000000"/>
                </a:solidFill>
                <a:latin typeface="Canva Sans Bold"/>
                <a:ea typeface="Canva Sans Bold"/>
                <a:cs typeface="Canva Sans Bold"/>
                <a:sym typeface="Canva Sans Bold"/>
              </a:rPr>
              <a:t>Polkadot (DOT)</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Launch:</a:t>
            </a:r>
            <a:r>
              <a:rPr lang="en-US" sz="2899">
                <a:solidFill>
                  <a:srgbClr val="FFFFFF"/>
                </a:solidFill>
                <a:latin typeface="Canva Sans"/>
                <a:ea typeface="Canva Sans"/>
                <a:cs typeface="Canva Sans"/>
                <a:sym typeface="Canva Sans"/>
              </a:rPr>
              <a:t> 2017</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Fund Raised:</a:t>
            </a:r>
            <a:r>
              <a:rPr lang="en-US" sz="2899">
                <a:solidFill>
                  <a:srgbClr val="FFFFFF"/>
                </a:solidFill>
                <a:latin typeface="Canva Sans"/>
                <a:ea typeface="Canva Sans"/>
                <a:cs typeface="Canva Sans"/>
                <a:sym typeface="Canva Sans"/>
              </a:rPr>
              <a:t> $145 million</a:t>
            </a:r>
          </a:p>
          <a:p>
            <a:pPr algn="l" marL="626109" indent="-313054" lvl="1">
              <a:lnSpc>
                <a:spcPts val="5103"/>
              </a:lnSpc>
              <a:buFont typeface="Arial"/>
              <a:buChar char="•"/>
            </a:pPr>
            <a:r>
              <a:rPr lang="en-US" b="true" sz="2899">
                <a:solidFill>
                  <a:srgbClr val="FFFFFF"/>
                </a:solidFill>
                <a:latin typeface="Canva Sans Bold"/>
                <a:ea typeface="Canva Sans Bold"/>
                <a:cs typeface="Canva Sans Bold"/>
                <a:sym typeface="Canva Sans Bold"/>
              </a:rPr>
              <a:t>Impact: </a:t>
            </a:r>
            <a:r>
              <a:rPr lang="en-US" sz="2899">
                <a:solidFill>
                  <a:srgbClr val="FFFFFF"/>
                </a:solidFill>
                <a:latin typeface="Canva Sans"/>
                <a:ea typeface="Canva Sans"/>
                <a:cs typeface="Canva Sans"/>
                <a:sym typeface="Canva Sans"/>
              </a:rPr>
              <a:t>Introduced a multi-chain framework for interoperability among different blockchains.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2328037"/>
            <a:ext cx="16230600" cy="6930263"/>
          </a:xfrm>
          <a:prstGeom prst="rect">
            <a:avLst/>
          </a:prstGeom>
        </p:spPr>
        <p:txBody>
          <a:bodyPr anchor="t" rtlCol="false" tIns="0" lIns="0" bIns="0" rIns="0">
            <a:spAutoFit/>
          </a:bodyPr>
          <a:lstStyle/>
          <a:p>
            <a:pPr algn="l" marL="561341" indent="-280670" lvl="1">
              <a:lnSpc>
                <a:spcPts val="4576"/>
              </a:lnSpc>
              <a:buFont typeface="Arial"/>
              <a:buChar char="•"/>
            </a:pPr>
            <a:r>
              <a:rPr lang="en-US" b="true" sz="2600">
                <a:solidFill>
                  <a:srgbClr val="000000"/>
                </a:solidFill>
                <a:latin typeface="Canva Sans Bold"/>
                <a:ea typeface="Canva Sans Bold"/>
                <a:cs typeface="Canva Sans Bold"/>
                <a:sym typeface="Canva Sans Bold"/>
              </a:rPr>
              <a:t>Lack of Universal Regulation:</a:t>
            </a:r>
            <a:r>
              <a:rPr lang="en-US" sz="2600">
                <a:solidFill>
                  <a:srgbClr val="000000"/>
                </a:solidFill>
                <a:latin typeface="Canva Sans"/>
                <a:ea typeface="Canva Sans"/>
                <a:cs typeface="Canva Sans"/>
                <a:sym typeface="Canva Sans"/>
              </a:rPr>
              <a:t> </a:t>
            </a:r>
            <a:r>
              <a:rPr lang="en-US" sz="2600">
                <a:solidFill>
                  <a:srgbClr val="FFFFFF"/>
                </a:solidFill>
                <a:latin typeface="Canva Sans"/>
                <a:ea typeface="Canva Sans"/>
                <a:cs typeface="Canva Sans"/>
                <a:sym typeface="Canva Sans"/>
              </a:rPr>
              <a:t>ICOs are subject to varying regulations across countries, with some jurisdictions offering clearer frameworks than others.</a:t>
            </a:r>
          </a:p>
          <a:p>
            <a:pPr algn="l" marL="561341" indent="-280670" lvl="1">
              <a:lnSpc>
                <a:spcPts val="4576"/>
              </a:lnSpc>
              <a:buFont typeface="Arial"/>
              <a:buChar char="•"/>
            </a:pPr>
            <a:r>
              <a:rPr lang="en-US" b="true" sz="2600">
                <a:solidFill>
                  <a:srgbClr val="000000"/>
                </a:solidFill>
                <a:latin typeface="Canva Sans Bold"/>
                <a:ea typeface="Canva Sans Bold"/>
                <a:cs typeface="Canva Sans Bold"/>
                <a:sym typeface="Canva Sans Bold"/>
              </a:rPr>
              <a:t>Securities Laws:</a:t>
            </a:r>
            <a:r>
              <a:rPr lang="en-US" sz="2600">
                <a:solidFill>
                  <a:srgbClr val="000000"/>
                </a:solidFill>
                <a:latin typeface="Canva Sans"/>
                <a:ea typeface="Canva Sans"/>
                <a:cs typeface="Canva Sans"/>
                <a:sym typeface="Canva Sans"/>
              </a:rPr>
              <a:t> </a:t>
            </a:r>
            <a:r>
              <a:rPr lang="en-US" sz="2600">
                <a:solidFill>
                  <a:srgbClr val="FFFFFF"/>
                </a:solidFill>
                <a:latin typeface="Canva Sans"/>
                <a:ea typeface="Canva Sans"/>
                <a:cs typeface="Canva Sans"/>
                <a:sym typeface="Canva Sans"/>
              </a:rPr>
              <a:t>In many countries (e.g., U.S., EU), ICO tokens can be classified as securities, requiring compliance with securities laws, such as registration with regulatory bodies (e.g., SEC in the U.S.).</a:t>
            </a:r>
          </a:p>
          <a:p>
            <a:pPr algn="l" marL="561341" indent="-280670" lvl="1">
              <a:lnSpc>
                <a:spcPts val="4576"/>
              </a:lnSpc>
              <a:buFont typeface="Arial"/>
              <a:buChar char="•"/>
            </a:pPr>
            <a:r>
              <a:rPr lang="en-US" b="true" sz="2600">
                <a:solidFill>
                  <a:srgbClr val="000000"/>
                </a:solidFill>
                <a:latin typeface="Canva Sans Bold"/>
                <a:ea typeface="Canva Sans Bold"/>
                <a:cs typeface="Canva Sans Bold"/>
                <a:sym typeface="Canva Sans Bold"/>
              </a:rPr>
              <a:t>AML &amp; KYC:</a:t>
            </a:r>
            <a:r>
              <a:rPr lang="en-US" sz="2600">
                <a:solidFill>
                  <a:srgbClr val="000000"/>
                </a:solidFill>
                <a:latin typeface="Canva Sans"/>
                <a:ea typeface="Canva Sans"/>
                <a:cs typeface="Canva Sans"/>
                <a:sym typeface="Canva Sans"/>
              </a:rPr>
              <a:t> </a:t>
            </a:r>
            <a:r>
              <a:rPr lang="en-US" sz="2600">
                <a:solidFill>
                  <a:srgbClr val="FFFFFF"/>
                </a:solidFill>
                <a:latin typeface="Canva Sans"/>
                <a:ea typeface="Canva Sans"/>
                <a:cs typeface="Canva Sans"/>
                <a:sym typeface="Canva Sans"/>
              </a:rPr>
              <a:t>Increasingly, ICOs are required to follow Anti-Money Laundering (AML) and Know Your Customer (KYC) procedures to prevent fraud and money laundering.</a:t>
            </a:r>
          </a:p>
          <a:p>
            <a:pPr algn="l" marL="561341" indent="-280670" lvl="1">
              <a:lnSpc>
                <a:spcPts val="4576"/>
              </a:lnSpc>
              <a:buFont typeface="Arial"/>
              <a:buChar char="•"/>
            </a:pPr>
            <a:r>
              <a:rPr lang="en-US" b="true" sz="2600">
                <a:solidFill>
                  <a:srgbClr val="000000"/>
                </a:solidFill>
                <a:latin typeface="Canva Sans Bold"/>
                <a:ea typeface="Canva Sans Bold"/>
                <a:cs typeface="Canva Sans Bold"/>
                <a:sym typeface="Canva Sans Bold"/>
              </a:rPr>
              <a:t>Consumer Protection:</a:t>
            </a:r>
            <a:r>
              <a:rPr lang="en-US" sz="2600">
                <a:solidFill>
                  <a:srgbClr val="000000"/>
                </a:solidFill>
                <a:latin typeface="Canva Sans"/>
                <a:ea typeface="Canva Sans"/>
                <a:cs typeface="Canva Sans"/>
                <a:sym typeface="Canva Sans"/>
              </a:rPr>
              <a:t> </a:t>
            </a:r>
            <a:r>
              <a:rPr lang="en-US" sz="2600">
                <a:solidFill>
                  <a:srgbClr val="FFFFFF"/>
                </a:solidFill>
                <a:latin typeface="Canva Sans"/>
                <a:ea typeface="Canva Sans"/>
                <a:cs typeface="Canva Sans"/>
                <a:sym typeface="Canva Sans"/>
              </a:rPr>
              <a:t>Many countries have introduced or are developing laws to protect investors from fraud, scams, or misleading information in ICO projects.</a:t>
            </a:r>
          </a:p>
          <a:p>
            <a:pPr algn="l" marL="561341" indent="-280670" lvl="1">
              <a:lnSpc>
                <a:spcPts val="4576"/>
              </a:lnSpc>
              <a:buFont typeface="Arial"/>
              <a:buChar char="•"/>
            </a:pPr>
            <a:r>
              <a:rPr lang="en-US" b="true" sz="2600">
                <a:solidFill>
                  <a:srgbClr val="000000"/>
                </a:solidFill>
                <a:latin typeface="Canva Sans Bold"/>
                <a:ea typeface="Canva Sans Bold"/>
                <a:cs typeface="Canva Sans Bold"/>
                <a:sym typeface="Canva Sans Bold"/>
              </a:rPr>
              <a:t>Global Variance:</a:t>
            </a:r>
            <a:r>
              <a:rPr lang="en-US" sz="2600">
                <a:solidFill>
                  <a:srgbClr val="000000"/>
                </a:solidFill>
                <a:latin typeface="Canva Sans"/>
                <a:ea typeface="Canva Sans"/>
                <a:cs typeface="Canva Sans"/>
                <a:sym typeface="Canva Sans"/>
              </a:rPr>
              <a:t> </a:t>
            </a:r>
            <a:r>
              <a:rPr lang="en-US" sz="2600">
                <a:solidFill>
                  <a:srgbClr val="FFFFFF"/>
                </a:solidFill>
                <a:latin typeface="Canva Sans"/>
                <a:ea typeface="Canva Sans"/>
                <a:cs typeface="Canva Sans"/>
                <a:sym typeface="Canva Sans"/>
              </a:rPr>
              <a:t>Countries like China and India have banned or heavily regulated ICOs, while others (e.g., Switzerland, Singapore) have created more supportive environments with clearer guidelines.</a:t>
            </a:r>
          </a:p>
        </p:txBody>
      </p:sp>
      <p:sp>
        <p:nvSpPr>
          <p:cNvPr name="TextBox 5" id="5"/>
          <p:cNvSpPr txBox="true"/>
          <p:nvPr/>
        </p:nvSpPr>
        <p:spPr>
          <a:xfrm rot="0">
            <a:off x="1028700" y="1085850"/>
            <a:ext cx="16498793"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ICO Regulations &amp; Legal Framework</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Freeform 4" id="4"/>
          <p:cNvSpPr/>
          <p:nvPr/>
        </p:nvSpPr>
        <p:spPr>
          <a:xfrm flipH="false" flipV="false" rot="0">
            <a:off x="7259555" y="504514"/>
            <a:ext cx="12362898" cy="9277972"/>
          </a:xfrm>
          <a:custGeom>
            <a:avLst/>
            <a:gdLst/>
            <a:ahLst/>
            <a:cxnLst/>
            <a:rect r="r" b="b" t="t" l="l"/>
            <a:pathLst>
              <a:path h="9277972" w="12362898">
                <a:moveTo>
                  <a:pt x="0" y="0"/>
                </a:moveTo>
                <a:lnTo>
                  <a:pt x="12362898" y="0"/>
                </a:lnTo>
                <a:lnTo>
                  <a:pt x="12362898" y="9277972"/>
                </a:lnTo>
                <a:lnTo>
                  <a:pt x="0" y="9277972"/>
                </a:lnTo>
                <a:lnTo>
                  <a:pt x="0" y="0"/>
                </a:lnTo>
                <a:close/>
              </a:path>
            </a:pathLst>
          </a:custGeom>
          <a:blipFill>
            <a:blip r:embed="rId2"/>
            <a:stretch>
              <a:fillRect l="0" t="0" r="0" b="0"/>
            </a:stretch>
          </a:blipFill>
        </p:spPr>
      </p:sp>
      <p:sp>
        <p:nvSpPr>
          <p:cNvPr name="TextBox 5" id="5"/>
          <p:cNvSpPr txBox="true"/>
          <p:nvPr/>
        </p:nvSpPr>
        <p:spPr>
          <a:xfrm rot="0">
            <a:off x="1028700" y="2801380"/>
            <a:ext cx="7106893" cy="2506153"/>
          </a:xfrm>
          <a:prstGeom prst="rect">
            <a:avLst/>
          </a:prstGeom>
        </p:spPr>
        <p:txBody>
          <a:bodyPr anchor="t" rtlCol="false" tIns="0" lIns="0" bIns="0" rIns="0">
            <a:spAutoFit/>
          </a:bodyPr>
          <a:lstStyle/>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Increased Regulation</a:t>
            </a:r>
          </a:p>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Security &amp; Compliance</a:t>
            </a:r>
          </a:p>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Focus on Utility &amp; Value</a:t>
            </a:r>
          </a:p>
        </p:txBody>
      </p:sp>
      <p:sp>
        <p:nvSpPr>
          <p:cNvPr name="TextBox 6" id="6"/>
          <p:cNvSpPr txBox="true"/>
          <p:nvPr/>
        </p:nvSpPr>
        <p:spPr>
          <a:xfrm rot="0">
            <a:off x="1028700" y="1085850"/>
            <a:ext cx="16498793"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Future of ICOs on Blockchain</a:t>
            </a:r>
          </a:p>
        </p:txBody>
      </p:sp>
      <p:sp>
        <p:nvSpPr>
          <p:cNvPr name="TextBox 7" id="7"/>
          <p:cNvSpPr txBox="true"/>
          <p:nvPr/>
        </p:nvSpPr>
        <p:spPr>
          <a:xfrm rot="0">
            <a:off x="1028700" y="5291743"/>
            <a:ext cx="8859491" cy="2506153"/>
          </a:xfrm>
          <a:prstGeom prst="rect">
            <a:avLst/>
          </a:prstGeom>
        </p:spPr>
        <p:txBody>
          <a:bodyPr anchor="t" rtlCol="false" tIns="0" lIns="0" bIns="0" rIns="0">
            <a:spAutoFit/>
          </a:bodyPr>
          <a:lstStyle/>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Integration with DeFi</a:t>
            </a:r>
          </a:p>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Fractionalization &amp; Tokenization</a:t>
            </a:r>
          </a:p>
          <a:p>
            <a:pPr algn="l" marL="831752" indent="-415876" lvl="1">
              <a:lnSpc>
                <a:spcPts val="6780"/>
              </a:lnSpc>
              <a:buFont typeface="Arial"/>
              <a:buChar char="•"/>
            </a:pPr>
            <a:r>
              <a:rPr lang="en-US" sz="3852">
                <a:solidFill>
                  <a:srgbClr val="000000"/>
                </a:solidFill>
                <a:latin typeface="Canva Sans"/>
                <a:ea typeface="Canva Sans"/>
                <a:cs typeface="Canva Sans"/>
                <a:sym typeface="Canva Sans"/>
              </a:rPr>
              <a:t>DAO-Based Funding</a:t>
            </a:r>
          </a:p>
        </p:txBody>
      </p:sp>
      <p:sp>
        <p:nvSpPr>
          <p:cNvPr name="Freeform 8" id="8"/>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2571862"/>
            <a:ext cx="16230600" cy="5951587"/>
          </a:xfrm>
          <a:prstGeom prst="rect">
            <a:avLst/>
          </a:prstGeom>
        </p:spPr>
        <p:txBody>
          <a:bodyPr anchor="t" rtlCol="false" tIns="0" lIns="0" bIns="0" rIns="0">
            <a:spAutoFit/>
          </a:bodyPr>
          <a:lstStyle/>
          <a:p>
            <a:pPr algn="l">
              <a:lnSpc>
                <a:spcPts val="4722"/>
              </a:lnSpc>
            </a:pPr>
            <a:r>
              <a:rPr lang="en-US" sz="2683">
                <a:solidFill>
                  <a:srgbClr val="000000"/>
                </a:solidFill>
                <a:latin typeface="Canva Sans"/>
                <a:ea typeface="Canva Sans"/>
                <a:cs typeface="Canva Sans"/>
                <a:sym typeface="Canva Sans"/>
              </a:rPr>
              <a:t>In simple terms, blockchain ICOs form a new means to finance blockchain projects where entrepreneurs and developers can get direct funds rather than involving traditional investors or financiers to realize their ideas and projects.</a:t>
            </a:r>
          </a:p>
          <a:p>
            <a:pPr algn="l">
              <a:lnSpc>
                <a:spcPts val="4722"/>
              </a:lnSpc>
            </a:pPr>
          </a:p>
          <a:p>
            <a:pPr algn="l">
              <a:lnSpc>
                <a:spcPts val="4722"/>
              </a:lnSpc>
            </a:pPr>
            <a:r>
              <a:rPr lang="en-US" sz="2683">
                <a:solidFill>
                  <a:srgbClr val="000000"/>
                </a:solidFill>
                <a:latin typeface="Canva Sans"/>
                <a:ea typeface="Canva Sans"/>
                <a:cs typeface="Canva Sans"/>
                <a:sym typeface="Canva Sans"/>
              </a:rPr>
              <a:t>In fact, ICOs are capable of becoming transformative by propagating the fragmented, new economic order and offering new destinations of investment and integrating funding voids. However, ICOs also pose inherent risks to both investors as well as projects.</a:t>
            </a:r>
          </a:p>
          <a:p>
            <a:pPr algn="l">
              <a:lnSpc>
                <a:spcPts val="4722"/>
              </a:lnSpc>
            </a:pPr>
          </a:p>
          <a:p>
            <a:pPr algn="l">
              <a:lnSpc>
                <a:spcPts val="4722"/>
              </a:lnSpc>
            </a:pPr>
            <a:r>
              <a:rPr lang="en-US" sz="2683">
                <a:solidFill>
                  <a:srgbClr val="000000"/>
                </a:solidFill>
                <a:latin typeface="Canva Sans"/>
                <a:ea typeface="Canva Sans"/>
                <a:cs typeface="Canva Sans"/>
                <a:sym typeface="Canva Sans"/>
              </a:rPr>
              <a:t>Regulations on ICOs are expected to be developed in the future that would put more confidence in investors and less risks associated with investment in blockchain-based projects</a:t>
            </a:r>
          </a:p>
        </p:txBody>
      </p:sp>
      <p:sp>
        <p:nvSpPr>
          <p:cNvPr name="TextBox 5" id="5"/>
          <p:cNvSpPr txBox="true"/>
          <p:nvPr/>
        </p:nvSpPr>
        <p:spPr>
          <a:xfrm rot="0">
            <a:off x="1028700" y="1085850"/>
            <a:ext cx="16498793"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What can we expect from ICOs in the future?</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grpSp>
        <p:nvGrpSpPr>
          <p:cNvPr name="Group 2" id="2"/>
          <p:cNvGrpSpPr/>
          <p:nvPr/>
        </p:nvGrpSpPr>
        <p:grpSpPr>
          <a:xfrm rot="0">
            <a:off x="-550860" y="9515874"/>
            <a:ext cx="15007818" cy="1542251"/>
            <a:chOff x="0" y="0"/>
            <a:chExt cx="52276502" cy="5372100"/>
          </a:xfrm>
        </p:grpSpPr>
        <p:sp>
          <p:nvSpPr>
            <p:cNvPr name="Freeform 3" id="3"/>
            <p:cNvSpPr/>
            <p:nvPr/>
          </p:nvSpPr>
          <p:spPr>
            <a:xfrm flipH="false" flipV="false" rot="0">
              <a:off x="0" y="0"/>
              <a:ext cx="52276505" cy="5372100"/>
            </a:xfrm>
            <a:custGeom>
              <a:avLst/>
              <a:gdLst/>
              <a:ahLst/>
              <a:cxnLst/>
              <a:rect r="r" b="b" t="t" l="l"/>
              <a:pathLst>
                <a:path h="5372100" w="52276505">
                  <a:moveTo>
                    <a:pt x="50725831" y="0"/>
                  </a:moveTo>
                  <a:lnTo>
                    <a:pt x="1550670" y="0"/>
                  </a:lnTo>
                  <a:lnTo>
                    <a:pt x="0" y="2686050"/>
                  </a:lnTo>
                  <a:lnTo>
                    <a:pt x="1550670" y="5372100"/>
                  </a:lnTo>
                  <a:lnTo>
                    <a:pt x="50725831" y="5372100"/>
                  </a:lnTo>
                  <a:lnTo>
                    <a:pt x="52276505" y="2686050"/>
                  </a:lnTo>
                  <a:lnTo>
                    <a:pt x="50725831" y="0"/>
                  </a:lnTo>
                  <a:close/>
                </a:path>
              </a:pathLst>
            </a:custGeom>
            <a:solidFill>
              <a:srgbClr val="FFFFFF"/>
            </a:solidFill>
          </p:spPr>
        </p:sp>
      </p:grpSp>
      <p:sp>
        <p:nvSpPr>
          <p:cNvPr name="TextBox 4" id="4"/>
          <p:cNvSpPr txBox="true"/>
          <p:nvPr/>
        </p:nvSpPr>
        <p:spPr>
          <a:xfrm rot="0">
            <a:off x="1028700" y="3146667"/>
            <a:ext cx="16230600" cy="2801366"/>
          </a:xfrm>
          <a:prstGeom prst="rect">
            <a:avLst/>
          </a:prstGeom>
        </p:spPr>
        <p:txBody>
          <a:bodyPr anchor="t" rtlCol="false" tIns="0" lIns="0" bIns="0" rIns="0">
            <a:spAutoFit/>
          </a:bodyPr>
          <a:lstStyle/>
          <a:p>
            <a:pPr algn="l">
              <a:lnSpc>
                <a:spcPts val="5632"/>
              </a:lnSpc>
            </a:pPr>
            <a:r>
              <a:rPr lang="en-US" sz="3200">
                <a:solidFill>
                  <a:srgbClr val="000000"/>
                </a:solidFill>
                <a:latin typeface="Canva Sans"/>
                <a:ea typeface="Canva Sans"/>
                <a:cs typeface="Canva Sans"/>
                <a:sym typeface="Canva Sans"/>
              </a:rPr>
              <a:t>In conclusion, much is expected from ICOs in nurturing the development and utilization of blockchain technology to the comes-out of industries such that they would continue to become some innovative way for funding projects-switching altogether in the future.</a:t>
            </a:r>
          </a:p>
        </p:txBody>
      </p:sp>
      <p:sp>
        <p:nvSpPr>
          <p:cNvPr name="TextBox 5" id="5"/>
          <p:cNvSpPr txBox="true"/>
          <p:nvPr/>
        </p:nvSpPr>
        <p:spPr>
          <a:xfrm rot="0">
            <a:off x="1028700" y="1526453"/>
            <a:ext cx="16498793" cy="930275"/>
          </a:xfrm>
          <a:prstGeom prst="rect">
            <a:avLst/>
          </a:prstGeom>
        </p:spPr>
        <p:txBody>
          <a:bodyPr anchor="t" rtlCol="false" tIns="0" lIns="0" bIns="0" rIns="0">
            <a:spAutoFit/>
          </a:bodyPr>
          <a:lstStyle/>
          <a:p>
            <a:pPr algn="l">
              <a:lnSpc>
                <a:spcPts val="7149"/>
              </a:lnSpc>
            </a:pPr>
            <a:r>
              <a:rPr lang="en-US" sz="6499" spc="-64" b="true">
                <a:solidFill>
                  <a:srgbClr val="FFFFFF"/>
                </a:solidFill>
                <a:latin typeface="Fira Sans Semi-Bold"/>
                <a:ea typeface="Fira Sans Semi-Bold"/>
                <a:cs typeface="Fira Sans Semi-Bold"/>
                <a:sym typeface="Fira Sans Semi-Bold"/>
              </a:rPr>
              <a:t>conclusion</a:t>
            </a:r>
          </a:p>
        </p:txBody>
      </p:sp>
      <p:sp>
        <p:nvSpPr>
          <p:cNvPr name="Freeform 6" id="6"/>
          <p:cNvSpPr/>
          <p:nvPr/>
        </p:nvSpPr>
        <p:spPr>
          <a:xfrm flipH="false" flipV="false" rot="0">
            <a:off x="15032199" y="92583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2"/>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76083" y="4972050"/>
            <a:ext cx="6723201" cy="3240166"/>
            <a:chOff x="0" y="0"/>
            <a:chExt cx="8964268" cy="4320221"/>
          </a:xfrm>
        </p:grpSpPr>
        <p:sp>
          <p:nvSpPr>
            <p:cNvPr name="TextBox 3" id="3"/>
            <p:cNvSpPr txBox="true"/>
            <p:nvPr/>
          </p:nvSpPr>
          <p:spPr>
            <a:xfrm rot="0">
              <a:off x="0" y="-66675"/>
              <a:ext cx="8964268" cy="676275"/>
            </a:xfrm>
            <a:prstGeom prst="rect">
              <a:avLst/>
            </a:prstGeom>
          </p:spPr>
          <p:txBody>
            <a:bodyPr anchor="t" rtlCol="false" tIns="0" lIns="0" bIns="0" rIns="0">
              <a:spAutoFit/>
            </a:bodyPr>
            <a:lstStyle/>
            <a:p>
              <a:pPr algn="l">
                <a:lnSpc>
                  <a:spcPts val="4200"/>
                </a:lnSpc>
              </a:pPr>
              <a:r>
                <a:rPr lang="en-US" sz="3000" spc="15">
                  <a:solidFill>
                    <a:srgbClr val="000000"/>
                  </a:solidFill>
                  <a:latin typeface="Fira Sans Light"/>
                  <a:ea typeface="Fira Sans Light"/>
                  <a:cs typeface="Fira Sans Light"/>
                  <a:sym typeface="Fira Sans Light"/>
                </a:rPr>
                <a:t>7708889555</a:t>
              </a:r>
            </a:p>
          </p:txBody>
        </p:sp>
        <p:sp>
          <p:nvSpPr>
            <p:cNvPr name="TextBox 4" id="4"/>
            <p:cNvSpPr txBox="true"/>
            <p:nvPr/>
          </p:nvSpPr>
          <p:spPr>
            <a:xfrm rot="0">
              <a:off x="0" y="1788635"/>
              <a:ext cx="8964268" cy="676275"/>
            </a:xfrm>
            <a:prstGeom prst="rect">
              <a:avLst/>
            </a:prstGeom>
          </p:spPr>
          <p:txBody>
            <a:bodyPr anchor="t" rtlCol="false" tIns="0" lIns="0" bIns="0" rIns="0">
              <a:spAutoFit/>
            </a:bodyPr>
            <a:lstStyle/>
            <a:p>
              <a:pPr algn="l">
                <a:lnSpc>
                  <a:spcPts val="4200"/>
                </a:lnSpc>
              </a:pPr>
              <a:r>
                <a:rPr lang="en-US" sz="3000" spc="15">
                  <a:solidFill>
                    <a:srgbClr val="000000"/>
                  </a:solidFill>
                  <a:latin typeface="Fira Sans Light"/>
                  <a:ea typeface="Fira Sans Light"/>
                  <a:cs typeface="Fira Sans Light"/>
                  <a:sym typeface="Fira Sans Light"/>
                </a:rPr>
                <a:t>contact@blockchainx.tech</a:t>
              </a:r>
            </a:p>
          </p:txBody>
        </p:sp>
        <p:sp>
          <p:nvSpPr>
            <p:cNvPr name="TextBox 5" id="5"/>
            <p:cNvSpPr txBox="true"/>
            <p:nvPr/>
          </p:nvSpPr>
          <p:spPr>
            <a:xfrm rot="0">
              <a:off x="0" y="3643946"/>
              <a:ext cx="8964268" cy="676275"/>
            </a:xfrm>
            <a:prstGeom prst="rect">
              <a:avLst/>
            </a:prstGeom>
          </p:spPr>
          <p:txBody>
            <a:bodyPr anchor="t" rtlCol="false" tIns="0" lIns="0" bIns="0" rIns="0">
              <a:spAutoFit/>
            </a:bodyPr>
            <a:lstStyle/>
            <a:p>
              <a:pPr algn="l">
                <a:lnSpc>
                  <a:spcPts val="4200"/>
                </a:lnSpc>
              </a:pPr>
              <a:r>
                <a:rPr lang="en-US" sz="3000" spc="15" u="sng">
                  <a:solidFill>
                    <a:srgbClr val="000000"/>
                  </a:solidFill>
                  <a:latin typeface="Fira Sans Light"/>
                  <a:ea typeface="Fira Sans Light"/>
                  <a:cs typeface="Fira Sans Light"/>
                  <a:sym typeface="Fira Sans Light"/>
                  <a:hlinkClick r:id="rId2" tooltip="https://www.blockchainx.tech"/>
                </a:rPr>
                <a:t>https://www.blockchainx.tech/</a:t>
              </a:r>
            </a:p>
          </p:txBody>
        </p:sp>
        <p:sp>
          <p:nvSpPr>
            <p:cNvPr name="AutoShape 6" id="6"/>
            <p:cNvSpPr/>
            <p:nvPr/>
          </p:nvSpPr>
          <p:spPr>
            <a:xfrm>
              <a:off x="0" y="3087766"/>
              <a:ext cx="8964268" cy="0"/>
            </a:xfrm>
            <a:prstGeom prst="line">
              <a:avLst/>
            </a:prstGeom>
            <a:ln cap="rnd" w="38100">
              <a:solidFill>
                <a:srgbClr val="86C7ED"/>
              </a:solidFill>
              <a:prstDash val="solid"/>
              <a:headEnd type="none" len="sm" w="sm"/>
              <a:tailEnd type="none" len="sm" w="sm"/>
            </a:ln>
          </p:spPr>
        </p:sp>
        <p:sp>
          <p:nvSpPr>
            <p:cNvPr name="AutoShape 7" id="7"/>
            <p:cNvSpPr/>
            <p:nvPr/>
          </p:nvSpPr>
          <p:spPr>
            <a:xfrm>
              <a:off x="0" y="1232455"/>
              <a:ext cx="8964268" cy="0"/>
            </a:xfrm>
            <a:prstGeom prst="line">
              <a:avLst/>
            </a:prstGeom>
            <a:ln cap="rnd" w="38100">
              <a:solidFill>
                <a:srgbClr val="86C7ED"/>
              </a:solidFill>
              <a:prstDash val="solid"/>
              <a:headEnd type="none" len="sm" w="sm"/>
              <a:tailEnd type="none" len="sm" w="sm"/>
            </a:ln>
          </p:spPr>
        </p:sp>
      </p:grpSp>
      <p:grpSp>
        <p:nvGrpSpPr>
          <p:cNvPr name="Group 8" id="8"/>
          <p:cNvGrpSpPr/>
          <p:nvPr/>
        </p:nvGrpSpPr>
        <p:grpSpPr>
          <a:xfrm rot="0">
            <a:off x="9281337" y="1303659"/>
            <a:ext cx="7977963" cy="6908557"/>
            <a:chOff x="0" y="0"/>
            <a:chExt cx="4282440" cy="3708400"/>
          </a:xfrm>
        </p:grpSpPr>
        <p:sp>
          <p:nvSpPr>
            <p:cNvPr name="Freeform 9" id="9"/>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0" t="-7739" r="0" b="-7739"/>
              </a:stretch>
            </a:blipFill>
          </p:spPr>
        </p:sp>
      </p:grpSp>
      <p:grpSp>
        <p:nvGrpSpPr>
          <p:cNvPr name="Group 10" id="10"/>
          <p:cNvGrpSpPr/>
          <p:nvPr/>
        </p:nvGrpSpPr>
        <p:grpSpPr>
          <a:xfrm rot="0">
            <a:off x="0" y="9515874"/>
            <a:ext cx="18288000" cy="1542251"/>
            <a:chOff x="0" y="0"/>
            <a:chExt cx="63702308" cy="5372100"/>
          </a:xfrm>
        </p:grpSpPr>
        <p:sp>
          <p:nvSpPr>
            <p:cNvPr name="Freeform 11" id="11"/>
            <p:cNvSpPr/>
            <p:nvPr/>
          </p:nvSpPr>
          <p:spPr>
            <a:xfrm flipH="false" flipV="false" rot="0">
              <a:off x="0" y="0"/>
              <a:ext cx="63702307" cy="5372100"/>
            </a:xfrm>
            <a:custGeom>
              <a:avLst/>
              <a:gdLst/>
              <a:ahLst/>
              <a:cxnLst/>
              <a:rect r="r" b="b" t="t" l="l"/>
              <a:pathLst>
                <a:path h="5372100" w="63702307">
                  <a:moveTo>
                    <a:pt x="62151636" y="0"/>
                  </a:moveTo>
                  <a:lnTo>
                    <a:pt x="1550670" y="0"/>
                  </a:lnTo>
                  <a:lnTo>
                    <a:pt x="0" y="2686050"/>
                  </a:lnTo>
                  <a:lnTo>
                    <a:pt x="1550670" y="5372100"/>
                  </a:lnTo>
                  <a:lnTo>
                    <a:pt x="62151636" y="5372100"/>
                  </a:lnTo>
                  <a:lnTo>
                    <a:pt x="63702307" y="2686050"/>
                  </a:lnTo>
                  <a:lnTo>
                    <a:pt x="62151636" y="0"/>
                  </a:lnTo>
                  <a:close/>
                </a:path>
              </a:pathLst>
            </a:custGeom>
            <a:solidFill>
              <a:srgbClr val="A066CB"/>
            </a:solidFill>
          </p:spPr>
        </p:sp>
      </p:grpSp>
      <p:sp>
        <p:nvSpPr>
          <p:cNvPr name="Freeform 12" id="12"/>
          <p:cNvSpPr/>
          <p:nvPr/>
        </p:nvSpPr>
        <p:spPr>
          <a:xfrm flipH="false" flipV="false" rot="0">
            <a:off x="7741071" y="1028700"/>
            <a:ext cx="2805858" cy="892029"/>
          </a:xfrm>
          <a:custGeom>
            <a:avLst/>
            <a:gdLst/>
            <a:ahLst/>
            <a:cxnLst/>
            <a:rect r="r" b="b" t="t" l="l"/>
            <a:pathLst>
              <a:path h="892029" w="2805858">
                <a:moveTo>
                  <a:pt x="0" y="0"/>
                </a:moveTo>
                <a:lnTo>
                  <a:pt x="2805858" y="0"/>
                </a:lnTo>
                <a:lnTo>
                  <a:pt x="2805858" y="892029"/>
                </a:lnTo>
                <a:lnTo>
                  <a:pt x="0" y="892029"/>
                </a:lnTo>
                <a:lnTo>
                  <a:pt x="0" y="0"/>
                </a:lnTo>
                <a:close/>
              </a:path>
            </a:pathLst>
          </a:custGeom>
          <a:blipFill>
            <a:blip r:embed="rId4"/>
            <a:stretch>
              <a:fillRect l="0" t="0" r="0" b="0"/>
            </a:stretch>
          </a:blipFill>
        </p:spPr>
      </p:sp>
      <p:sp>
        <p:nvSpPr>
          <p:cNvPr name="TextBox 13" id="13"/>
          <p:cNvSpPr txBox="true"/>
          <p:nvPr/>
        </p:nvSpPr>
        <p:spPr>
          <a:xfrm rot="0">
            <a:off x="1276083" y="2615210"/>
            <a:ext cx="6723201" cy="1422400"/>
          </a:xfrm>
          <a:prstGeom prst="rect">
            <a:avLst/>
          </a:prstGeom>
        </p:spPr>
        <p:txBody>
          <a:bodyPr anchor="t" rtlCol="false" tIns="0" lIns="0" bIns="0" rIns="0">
            <a:spAutoFit/>
          </a:bodyPr>
          <a:lstStyle/>
          <a:p>
            <a:pPr algn="l">
              <a:lnSpc>
                <a:spcPts val="10999"/>
              </a:lnSpc>
            </a:pPr>
            <a:r>
              <a:rPr lang="en-US" sz="9999" b="true">
                <a:solidFill>
                  <a:srgbClr val="1836B2"/>
                </a:solidFill>
                <a:latin typeface="Fira Sans Semi-Bold"/>
                <a:ea typeface="Fira Sans Semi-Bold"/>
                <a:cs typeface="Fira Sans Semi-Bold"/>
                <a:sym typeface="Fira Sans Semi-Bold"/>
              </a:rPr>
              <a:t>Contact 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DAGciedSGJI</dc:identifier>
  <dcterms:modified xsi:type="dcterms:W3CDTF">2011-08-01T06:04:30Z</dcterms:modified>
  <cp:revision>1</cp:revision>
  <dc:title>What is an ICO on blockchain and how can it change the world?</dc:title>
</cp:coreProperties>
</file>