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5240000" cy="7975600"/>
  <p:notesSz cx="15240000" cy="7975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5240000" cy="7975600"/>
          </a:xfrm>
          <a:custGeom>
            <a:avLst/>
            <a:gdLst/>
            <a:ahLst/>
            <a:cxnLst/>
            <a:rect l="l" t="t" r="r" b="b"/>
            <a:pathLst>
              <a:path w="15240000" h="7975600">
                <a:moveTo>
                  <a:pt x="15240000" y="0"/>
                </a:moveTo>
                <a:lnTo>
                  <a:pt x="0" y="0"/>
                </a:lnTo>
                <a:lnTo>
                  <a:pt x="0" y="7975600"/>
                </a:lnTo>
                <a:lnTo>
                  <a:pt x="15240000" y="7975600"/>
                </a:lnTo>
                <a:lnTo>
                  <a:pt x="15240000" y="0"/>
                </a:lnTo>
                <a:close/>
              </a:path>
            </a:pathLst>
          </a:custGeom>
          <a:solidFill>
            <a:srgbClr val="4EC6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431800" y="381000"/>
            <a:ext cx="14376400" cy="7213600"/>
          </a:xfrm>
          <a:custGeom>
            <a:avLst/>
            <a:gdLst/>
            <a:ahLst/>
            <a:cxnLst/>
            <a:rect l="l" t="t" r="r" b="b"/>
            <a:pathLst>
              <a:path w="14376400" h="7213600">
                <a:moveTo>
                  <a:pt x="14376400" y="7213600"/>
                </a:moveTo>
                <a:lnTo>
                  <a:pt x="0" y="7213600"/>
                </a:lnTo>
                <a:lnTo>
                  <a:pt x="0" y="0"/>
                </a:lnTo>
                <a:lnTo>
                  <a:pt x="14376400" y="0"/>
                </a:lnTo>
                <a:lnTo>
                  <a:pt x="14376400" y="721360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789148" y="2249220"/>
            <a:ext cx="9661702" cy="2174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466336"/>
            <a:ext cx="10668000" cy="199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620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848600" y="1834388"/>
            <a:ext cx="66294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5240000" cy="7975600"/>
          </a:xfrm>
          <a:custGeom>
            <a:avLst/>
            <a:gdLst/>
            <a:ahLst/>
            <a:cxnLst/>
            <a:rect l="l" t="t" r="r" b="b"/>
            <a:pathLst>
              <a:path w="15240000" h="7975600">
                <a:moveTo>
                  <a:pt x="15240000" y="0"/>
                </a:moveTo>
                <a:lnTo>
                  <a:pt x="0" y="0"/>
                </a:lnTo>
                <a:lnTo>
                  <a:pt x="0" y="7975600"/>
                </a:lnTo>
                <a:lnTo>
                  <a:pt x="15240000" y="7975600"/>
                </a:lnTo>
                <a:lnTo>
                  <a:pt x="15240000" y="0"/>
                </a:lnTo>
                <a:close/>
              </a:path>
            </a:pathLst>
          </a:custGeom>
          <a:solidFill>
            <a:srgbClr val="4EC6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2000" y="319024"/>
            <a:ext cx="13716000" cy="12760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2000" y="1834388"/>
            <a:ext cx="13716000" cy="526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181600" y="7417308"/>
            <a:ext cx="48768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620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972800" y="7417308"/>
            <a:ext cx="3505200" cy="39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://www.rentastic.io/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rentastic.io/" TargetMode="Externa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5" Type="http://schemas.openxmlformats.org/officeDocument/2006/relationships/hyperlink" Target="http://www.rentastic.io/" TargetMode="Externa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7.jpg"/><Relationship Id="rId5" Type="http://schemas.openxmlformats.org/officeDocument/2006/relationships/hyperlink" Target="http://www.rentastic.io/" TargetMode="Externa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facebook.com/rentasticsoftware" TargetMode="External"/><Relationship Id="rId3" Type="http://schemas.openxmlformats.org/officeDocument/2006/relationships/hyperlink" Target="http://www.instagram.com/rentastic_ai" TargetMode="External"/><Relationship Id="rId4" Type="http://schemas.openxmlformats.org/officeDocument/2006/relationships/hyperlink" Target="https://www.youtube.com/%40rentastic_ai" TargetMode="External"/><Relationship Id="rId5" Type="http://schemas.openxmlformats.org/officeDocument/2006/relationships/image" Target="../media/image8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rentastic.io/" TargetMode="Externa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rentastic.io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066" y="706336"/>
            <a:ext cx="5208411" cy="660351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7137400" y="0"/>
            <a:ext cx="7607300" cy="7975600"/>
            <a:chOff x="7137400" y="0"/>
            <a:chExt cx="7607300" cy="7975600"/>
          </a:xfrm>
        </p:grpSpPr>
        <p:sp>
          <p:nvSpPr>
            <p:cNvPr id="4" name="object 4" descr=""/>
            <p:cNvSpPr/>
            <p:nvPr/>
          </p:nvSpPr>
          <p:spPr>
            <a:xfrm>
              <a:off x="7137400" y="0"/>
              <a:ext cx="7607300" cy="7975600"/>
            </a:xfrm>
            <a:custGeom>
              <a:avLst/>
              <a:gdLst/>
              <a:ahLst/>
              <a:cxnLst/>
              <a:rect l="l" t="t" r="r" b="b"/>
              <a:pathLst>
                <a:path w="7607300" h="7975600">
                  <a:moveTo>
                    <a:pt x="7607300" y="0"/>
                  </a:moveTo>
                  <a:lnTo>
                    <a:pt x="0" y="0"/>
                  </a:lnTo>
                  <a:lnTo>
                    <a:pt x="0" y="7975600"/>
                  </a:lnTo>
                  <a:lnTo>
                    <a:pt x="7607300" y="7975600"/>
                  </a:lnTo>
                  <a:lnTo>
                    <a:pt x="7607300" y="0"/>
                  </a:lnTo>
                  <a:close/>
                </a:path>
              </a:pathLst>
            </a:custGeom>
            <a:solidFill>
              <a:srgbClr val="4EC6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71000" y="876300"/>
              <a:ext cx="3365500" cy="10033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19856" y="1025283"/>
              <a:ext cx="3242386" cy="609600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7982457" y="3271525"/>
            <a:ext cx="5918835" cy="1889760"/>
          </a:xfrm>
          <a:prstGeom prst="rect">
            <a:avLst/>
          </a:prstGeom>
        </p:spPr>
        <p:txBody>
          <a:bodyPr wrap="square" lIns="0" tIns="235585" rIns="0" bIns="0" rtlCol="0" vert="horz">
            <a:spAutoFit/>
          </a:bodyPr>
          <a:lstStyle/>
          <a:p>
            <a:pPr marL="494665" marR="5080" indent="-482600">
              <a:lnSpc>
                <a:spcPct val="78600"/>
              </a:lnSpc>
              <a:spcBef>
                <a:spcPts val="1855"/>
              </a:spcBef>
            </a:pPr>
            <a:r>
              <a:rPr dirty="0" sz="6850" spc="-10" b="1">
                <a:solidFill>
                  <a:srgbClr val="FFFFFF"/>
                </a:solidFill>
                <a:latin typeface="Arial"/>
                <a:cs typeface="Arial"/>
              </a:rPr>
              <a:t>ACCOUNTING SOFTWARE</a:t>
            </a:r>
            <a:endParaRPr sz="68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078683" y="6414598"/>
            <a:ext cx="3723640" cy="4597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50" spc="-10">
                <a:solidFill>
                  <a:srgbClr val="FFFFFF"/>
                </a:solidFill>
                <a:latin typeface="Arial"/>
                <a:cs typeface="Arial"/>
                <a:hlinkClick r:id="rId5"/>
              </a:rPr>
              <a:t>https://www.rentastic.io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2700"/>
            <a:ext cx="15240000" cy="7962900"/>
          </a:xfrm>
          <a:custGeom>
            <a:avLst/>
            <a:gdLst/>
            <a:ahLst/>
            <a:cxnLst/>
            <a:rect l="l" t="t" r="r" b="b"/>
            <a:pathLst>
              <a:path w="15240000" h="7962900">
                <a:moveTo>
                  <a:pt x="15240000" y="0"/>
                </a:moveTo>
                <a:lnTo>
                  <a:pt x="0" y="0"/>
                </a:lnTo>
                <a:lnTo>
                  <a:pt x="0" y="7962900"/>
                </a:lnTo>
                <a:lnTo>
                  <a:pt x="15240000" y="7962900"/>
                </a:lnTo>
                <a:lnTo>
                  <a:pt x="15240000" y="0"/>
                </a:lnTo>
                <a:close/>
              </a:path>
            </a:pathLst>
          </a:custGeom>
          <a:solidFill>
            <a:srgbClr val="4EC6AA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419100" y="381000"/>
          <a:ext cx="14478000" cy="7213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76400"/>
              </a:tblGrid>
              <a:tr h="558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7600" b="1">
                          <a:latin typeface="Arial"/>
                          <a:cs typeface="Arial"/>
                        </a:rPr>
                        <a:t>ABOUT</a:t>
                      </a:r>
                      <a:r>
                        <a:rPr dirty="0" sz="76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600" spc="-25" b="1">
                          <a:latin typeface="Arial"/>
                          <a:cs typeface="Arial"/>
                        </a:rPr>
                        <a:t>US</a:t>
                      </a:r>
                      <a:endParaRPr sz="7600">
                        <a:latin typeface="Arial"/>
                        <a:cs typeface="Arial"/>
                      </a:endParaRPr>
                    </a:p>
                  </a:txBody>
                  <a:tcPr marL="0" marR="0" marB="0" marT="50165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5397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just" marL="328295">
                        <a:lnSpc>
                          <a:spcPct val="100000"/>
                        </a:lnSpc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Rentastic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started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out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as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many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other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business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ideas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typically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-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usually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attempting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solve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cure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problem,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due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frustration.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just" marL="328295" marR="213360">
                        <a:lnSpc>
                          <a:spcPct val="100000"/>
                        </a:lnSpc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Rentastic</a:t>
                      </a:r>
                      <a:r>
                        <a:rPr dirty="0" sz="1800" spc="18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dirty="0" sz="1800" spc="1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built</a:t>
                      </a:r>
                      <a:r>
                        <a:rPr dirty="0" sz="1800" spc="2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800" spc="1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real</a:t>
                      </a:r>
                      <a:r>
                        <a:rPr dirty="0" sz="1800" spc="1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estate</a:t>
                      </a:r>
                      <a:r>
                        <a:rPr dirty="0" sz="1800" spc="2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investors,</a:t>
                      </a:r>
                      <a:r>
                        <a:rPr dirty="0" sz="1800" spc="1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dirty="0" sz="1800" spc="1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real</a:t>
                      </a:r>
                      <a:r>
                        <a:rPr dirty="0" sz="1800" spc="1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estate</a:t>
                      </a:r>
                      <a:r>
                        <a:rPr dirty="0" sz="1800" spc="1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investors.</a:t>
                      </a:r>
                      <a:r>
                        <a:rPr dirty="0" sz="1800" spc="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1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creators</a:t>
                      </a:r>
                      <a:r>
                        <a:rPr dirty="0" sz="1800" spc="2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1800" spc="1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Rentastic</a:t>
                      </a:r>
                      <a:r>
                        <a:rPr dirty="0" sz="1800" spc="1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own</a:t>
                      </a:r>
                      <a:r>
                        <a:rPr dirty="0" sz="1800" spc="2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multiple</a:t>
                      </a:r>
                      <a:r>
                        <a:rPr dirty="0" sz="1800" spc="1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rental</a:t>
                      </a:r>
                      <a:r>
                        <a:rPr dirty="0" sz="1800" spc="1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properties.</a:t>
                      </a:r>
                      <a:r>
                        <a:rPr dirty="0" sz="1800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As</a:t>
                      </a:r>
                      <a:r>
                        <a:rPr dirty="0" sz="1800" spc="2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most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investors</a:t>
                      </a:r>
                      <a:r>
                        <a:rPr dirty="0" sz="1800" spc="3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soon</a:t>
                      </a:r>
                      <a:r>
                        <a:rPr dirty="0" sz="18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come</a:t>
                      </a:r>
                      <a:r>
                        <a:rPr dirty="0" sz="18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8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find,</a:t>
                      </a:r>
                      <a:r>
                        <a:rPr dirty="0" sz="18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accounting</a:t>
                      </a:r>
                      <a:r>
                        <a:rPr dirty="0" sz="1800" spc="3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8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dirty="0" sz="18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different</a:t>
                      </a:r>
                      <a:r>
                        <a:rPr dirty="0" sz="18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income</a:t>
                      </a:r>
                      <a:r>
                        <a:rPr dirty="0" sz="1800" spc="3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8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expenses</a:t>
                      </a:r>
                      <a:r>
                        <a:rPr dirty="0" sz="18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can</a:t>
                      </a:r>
                      <a:r>
                        <a:rPr dirty="0" sz="18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</a:t>
                      </a:r>
                      <a:r>
                        <a:rPr dirty="0" sz="18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800" spc="3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nightmare</a:t>
                      </a:r>
                      <a:r>
                        <a:rPr dirty="0" sz="18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8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especially</a:t>
                      </a:r>
                      <a:r>
                        <a:rPr dirty="0" sz="18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come</a:t>
                      </a:r>
                      <a:r>
                        <a:rPr dirty="0" sz="18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tax</a:t>
                      </a:r>
                      <a:r>
                        <a:rPr dirty="0" sz="1800" spc="3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time.</a:t>
                      </a:r>
                      <a:r>
                        <a:rPr dirty="0" sz="18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While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there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are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lots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different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types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accounting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software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out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there,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too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many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attempt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end-all,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be-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every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business.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just" marL="328295" marR="213995">
                        <a:lnSpc>
                          <a:spcPct val="100000"/>
                        </a:lnSpc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Frustrated</a:t>
                      </a:r>
                      <a:r>
                        <a:rPr dirty="0" sz="18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8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limited</a:t>
                      </a:r>
                      <a:r>
                        <a:rPr dirty="0" sz="18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options,</a:t>
                      </a:r>
                      <a:r>
                        <a:rPr dirty="0" sz="18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1800" spc="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complexity</a:t>
                      </a:r>
                      <a:r>
                        <a:rPr dirty="0" sz="18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800" spc="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pricing</a:t>
                      </a:r>
                      <a:r>
                        <a:rPr dirty="0" sz="18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1800" spc="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current</a:t>
                      </a:r>
                      <a:r>
                        <a:rPr dirty="0" sz="18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options,</a:t>
                      </a:r>
                      <a:r>
                        <a:rPr dirty="0" sz="18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idea</a:t>
                      </a:r>
                      <a:r>
                        <a:rPr dirty="0" sz="18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8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Rentastic</a:t>
                      </a:r>
                      <a:r>
                        <a:rPr dirty="0" sz="1800" spc="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dirty="0" sz="18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born.</a:t>
                      </a:r>
                      <a:r>
                        <a:rPr dirty="0" sz="18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Rentastic</a:t>
                      </a:r>
                      <a:r>
                        <a:rPr dirty="0" sz="1800" spc="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aims</a:t>
                      </a:r>
                      <a:r>
                        <a:rPr dirty="0" sz="18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800" spc="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super-simple,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easy-to-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use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accounting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software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your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rental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properties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it's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designed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only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that.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bells,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whistles,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just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straight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point.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just" marL="328295" marR="213360">
                        <a:lnSpc>
                          <a:spcPct val="100000"/>
                        </a:lnSpc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Rentastic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literally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wouldn't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possible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without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you,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because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that,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constantly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want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800" spc="-1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improve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make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better.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If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there's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anything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you'd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like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see,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please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sure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submit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feature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request.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850" spc="-1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"/>
                        </a:rPr>
                        <a:t>https://www.rentastic.io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 descr=""/>
          <p:cNvSpPr/>
          <p:nvPr/>
        </p:nvSpPr>
        <p:spPr>
          <a:xfrm>
            <a:off x="762000" y="6769100"/>
            <a:ext cx="13817600" cy="0"/>
          </a:xfrm>
          <a:custGeom>
            <a:avLst/>
            <a:gdLst/>
            <a:ahLst/>
            <a:cxnLst/>
            <a:rect l="l" t="t" r="r" b="b"/>
            <a:pathLst>
              <a:path w="13817600" h="0">
                <a:moveTo>
                  <a:pt x="0" y="0"/>
                </a:moveTo>
                <a:lnTo>
                  <a:pt x="138176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71500" y="12700"/>
            <a:ext cx="6794500" cy="7962900"/>
            <a:chOff x="571500" y="12700"/>
            <a:chExt cx="6794500" cy="7962900"/>
          </a:xfrm>
        </p:grpSpPr>
        <p:sp>
          <p:nvSpPr>
            <p:cNvPr id="3" name="object 3" descr=""/>
            <p:cNvSpPr/>
            <p:nvPr/>
          </p:nvSpPr>
          <p:spPr>
            <a:xfrm>
              <a:off x="571500" y="12699"/>
              <a:ext cx="6794500" cy="7962900"/>
            </a:xfrm>
            <a:custGeom>
              <a:avLst/>
              <a:gdLst/>
              <a:ahLst/>
              <a:cxnLst/>
              <a:rect l="l" t="t" r="r" b="b"/>
              <a:pathLst>
                <a:path w="6794500" h="7962900">
                  <a:moveTo>
                    <a:pt x="6794487" y="1574800"/>
                  </a:moveTo>
                  <a:lnTo>
                    <a:pt x="3530600" y="1574800"/>
                  </a:lnTo>
                  <a:lnTo>
                    <a:pt x="3530600" y="0"/>
                  </a:lnTo>
                  <a:lnTo>
                    <a:pt x="0" y="0"/>
                  </a:lnTo>
                  <a:lnTo>
                    <a:pt x="0" y="7962900"/>
                  </a:lnTo>
                  <a:lnTo>
                    <a:pt x="520700" y="7962900"/>
                  </a:lnTo>
                  <a:lnTo>
                    <a:pt x="3530600" y="7962900"/>
                  </a:lnTo>
                  <a:lnTo>
                    <a:pt x="6794487" y="7962900"/>
                  </a:lnTo>
                  <a:lnTo>
                    <a:pt x="6794487" y="1574800"/>
                  </a:lnTo>
                  <a:close/>
                </a:path>
              </a:pathLst>
            </a:custGeom>
            <a:solidFill>
              <a:srgbClr val="4EC6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6000" y="406400"/>
              <a:ext cx="2819400" cy="8890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259" y="555387"/>
              <a:ext cx="2643543" cy="49701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6500" y="1714500"/>
              <a:ext cx="6045187" cy="6134100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7745183" y="431228"/>
            <a:ext cx="18770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55090" algn="l"/>
              </a:tabLst>
            </a:pPr>
            <a:r>
              <a:rPr dirty="0" sz="1800" spc="-10">
                <a:latin typeface="Arial"/>
                <a:cs typeface="Arial"/>
              </a:rPr>
              <a:t>Businesses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20">
                <a:latin typeface="Arial"/>
                <a:cs typeface="Arial"/>
              </a:rPr>
              <a:t>need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770527" y="431228"/>
            <a:ext cx="50990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6555" algn="l"/>
                <a:tab pos="805180" algn="l"/>
                <a:tab pos="1779905" algn="l"/>
                <a:tab pos="2499995" algn="l"/>
                <a:tab pos="3055620" algn="l"/>
                <a:tab pos="4013835" algn="l"/>
                <a:tab pos="4365625" algn="l"/>
              </a:tabLst>
            </a:pPr>
            <a:r>
              <a:rPr dirty="0" sz="1800" spc="-25">
                <a:latin typeface="Arial"/>
                <a:cs typeface="Arial"/>
              </a:rPr>
              <a:t>to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25">
                <a:latin typeface="Arial"/>
                <a:cs typeface="Arial"/>
              </a:rPr>
              <a:t>be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precise,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agile,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25">
                <a:latin typeface="Arial"/>
                <a:cs typeface="Arial"/>
              </a:rPr>
              <a:t>and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efficient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25">
                <a:latin typeface="Arial"/>
                <a:cs typeface="Arial"/>
              </a:rPr>
              <a:t>in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today’s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0871200" y="7169150"/>
            <a:ext cx="4368800" cy="12700"/>
          </a:xfrm>
          <a:custGeom>
            <a:avLst/>
            <a:gdLst/>
            <a:ahLst/>
            <a:cxnLst/>
            <a:rect l="l" t="t" r="r" b="b"/>
            <a:pathLst>
              <a:path w="4368800" h="12700">
                <a:moveTo>
                  <a:pt x="0" y="12700"/>
                </a:moveTo>
                <a:lnTo>
                  <a:pt x="4368800" y="12700"/>
                </a:lnTo>
                <a:lnTo>
                  <a:pt x="436880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7745183" y="705548"/>
            <a:ext cx="7124065" cy="7060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technologically</a:t>
            </a:r>
            <a:r>
              <a:rPr dirty="0" sz="1800" spc="155">
                <a:latin typeface="Arial"/>
                <a:cs typeface="Arial"/>
              </a:rPr>
              <a:t>  </a:t>
            </a:r>
            <a:r>
              <a:rPr dirty="0" sz="1800">
                <a:latin typeface="Arial"/>
                <a:cs typeface="Arial"/>
              </a:rPr>
              <a:t>advanced</a:t>
            </a:r>
            <a:r>
              <a:rPr dirty="0" sz="1800" spc="160">
                <a:latin typeface="Arial"/>
                <a:cs typeface="Arial"/>
              </a:rPr>
              <a:t>  </a:t>
            </a:r>
            <a:r>
              <a:rPr dirty="0" sz="1800">
                <a:latin typeface="Arial"/>
                <a:cs typeface="Arial"/>
              </a:rPr>
              <a:t>and</a:t>
            </a:r>
            <a:r>
              <a:rPr dirty="0" sz="1800" spc="160">
                <a:latin typeface="Arial"/>
                <a:cs typeface="Arial"/>
              </a:rPr>
              <a:t>  </a:t>
            </a:r>
            <a:r>
              <a:rPr dirty="0" sz="1800" spc="-10">
                <a:latin typeface="Arial"/>
                <a:cs typeface="Arial"/>
              </a:rPr>
              <a:t>fast-</a:t>
            </a:r>
            <a:r>
              <a:rPr dirty="0" sz="1800">
                <a:latin typeface="Arial"/>
                <a:cs typeface="Arial"/>
              </a:rPr>
              <a:t>paced</a:t>
            </a:r>
            <a:r>
              <a:rPr dirty="0" sz="1800" spc="160">
                <a:latin typeface="Arial"/>
                <a:cs typeface="Arial"/>
              </a:rPr>
              <a:t>  </a:t>
            </a:r>
            <a:r>
              <a:rPr dirty="0" sz="1800">
                <a:latin typeface="Arial"/>
                <a:cs typeface="Arial"/>
              </a:rPr>
              <a:t>environment</a:t>
            </a:r>
            <a:r>
              <a:rPr dirty="0" sz="1800" spc="155">
                <a:latin typeface="Arial"/>
                <a:cs typeface="Arial"/>
              </a:rPr>
              <a:t>  </a:t>
            </a:r>
            <a:r>
              <a:rPr dirty="0" sz="1800">
                <a:latin typeface="Arial"/>
                <a:cs typeface="Arial"/>
              </a:rPr>
              <a:t>to</a:t>
            </a:r>
            <a:r>
              <a:rPr dirty="0" sz="1800" spc="160">
                <a:latin typeface="Arial"/>
                <a:cs typeface="Arial"/>
              </a:rPr>
              <a:t>  </a:t>
            </a:r>
            <a:r>
              <a:rPr dirty="0" sz="1800" spc="-10">
                <a:latin typeface="Arial"/>
                <a:cs typeface="Arial"/>
              </a:rPr>
              <a:t>remain </a:t>
            </a:r>
            <a:r>
              <a:rPr dirty="0" sz="1800">
                <a:latin typeface="Arial"/>
                <a:cs typeface="Arial"/>
              </a:rPr>
              <a:t>competitive.</a:t>
            </a:r>
            <a:r>
              <a:rPr dirty="0" sz="1800" spc="40">
                <a:latin typeface="Arial"/>
                <a:cs typeface="Arial"/>
              </a:rPr>
              <a:t>  </a:t>
            </a:r>
            <a:r>
              <a:rPr dirty="0" sz="1800">
                <a:latin typeface="Arial"/>
                <a:cs typeface="Arial"/>
              </a:rPr>
              <a:t>Every</a:t>
            </a:r>
            <a:r>
              <a:rPr dirty="0" sz="1800" spc="45">
                <a:latin typeface="Arial"/>
                <a:cs typeface="Arial"/>
              </a:rPr>
              <a:t>  </a:t>
            </a:r>
            <a:r>
              <a:rPr dirty="0" sz="1800">
                <a:latin typeface="Arial"/>
                <a:cs typeface="Arial"/>
              </a:rPr>
              <a:t>successful</a:t>
            </a:r>
            <a:r>
              <a:rPr dirty="0" sz="1800" spc="40">
                <a:latin typeface="Arial"/>
                <a:cs typeface="Arial"/>
              </a:rPr>
              <a:t>  </a:t>
            </a:r>
            <a:r>
              <a:rPr dirty="0" sz="1800">
                <a:latin typeface="Arial"/>
                <a:cs typeface="Arial"/>
              </a:rPr>
              <a:t>business</a:t>
            </a:r>
            <a:r>
              <a:rPr dirty="0" sz="1800" spc="45">
                <a:latin typeface="Arial"/>
                <a:cs typeface="Arial"/>
              </a:rPr>
              <a:t>  </a:t>
            </a:r>
            <a:r>
              <a:rPr dirty="0" sz="1800">
                <a:latin typeface="Arial"/>
                <a:cs typeface="Arial"/>
              </a:rPr>
              <a:t>relies</a:t>
            </a:r>
            <a:r>
              <a:rPr dirty="0" sz="1800" spc="45">
                <a:latin typeface="Arial"/>
                <a:cs typeface="Arial"/>
              </a:rPr>
              <a:t>  </a:t>
            </a:r>
            <a:r>
              <a:rPr dirty="0" sz="1800">
                <a:latin typeface="Arial"/>
                <a:cs typeface="Arial"/>
              </a:rPr>
              <a:t>heavily</a:t>
            </a:r>
            <a:r>
              <a:rPr dirty="0" sz="1800" spc="45">
                <a:latin typeface="Arial"/>
                <a:cs typeface="Arial"/>
              </a:rPr>
              <a:t>  </a:t>
            </a:r>
            <a:r>
              <a:rPr dirty="0" sz="1800">
                <a:latin typeface="Arial"/>
                <a:cs typeface="Arial"/>
              </a:rPr>
              <a:t>on</a:t>
            </a:r>
            <a:r>
              <a:rPr dirty="0" sz="1800" spc="40">
                <a:latin typeface="Arial"/>
                <a:cs typeface="Arial"/>
              </a:rPr>
              <a:t>  </a:t>
            </a:r>
            <a:r>
              <a:rPr dirty="0" sz="1800" spc="-10">
                <a:latin typeface="Arial"/>
                <a:cs typeface="Arial"/>
              </a:rPr>
              <a:t>financial </a:t>
            </a:r>
            <a:r>
              <a:rPr dirty="0" sz="1800">
                <a:latin typeface="Arial"/>
                <a:cs typeface="Arial"/>
              </a:rPr>
              <a:t>management,</a:t>
            </a:r>
            <a:r>
              <a:rPr dirty="0" sz="1800" spc="254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which</a:t>
            </a:r>
            <a:r>
              <a:rPr dirty="0" sz="1800" spc="254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can</a:t>
            </a:r>
            <a:r>
              <a:rPr dirty="0" sz="1800" spc="254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no</a:t>
            </a:r>
            <a:r>
              <a:rPr dirty="0" sz="1800" spc="254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longer</a:t>
            </a:r>
            <a:r>
              <a:rPr dirty="0" sz="1800" spc="254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be</a:t>
            </a:r>
            <a:r>
              <a:rPr dirty="0" sz="1800" spc="254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done</a:t>
            </a:r>
            <a:r>
              <a:rPr dirty="0" sz="1800" spc="254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by</a:t>
            </a:r>
            <a:r>
              <a:rPr dirty="0" sz="1800" spc="254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hand.</a:t>
            </a:r>
            <a:r>
              <a:rPr dirty="0" sz="1800" spc="2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This</a:t>
            </a:r>
            <a:r>
              <a:rPr dirty="0" sz="1800" spc="254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is</a:t>
            </a:r>
            <a:r>
              <a:rPr dirty="0" sz="1800" spc="254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where </a:t>
            </a:r>
            <a:r>
              <a:rPr dirty="0" sz="1800">
                <a:latin typeface="Arial"/>
                <a:cs typeface="Arial"/>
              </a:rPr>
              <a:t>accounting</a:t>
            </a:r>
            <a:r>
              <a:rPr dirty="0" sz="1800" spc="180">
                <a:latin typeface="Arial"/>
                <a:cs typeface="Arial"/>
              </a:rPr>
              <a:t>  </a:t>
            </a:r>
            <a:r>
              <a:rPr dirty="0" sz="1800">
                <a:latin typeface="Arial"/>
                <a:cs typeface="Arial"/>
              </a:rPr>
              <a:t>software</a:t>
            </a:r>
            <a:r>
              <a:rPr dirty="0" sz="1800" spc="185">
                <a:latin typeface="Arial"/>
                <a:cs typeface="Arial"/>
              </a:rPr>
              <a:t>  </a:t>
            </a:r>
            <a:r>
              <a:rPr dirty="0" sz="1800">
                <a:latin typeface="Arial"/>
                <a:cs typeface="Arial"/>
              </a:rPr>
              <a:t>enters</a:t>
            </a:r>
            <a:r>
              <a:rPr dirty="0" sz="1800" spc="180">
                <a:latin typeface="Arial"/>
                <a:cs typeface="Arial"/>
              </a:rPr>
              <a:t>  </a:t>
            </a:r>
            <a:r>
              <a:rPr dirty="0" sz="1800">
                <a:latin typeface="Arial"/>
                <a:cs typeface="Arial"/>
              </a:rPr>
              <a:t>the</a:t>
            </a:r>
            <a:r>
              <a:rPr dirty="0" sz="1800" spc="185">
                <a:latin typeface="Arial"/>
                <a:cs typeface="Arial"/>
              </a:rPr>
              <a:t>  </a:t>
            </a:r>
            <a:r>
              <a:rPr dirty="0" sz="1800">
                <a:latin typeface="Arial"/>
                <a:cs typeface="Arial"/>
              </a:rPr>
              <a:t>picture,</a:t>
            </a:r>
            <a:r>
              <a:rPr dirty="0" sz="1800" spc="185">
                <a:latin typeface="Arial"/>
                <a:cs typeface="Arial"/>
              </a:rPr>
              <a:t>  </a:t>
            </a:r>
            <a:r>
              <a:rPr dirty="0" sz="1800">
                <a:latin typeface="Arial"/>
                <a:cs typeface="Arial"/>
              </a:rPr>
              <a:t>revolutionizing</a:t>
            </a:r>
            <a:r>
              <a:rPr dirty="0" sz="1800" spc="185">
                <a:latin typeface="Arial"/>
                <a:cs typeface="Arial"/>
              </a:rPr>
              <a:t>  </a:t>
            </a:r>
            <a:r>
              <a:rPr dirty="0" sz="1800">
                <a:latin typeface="Arial"/>
                <a:cs typeface="Arial"/>
              </a:rPr>
              <a:t>the</a:t>
            </a:r>
            <a:r>
              <a:rPr dirty="0" sz="1800" spc="185">
                <a:latin typeface="Arial"/>
                <a:cs typeface="Arial"/>
              </a:rPr>
              <a:t>  </a:t>
            </a:r>
            <a:r>
              <a:rPr dirty="0" sz="1800" spc="-25">
                <a:latin typeface="Arial"/>
                <a:cs typeface="Arial"/>
              </a:rPr>
              <a:t>way </a:t>
            </a:r>
            <a:r>
              <a:rPr dirty="0" sz="1800">
                <a:latin typeface="Arial"/>
                <a:cs typeface="Arial"/>
              </a:rPr>
              <a:t>businesses</a:t>
            </a:r>
            <a:r>
              <a:rPr dirty="0" sz="1800" spc="27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manage</a:t>
            </a:r>
            <a:r>
              <a:rPr dirty="0" sz="1800" spc="28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their</a:t>
            </a:r>
            <a:r>
              <a:rPr dirty="0" sz="1800" spc="28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money.</a:t>
            </a:r>
            <a:r>
              <a:rPr dirty="0" sz="1800" spc="229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This</a:t>
            </a:r>
            <a:r>
              <a:rPr dirty="0" sz="1800" spc="28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blog</a:t>
            </a:r>
            <a:r>
              <a:rPr dirty="0" sz="1800" spc="28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explores</a:t>
            </a:r>
            <a:r>
              <a:rPr dirty="0" sz="1800" spc="28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the</a:t>
            </a:r>
            <a:r>
              <a:rPr dirty="0" sz="1800" spc="28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benefits</a:t>
            </a:r>
            <a:r>
              <a:rPr dirty="0" sz="1800" spc="280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of </a:t>
            </a:r>
            <a:r>
              <a:rPr dirty="0" sz="1800">
                <a:latin typeface="Arial"/>
                <a:cs typeface="Arial"/>
              </a:rPr>
              <a:t>accounting</a:t>
            </a:r>
            <a:r>
              <a:rPr dirty="0" sz="1800" spc="2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software,</a:t>
            </a:r>
            <a:r>
              <a:rPr dirty="0" sz="1800" spc="2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why</a:t>
            </a:r>
            <a:r>
              <a:rPr dirty="0" sz="1800" spc="2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it</a:t>
            </a:r>
            <a:r>
              <a:rPr dirty="0" sz="1800" spc="2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is</a:t>
            </a:r>
            <a:r>
              <a:rPr dirty="0" sz="1800" spc="2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necessary</a:t>
            </a:r>
            <a:r>
              <a:rPr dirty="0" sz="1800" spc="2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for</a:t>
            </a:r>
            <a:r>
              <a:rPr dirty="0" sz="1800" spc="2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modern</a:t>
            </a:r>
            <a:r>
              <a:rPr dirty="0" sz="1800" spc="2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firms,</a:t>
            </a:r>
            <a:r>
              <a:rPr dirty="0" sz="1800" spc="2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and</a:t>
            </a:r>
            <a:r>
              <a:rPr dirty="0" sz="1800" spc="225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how </a:t>
            </a:r>
            <a:r>
              <a:rPr dirty="0" sz="1800">
                <a:latin typeface="Arial"/>
                <a:cs typeface="Arial"/>
              </a:rPr>
              <a:t>adopting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this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technology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is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crucial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for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long-term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viability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and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success.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800">
              <a:latin typeface="Arial"/>
              <a:cs typeface="Arial"/>
            </a:endParaRPr>
          </a:p>
          <a:p>
            <a:pPr algn="r" marR="5715">
              <a:lnSpc>
                <a:spcPct val="100000"/>
              </a:lnSpc>
              <a:tabLst>
                <a:tab pos="1744345" algn="l"/>
                <a:tab pos="3368040" algn="l"/>
                <a:tab pos="4788535" algn="l"/>
                <a:tab pos="5361940" algn="l"/>
              </a:tabLst>
            </a:pPr>
            <a:r>
              <a:rPr dirty="0" sz="2000" spc="-10" b="1">
                <a:latin typeface="Arial"/>
                <a:cs typeface="Arial"/>
              </a:rPr>
              <a:t>Accounting</a:t>
            </a:r>
            <a:r>
              <a:rPr dirty="0" sz="2000" b="1">
                <a:latin typeface="Arial"/>
                <a:cs typeface="Arial"/>
              </a:rPr>
              <a:t>	</a:t>
            </a:r>
            <a:r>
              <a:rPr dirty="0" sz="2000" spc="-10" b="1">
                <a:latin typeface="Arial"/>
                <a:cs typeface="Arial"/>
              </a:rPr>
              <a:t>Software’s</a:t>
            </a:r>
            <a:r>
              <a:rPr dirty="0" sz="2000" b="1">
                <a:latin typeface="Arial"/>
                <a:cs typeface="Arial"/>
              </a:rPr>
              <a:t>	</a:t>
            </a:r>
            <a:r>
              <a:rPr dirty="0" sz="2000" spc="-10" b="1">
                <a:latin typeface="Arial"/>
                <a:cs typeface="Arial"/>
              </a:rPr>
              <a:t>Function</a:t>
            </a:r>
            <a:r>
              <a:rPr dirty="0" sz="2000" b="1">
                <a:latin typeface="Arial"/>
                <a:cs typeface="Arial"/>
              </a:rPr>
              <a:t>	</a:t>
            </a:r>
            <a:r>
              <a:rPr dirty="0" sz="2000" spc="-25" b="1">
                <a:latin typeface="Arial"/>
                <a:cs typeface="Arial"/>
              </a:rPr>
              <a:t>in</a:t>
            </a:r>
            <a:r>
              <a:rPr dirty="0" sz="2000" b="1">
                <a:latin typeface="Arial"/>
                <a:cs typeface="Arial"/>
              </a:rPr>
              <a:t>	</a:t>
            </a:r>
            <a:r>
              <a:rPr dirty="0" sz="2000" spc="-10" b="1">
                <a:latin typeface="Arial"/>
                <a:cs typeface="Arial"/>
              </a:rPr>
              <a:t>Contemporary</a:t>
            </a:r>
            <a:endParaRPr sz="200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</a:pPr>
            <a:r>
              <a:rPr dirty="0" sz="2000" spc="-10" b="1">
                <a:latin typeface="Arial"/>
                <a:cs typeface="Arial"/>
              </a:rPr>
              <a:t>Companies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0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Accounting</a:t>
            </a:r>
            <a:r>
              <a:rPr dirty="0" sz="1800" spc="2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software</a:t>
            </a:r>
            <a:r>
              <a:rPr dirty="0" sz="1800" spc="2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is</a:t>
            </a:r>
            <a:r>
              <a:rPr dirty="0" sz="1800" spc="2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2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comprehensive</a:t>
            </a:r>
            <a:r>
              <a:rPr dirty="0" sz="1800" spc="2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system</a:t>
            </a:r>
            <a:r>
              <a:rPr dirty="0" sz="1800" spc="2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made</a:t>
            </a:r>
            <a:r>
              <a:rPr dirty="0" sz="1800" spc="2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to</a:t>
            </a:r>
            <a:r>
              <a:rPr dirty="0" sz="1800" spc="21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guarantee </a:t>
            </a:r>
            <a:r>
              <a:rPr dirty="0" sz="1800">
                <a:latin typeface="Arial"/>
                <a:cs typeface="Arial"/>
              </a:rPr>
              <a:t>compliance,</a:t>
            </a:r>
            <a:r>
              <a:rPr dirty="0" sz="1800" spc="6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expedite</a:t>
            </a:r>
            <a:r>
              <a:rPr dirty="0" sz="1800" spc="6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financial</a:t>
            </a:r>
            <a:r>
              <a:rPr dirty="0" sz="1800" spc="6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procedures,</a:t>
            </a:r>
            <a:r>
              <a:rPr dirty="0" sz="1800" spc="6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and</a:t>
            </a:r>
            <a:r>
              <a:rPr dirty="0" sz="1800" spc="6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offer</a:t>
            </a:r>
            <a:r>
              <a:rPr dirty="0" sz="1800" spc="6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insightful</a:t>
            </a:r>
            <a:r>
              <a:rPr dirty="0" sz="1800" spc="6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data.</a:t>
            </a:r>
            <a:r>
              <a:rPr dirty="0" sz="1800" spc="65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It </a:t>
            </a:r>
            <a:r>
              <a:rPr dirty="0" sz="1800">
                <a:latin typeface="Arial"/>
                <a:cs typeface="Arial"/>
              </a:rPr>
              <a:t>is</a:t>
            </a:r>
            <a:r>
              <a:rPr dirty="0" sz="1800" spc="19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not</a:t>
            </a:r>
            <a:r>
              <a:rPr dirty="0" sz="1800" spc="20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just</a:t>
            </a:r>
            <a:r>
              <a:rPr dirty="0" sz="1800" spc="20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19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tool</a:t>
            </a:r>
            <a:r>
              <a:rPr dirty="0" sz="1800" spc="20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for</a:t>
            </a:r>
            <a:r>
              <a:rPr dirty="0" sz="1800" spc="20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recording</a:t>
            </a:r>
            <a:r>
              <a:rPr dirty="0" sz="1800" spc="19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income</a:t>
            </a:r>
            <a:r>
              <a:rPr dirty="0" sz="1800" spc="20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and</a:t>
            </a:r>
            <a:r>
              <a:rPr dirty="0" sz="1800" spc="20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expenses.</a:t>
            </a:r>
            <a:r>
              <a:rPr dirty="0" sz="1800" spc="20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Making</a:t>
            </a:r>
            <a:r>
              <a:rPr dirty="0" sz="1800" spc="19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use</a:t>
            </a:r>
            <a:r>
              <a:rPr dirty="0" sz="1800" spc="200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of </a:t>
            </a:r>
            <a:r>
              <a:rPr dirty="0" sz="1800">
                <a:latin typeface="Arial"/>
                <a:cs typeface="Arial"/>
              </a:rPr>
              <a:t>modern</a:t>
            </a:r>
            <a:r>
              <a:rPr dirty="0" sz="1800" spc="1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technology</a:t>
            </a:r>
            <a:r>
              <a:rPr dirty="0" sz="1800" spc="13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is</a:t>
            </a:r>
            <a:r>
              <a:rPr dirty="0" sz="1800" spc="13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essential</a:t>
            </a:r>
            <a:r>
              <a:rPr dirty="0" sz="1800" spc="13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for</a:t>
            </a:r>
            <a:r>
              <a:rPr dirty="0" sz="1800" spc="14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success,</a:t>
            </a:r>
            <a:r>
              <a:rPr dirty="0" sz="1800" spc="13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regardless</a:t>
            </a:r>
            <a:r>
              <a:rPr dirty="0" sz="1800" spc="13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of</a:t>
            </a:r>
            <a:r>
              <a:rPr dirty="0" sz="1800" spc="13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the</a:t>
            </a:r>
            <a:r>
              <a:rPr dirty="0" sz="1800" spc="13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size</a:t>
            </a:r>
            <a:r>
              <a:rPr dirty="0" sz="1800" spc="140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of</a:t>
            </a:r>
            <a:endParaRPr sz="1800">
              <a:latin typeface="Arial"/>
              <a:cs typeface="Arial"/>
            </a:endParaRPr>
          </a:p>
          <a:p>
            <a:pPr algn="just" marL="562737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your </a:t>
            </a:r>
            <a:r>
              <a:rPr dirty="0" sz="1800" spc="-10">
                <a:latin typeface="Arial"/>
                <a:cs typeface="Arial"/>
              </a:rPr>
              <a:t>company.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8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Essential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Elements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of</a:t>
            </a:r>
            <a:r>
              <a:rPr dirty="0" sz="2000" spc="-10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Accounting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Software</a:t>
            </a:r>
            <a:endParaRPr sz="2000">
              <a:latin typeface="Arial"/>
              <a:cs typeface="Arial"/>
            </a:endParaRPr>
          </a:p>
          <a:p>
            <a:pPr algn="r" marL="12700" marR="5080">
              <a:lnSpc>
                <a:spcPct val="100000"/>
              </a:lnSpc>
              <a:spcBef>
                <a:spcPts val="2120"/>
              </a:spcBef>
              <a:tabLst>
                <a:tab pos="1394460" algn="l"/>
                <a:tab pos="2573020" algn="l"/>
                <a:tab pos="3777615" algn="l"/>
                <a:tab pos="4942840" algn="l"/>
                <a:tab pos="5930900" algn="l"/>
                <a:tab pos="6309995" algn="l"/>
              </a:tabLst>
            </a:pPr>
            <a:r>
              <a:rPr dirty="0" sz="1800" spc="-10" b="1">
                <a:latin typeface="Arial"/>
                <a:cs typeface="Arial"/>
              </a:rPr>
              <a:t>Automated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Financial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Tracking: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Real-</a:t>
            </a:r>
            <a:r>
              <a:rPr dirty="0" sz="1800" spc="-20">
                <a:latin typeface="Arial"/>
                <a:cs typeface="Arial"/>
              </a:rPr>
              <a:t>time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tracking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25">
                <a:latin typeface="Arial"/>
                <a:cs typeface="Arial"/>
              </a:rPr>
              <a:t>of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income, </a:t>
            </a:r>
            <a:r>
              <a:rPr dirty="0" sz="1800">
                <a:latin typeface="Arial"/>
                <a:cs typeface="Arial"/>
              </a:rPr>
              <a:t>expenses,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invoices,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and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payments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is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possible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with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automated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financial</a:t>
            </a:r>
            <a:endParaRPr sz="1800">
              <a:latin typeface="Arial"/>
              <a:cs typeface="Arial"/>
            </a:endParaRPr>
          </a:p>
          <a:p>
            <a:pPr algn="r" marR="5715">
              <a:lnSpc>
                <a:spcPct val="100000"/>
              </a:lnSpc>
            </a:pPr>
            <a:r>
              <a:rPr dirty="0" sz="1800" spc="-10">
                <a:latin typeface="Arial"/>
                <a:cs typeface="Arial"/>
              </a:rPr>
              <a:t>tracking.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55"/>
              </a:spcBef>
            </a:pPr>
            <a:endParaRPr sz="1800">
              <a:latin typeface="Arial"/>
              <a:cs typeface="Arial"/>
            </a:endParaRPr>
          </a:p>
          <a:p>
            <a:pPr marL="3628390">
              <a:lnSpc>
                <a:spcPct val="100000"/>
              </a:lnSpc>
            </a:pPr>
            <a:r>
              <a:rPr dirty="0" sz="2650" spc="-10">
                <a:latin typeface="Arial"/>
                <a:cs typeface="Arial"/>
                <a:hlinkClick r:id="rId5"/>
              </a:rPr>
              <a:t>https://www.rentastic.io</a:t>
            </a:r>
            <a:endParaRPr sz="2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31800" y="0"/>
            <a:ext cx="6794500" cy="7962900"/>
            <a:chOff x="431800" y="0"/>
            <a:chExt cx="6794500" cy="7962900"/>
          </a:xfrm>
        </p:grpSpPr>
        <p:sp>
          <p:nvSpPr>
            <p:cNvPr id="3" name="object 3" descr=""/>
            <p:cNvSpPr/>
            <p:nvPr/>
          </p:nvSpPr>
          <p:spPr>
            <a:xfrm>
              <a:off x="431800" y="0"/>
              <a:ext cx="6794500" cy="7962900"/>
            </a:xfrm>
            <a:custGeom>
              <a:avLst/>
              <a:gdLst/>
              <a:ahLst/>
              <a:cxnLst/>
              <a:rect l="l" t="t" r="r" b="b"/>
              <a:pathLst>
                <a:path w="6794500" h="7962900">
                  <a:moveTo>
                    <a:pt x="6794500" y="1574800"/>
                  </a:moveTo>
                  <a:lnTo>
                    <a:pt x="3530600" y="1574800"/>
                  </a:lnTo>
                  <a:lnTo>
                    <a:pt x="3530600" y="0"/>
                  </a:lnTo>
                  <a:lnTo>
                    <a:pt x="0" y="0"/>
                  </a:lnTo>
                  <a:lnTo>
                    <a:pt x="0" y="7962900"/>
                  </a:lnTo>
                  <a:lnTo>
                    <a:pt x="520700" y="7962900"/>
                  </a:lnTo>
                  <a:lnTo>
                    <a:pt x="3530600" y="7962900"/>
                  </a:lnTo>
                  <a:lnTo>
                    <a:pt x="6794500" y="7962900"/>
                  </a:lnTo>
                  <a:lnTo>
                    <a:pt x="6794500" y="1574800"/>
                  </a:lnTo>
                  <a:close/>
                </a:path>
              </a:pathLst>
            </a:custGeom>
            <a:solidFill>
              <a:srgbClr val="4EC6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6300" y="393700"/>
              <a:ext cx="2819400" cy="8890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0569" y="542687"/>
              <a:ext cx="2643530" cy="49701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00" y="1701800"/>
              <a:ext cx="6045200" cy="6134100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10731500" y="7156450"/>
            <a:ext cx="4508500" cy="12700"/>
          </a:xfrm>
          <a:custGeom>
            <a:avLst/>
            <a:gdLst/>
            <a:ahLst/>
            <a:cxnLst/>
            <a:rect l="l" t="t" r="r" b="b"/>
            <a:pathLst>
              <a:path w="4508500" h="12700">
                <a:moveTo>
                  <a:pt x="0" y="12700"/>
                </a:moveTo>
                <a:lnTo>
                  <a:pt x="4508500" y="12700"/>
                </a:lnTo>
                <a:lnTo>
                  <a:pt x="450850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7605483" y="418528"/>
            <a:ext cx="7124065" cy="73348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35" b="1">
                <a:latin typeface="Arial"/>
                <a:cs typeface="Arial"/>
              </a:rPr>
              <a:t>Tax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Compliance: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Makes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tax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computations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easier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and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guarantees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that</a:t>
            </a:r>
            <a:endParaRPr sz="1800">
              <a:latin typeface="Arial"/>
              <a:cs typeface="Arial"/>
            </a:endParaRPr>
          </a:p>
          <a:p>
            <a:pPr algn="r" marR="5715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rules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are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followed.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  <a:tabLst>
                <a:tab pos="1139190" algn="l"/>
                <a:tab pos="2442845" algn="l"/>
                <a:tab pos="3429635" algn="l"/>
                <a:tab pos="4288790" algn="l"/>
                <a:tab pos="4767580" algn="l"/>
                <a:tab pos="5868670" algn="l"/>
                <a:tab pos="6258560" algn="l"/>
              </a:tabLst>
            </a:pPr>
            <a:r>
              <a:rPr dirty="0" sz="1800" spc="-10" b="1">
                <a:latin typeface="Arial"/>
                <a:cs typeface="Arial"/>
              </a:rPr>
              <a:t>Financial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Reporting: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Detailed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reports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25">
                <a:latin typeface="Arial"/>
                <a:cs typeface="Arial"/>
              </a:rPr>
              <a:t>are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produced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25">
                <a:latin typeface="Arial"/>
                <a:cs typeface="Arial"/>
              </a:rPr>
              <a:t>by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financial</a:t>
            </a:r>
            <a:endParaRPr sz="1800">
              <a:latin typeface="Arial"/>
              <a:cs typeface="Arial"/>
            </a:endParaRPr>
          </a:p>
          <a:p>
            <a:pPr algn="r" marR="5715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reporting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to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aid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in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decision-</a:t>
            </a:r>
            <a:r>
              <a:rPr dirty="0" sz="1800" spc="-10">
                <a:latin typeface="Arial"/>
                <a:cs typeface="Arial"/>
              </a:rPr>
              <a:t>making.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Payroll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management:</a:t>
            </a:r>
            <a:r>
              <a:rPr dirty="0" sz="1800" spc="-110" b="1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Automates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employee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payment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procedures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and</a:t>
            </a:r>
            <a:endParaRPr sz="18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salary </a:t>
            </a:r>
            <a:r>
              <a:rPr dirty="0" sz="1800" spc="-10">
                <a:latin typeface="Arial"/>
                <a:cs typeface="Arial"/>
              </a:rPr>
              <a:t>computations.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algn="r" marL="363220" marR="5715" indent="-351155">
              <a:lnSpc>
                <a:spcPct val="100000"/>
              </a:lnSpc>
              <a:tabLst>
                <a:tab pos="1179830" algn="l"/>
                <a:tab pos="2792095" algn="l"/>
                <a:tab pos="3870960" algn="l"/>
                <a:tab pos="5344795" algn="l"/>
                <a:tab pos="6309360" algn="l"/>
              </a:tabLst>
            </a:pPr>
            <a:r>
              <a:rPr dirty="0" sz="1800" spc="-10" b="1">
                <a:latin typeface="Arial"/>
                <a:cs typeface="Arial"/>
              </a:rPr>
              <a:t>Inventory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Management: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Inventory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management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involves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keeping </a:t>
            </a:r>
            <a:r>
              <a:rPr dirty="0" sz="1800">
                <a:latin typeface="Arial"/>
                <a:cs typeface="Arial"/>
              </a:rPr>
              <a:t>track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of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stock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levels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and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combining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them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with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financial</a:t>
            </a:r>
            <a:r>
              <a:rPr dirty="0" sz="1800" spc="-10">
                <a:latin typeface="Arial"/>
                <a:cs typeface="Arial"/>
              </a:rPr>
              <a:t> information.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800">
              <a:latin typeface="Arial"/>
              <a:cs typeface="Arial"/>
            </a:endParaRPr>
          </a:p>
          <a:p>
            <a:pPr algn="r" marL="12700" marR="5715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Accounting</a:t>
            </a:r>
            <a:r>
              <a:rPr dirty="0" sz="2000" spc="35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by</a:t>
            </a:r>
            <a:r>
              <a:rPr dirty="0" sz="2000" spc="35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hand</a:t>
            </a:r>
            <a:r>
              <a:rPr dirty="0" sz="2000" spc="35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takes</a:t>
            </a:r>
            <a:r>
              <a:rPr dirty="0" sz="2000" spc="35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</a:t>
            </a:r>
            <a:r>
              <a:rPr dirty="0" sz="2000" spc="35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lot</a:t>
            </a:r>
            <a:r>
              <a:rPr dirty="0" sz="2000" spc="35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of</a:t>
            </a:r>
            <a:r>
              <a:rPr dirty="0" sz="2000" spc="35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time</a:t>
            </a:r>
            <a:r>
              <a:rPr dirty="0" sz="2000" spc="35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and</a:t>
            </a:r>
            <a:r>
              <a:rPr dirty="0" sz="2000" spc="35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is</a:t>
            </a:r>
            <a:r>
              <a:rPr dirty="0" sz="2000" spc="35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prone</a:t>
            </a:r>
            <a:r>
              <a:rPr dirty="0" sz="2000" spc="355" b="1">
                <a:latin typeface="Arial"/>
                <a:cs typeface="Arial"/>
              </a:rPr>
              <a:t> </a:t>
            </a:r>
            <a:r>
              <a:rPr dirty="0" sz="2000" spc="-25" b="1">
                <a:latin typeface="Arial"/>
                <a:cs typeface="Arial"/>
              </a:rPr>
              <a:t>to </a:t>
            </a:r>
            <a:r>
              <a:rPr dirty="0" sz="2000" b="1">
                <a:latin typeface="Arial"/>
                <a:cs typeface="Arial"/>
              </a:rPr>
              <a:t>human</a:t>
            </a:r>
            <a:r>
              <a:rPr dirty="0" sz="2000" spc="29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mistakes.</a:t>
            </a:r>
            <a:r>
              <a:rPr dirty="0" sz="2000" spc="19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Accounting</a:t>
            </a:r>
            <a:r>
              <a:rPr dirty="0" sz="2000" spc="30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software</a:t>
            </a:r>
            <a:r>
              <a:rPr dirty="0" sz="2000" spc="29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allows</a:t>
            </a:r>
            <a:r>
              <a:rPr dirty="0" sz="2000" spc="29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companies</a:t>
            </a:r>
            <a:endParaRPr sz="2000">
              <a:latin typeface="Arial"/>
              <a:cs typeface="Arial"/>
            </a:endParaRPr>
          </a:p>
          <a:p>
            <a:pPr algn="r" marR="5715">
              <a:lnSpc>
                <a:spcPct val="100000"/>
              </a:lnSpc>
            </a:pPr>
            <a:r>
              <a:rPr dirty="0" sz="2000" spc="-25" b="1">
                <a:latin typeface="Arial"/>
                <a:cs typeface="Arial"/>
              </a:rPr>
              <a:t>to: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000">
              <a:latin typeface="Arial"/>
              <a:cs typeface="Arial"/>
            </a:endParaRPr>
          </a:p>
          <a:p>
            <a:pPr algn="r" marL="1459230" marR="5080" indent="-1447165">
              <a:lnSpc>
                <a:spcPct val="100000"/>
              </a:lnSpc>
              <a:tabLst>
                <a:tab pos="1273810" algn="l"/>
                <a:tab pos="2331085" algn="l"/>
                <a:tab pos="3269615" algn="l"/>
                <a:tab pos="4060825" algn="l"/>
                <a:tab pos="4751070" algn="l"/>
                <a:tab pos="5200015" algn="l"/>
                <a:tab pos="5852160" algn="l"/>
                <a:tab pos="6614159" algn="l"/>
              </a:tabLst>
            </a:pPr>
            <a:r>
              <a:rPr dirty="0" sz="1800" spc="-10" b="1">
                <a:latin typeface="Arial"/>
                <a:cs typeface="Arial"/>
              </a:rPr>
              <a:t>Automate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Routine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Tasks: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Tasks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20">
                <a:latin typeface="Arial"/>
                <a:cs typeface="Arial"/>
              </a:rPr>
              <a:t>such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25">
                <a:latin typeface="Arial"/>
                <a:cs typeface="Arial"/>
              </a:rPr>
              <a:t>as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20">
                <a:latin typeface="Arial"/>
                <a:cs typeface="Arial"/>
              </a:rPr>
              <a:t>data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entry,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20">
                <a:latin typeface="Arial"/>
                <a:cs typeface="Arial"/>
              </a:rPr>
              <a:t>bank </a:t>
            </a:r>
            <a:r>
              <a:rPr dirty="0" sz="1800">
                <a:latin typeface="Arial"/>
                <a:cs typeface="Arial"/>
              </a:rPr>
              <a:t>reconciliation,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and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invoicing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are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managed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automatically.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  <a:tabLst>
                <a:tab pos="781685" algn="l"/>
                <a:tab pos="2021205" algn="l"/>
                <a:tab pos="3057525" algn="l"/>
                <a:tab pos="4436745" algn="l"/>
                <a:tab pos="4953000" algn="l"/>
                <a:tab pos="5532120" algn="l"/>
                <a:tab pos="6174740" algn="l"/>
                <a:tab pos="6905625" algn="l"/>
              </a:tabLst>
            </a:pPr>
            <a:r>
              <a:rPr dirty="0" sz="1800" spc="-10" b="1">
                <a:latin typeface="Arial"/>
                <a:cs typeface="Arial"/>
              </a:rPr>
              <a:t>Boost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 b="1">
                <a:latin typeface="Arial"/>
                <a:cs typeface="Arial"/>
              </a:rPr>
              <a:t>Precision: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Minimize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computation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25">
                <a:latin typeface="Arial"/>
                <a:cs typeface="Arial"/>
              </a:rPr>
              <a:t>and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20">
                <a:latin typeface="Arial"/>
                <a:cs typeface="Arial"/>
              </a:rPr>
              <a:t>data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entry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0">
                <a:latin typeface="Arial"/>
                <a:cs typeface="Arial"/>
              </a:rPr>
              <a:t>errors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25">
                <a:latin typeface="Arial"/>
                <a:cs typeface="Arial"/>
              </a:rPr>
              <a:t>to</a:t>
            </a:r>
            <a:endParaRPr sz="180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guarantee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accurate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financial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records.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algn="r" marR="5715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Save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Time: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Make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time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for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important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business-</a:t>
            </a:r>
            <a:r>
              <a:rPr dirty="0" sz="1800">
                <a:latin typeface="Arial"/>
                <a:cs typeface="Arial"/>
              </a:rPr>
              <a:t>related</a:t>
            </a:r>
            <a:r>
              <a:rPr dirty="0" sz="1800" spc="-10">
                <a:latin typeface="Arial"/>
                <a:cs typeface="Arial"/>
              </a:rPr>
              <a:t> tasks.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55"/>
              </a:spcBef>
            </a:pPr>
            <a:endParaRPr sz="1800">
              <a:latin typeface="Arial"/>
              <a:cs typeface="Arial"/>
            </a:endParaRPr>
          </a:p>
          <a:p>
            <a:pPr marL="3628390">
              <a:lnSpc>
                <a:spcPct val="100000"/>
              </a:lnSpc>
            </a:pPr>
            <a:r>
              <a:rPr dirty="0" sz="2650" spc="-10">
                <a:latin typeface="Arial"/>
                <a:cs typeface="Arial"/>
                <a:hlinkClick r:id="rId5"/>
              </a:rPr>
              <a:t>https://www.rentastic.io</a:t>
            </a:r>
            <a:endParaRPr sz="2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5240000" cy="7975600"/>
          </a:xfrm>
          <a:custGeom>
            <a:avLst/>
            <a:gdLst/>
            <a:ahLst/>
            <a:cxnLst/>
            <a:rect l="l" t="t" r="r" b="b"/>
            <a:pathLst>
              <a:path w="15240000" h="7975600">
                <a:moveTo>
                  <a:pt x="15240000" y="0"/>
                </a:moveTo>
                <a:lnTo>
                  <a:pt x="0" y="0"/>
                </a:lnTo>
                <a:lnTo>
                  <a:pt x="0" y="7975600"/>
                </a:lnTo>
                <a:lnTo>
                  <a:pt x="15240000" y="7975600"/>
                </a:lnTo>
                <a:lnTo>
                  <a:pt x="15240000" y="0"/>
                </a:lnTo>
                <a:close/>
              </a:path>
            </a:pathLst>
          </a:custGeom>
          <a:solidFill>
            <a:srgbClr val="4EC6AA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419100" y="368300"/>
          <a:ext cx="14478000" cy="7213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76400"/>
              </a:tblGrid>
              <a:tr h="558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algn="ctr" marL="635">
                        <a:lnSpc>
                          <a:spcPts val="9105"/>
                        </a:lnSpc>
                        <a:spcBef>
                          <a:spcPts val="695"/>
                        </a:spcBef>
                      </a:pPr>
                      <a:r>
                        <a:rPr dirty="0" sz="7600" b="1">
                          <a:latin typeface="Arial"/>
                          <a:cs typeface="Arial"/>
                        </a:rPr>
                        <a:t>FOLLOW</a:t>
                      </a:r>
                      <a:r>
                        <a:rPr dirty="0" sz="76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600" spc="-25" b="1">
                          <a:latin typeface="Arial"/>
                          <a:cs typeface="Arial"/>
                        </a:rPr>
                        <a:t>US</a:t>
                      </a:r>
                      <a:endParaRPr sz="7600">
                        <a:latin typeface="Arial"/>
                        <a:cs typeface="Arial"/>
                      </a:endParaRPr>
                    </a:p>
                  </a:txBody>
                  <a:tcPr marL="0" marR="0" marB="0" marT="88265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5397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endParaRPr sz="3500">
                        <a:latin typeface="Times New Roman"/>
                        <a:cs typeface="Times New Roman"/>
                      </a:endParaRPr>
                    </a:p>
                    <a:p>
                      <a:pPr algn="ctr" marL="2426970" marR="2420620">
                        <a:lnSpc>
                          <a:spcPct val="95400"/>
                        </a:lnSpc>
                      </a:pPr>
                      <a:r>
                        <a:rPr dirty="0" sz="35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"/>
                        </a:rPr>
                        <a:t>https://www.facebook.com/rentasticsoftware</a:t>
                      </a:r>
                      <a:r>
                        <a:rPr dirty="0" sz="35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https://twitter.com/rentastic_ai </a:t>
                      </a:r>
                      <a:r>
                        <a:rPr dirty="0" sz="35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3"/>
                        </a:rPr>
                        <a:t>https://www.instagram.com/rentastic_ai</a:t>
                      </a:r>
                      <a:r>
                        <a:rPr dirty="0" sz="35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5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4"/>
                        </a:rPr>
                        <a:t>https://www.youtube.com/@rentastic_ai</a:t>
                      </a:r>
                      <a:endParaRPr sz="35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 descr=""/>
          <p:cNvSpPr/>
          <p:nvPr/>
        </p:nvSpPr>
        <p:spPr>
          <a:xfrm>
            <a:off x="6145745" y="3125774"/>
            <a:ext cx="256540" cy="481330"/>
          </a:xfrm>
          <a:custGeom>
            <a:avLst/>
            <a:gdLst/>
            <a:ahLst/>
            <a:cxnLst/>
            <a:rect l="l" t="t" r="r" b="b"/>
            <a:pathLst>
              <a:path w="256539" h="481329">
                <a:moveTo>
                  <a:pt x="189115" y="0"/>
                </a:moveTo>
                <a:lnTo>
                  <a:pt x="142660" y="7643"/>
                </a:lnTo>
                <a:lnTo>
                  <a:pt x="106978" y="30087"/>
                </a:lnTo>
                <a:lnTo>
                  <a:pt x="84088" y="66602"/>
                </a:lnTo>
                <a:lnTo>
                  <a:pt x="76009" y="116459"/>
                </a:lnTo>
                <a:lnTo>
                  <a:pt x="76009" y="182448"/>
                </a:lnTo>
                <a:lnTo>
                  <a:pt x="0" y="182448"/>
                </a:lnTo>
                <a:lnTo>
                  <a:pt x="0" y="268986"/>
                </a:lnTo>
                <a:lnTo>
                  <a:pt x="76009" y="268986"/>
                </a:lnTo>
                <a:lnTo>
                  <a:pt x="76009" y="481304"/>
                </a:lnTo>
                <a:lnTo>
                  <a:pt x="169379" y="481304"/>
                </a:lnTo>
                <a:lnTo>
                  <a:pt x="169379" y="268986"/>
                </a:lnTo>
                <a:lnTo>
                  <a:pt x="239356" y="268986"/>
                </a:lnTo>
                <a:lnTo>
                  <a:pt x="252602" y="182448"/>
                </a:lnTo>
                <a:lnTo>
                  <a:pt x="169379" y="182448"/>
                </a:lnTo>
                <a:lnTo>
                  <a:pt x="169379" y="126250"/>
                </a:lnTo>
                <a:lnTo>
                  <a:pt x="171771" y="108957"/>
                </a:lnTo>
                <a:lnTo>
                  <a:pt x="179819" y="94006"/>
                </a:lnTo>
                <a:lnTo>
                  <a:pt x="194829" y="83497"/>
                </a:lnTo>
                <a:lnTo>
                  <a:pt x="218109" y="79527"/>
                </a:lnTo>
                <a:lnTo>
                  <a:pt x="256120" y="79527"/>
                </a:lnTo>
                <a:lnTo>
                  <a:pt x="256120" y="5842"/>
                </a:lnTo>
                <a:lnTo>
                  <a:pt x="239459" y="3461"/>
                </a:lnTo>
                <a:lnTo>
                  <a:pt x="222727" y="1692"/>
                </a:lnTo>
                <a:lnTo>
                  <a:pt x="205941" y="537"/>
                </a:lnTo>
                <a:lnTo>
                  <a:pt x="1891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893128" y="3118815"/>
            <a:ext cx="487045" cy="497840"/>
          </a:xfrm>
          <a:custGeom>
            <a:avLst/>
            <a:gdLst/>
            <a:ahLst/>
            <a:cxnLst/>
            <a:rect l="l" t="t" r="r" b="b"/>
            <a:pathLst>
              <a:path w="487045" h="497839">
                <a:moveTo>
                  <a:pt x="144907" y="0"/>
                </a:moveTo>
                <a:lnTo>
                  <a:pt x="0" y="0"/>
                </a:lnTo>
                <a:lnTo>
                  <a:pt x="189979" y="276504"/>
                </a:lnTo>
                <a:lnTo>
                  <a:pt x="0" y="497331"/>
                </a:lnTo>
                <a:lnTo>
                  <a:pt x="42926" y="497331"/>
                </a:lnTo>
                <a:lnTo>
                  <a:pt x="209042" y="304241"/>
                </a:lnTo>
                <a:lnTo>
                  <a:pt x="248501" y="304241"/>
                </a:lnTo>
                <a:lnTo>
                  <a:pt x="58394" y="32308"/>
                </a:lnTo>
                <a:lnTo>
                  <a:pt x="167106" y="32308"/>
                </a:lnTo>
                <a:lnTo>
                  <a:pt x="144907" y="0"/>
                </a:lnTo>
                <a:close/>
              </a:path>
              <a:path w="487045" h="497839">
                <a:moveTo>
                  <a:pt x="248501" y="304241"/>
                </a:moveTo>
                <a:lnTo>
                  <a:pt x="209042" y="304241"/>
                </a:lnTo>
                <a:lnTo>
                  <a:pt x="341731" y="497331"/>
                </a:lnTo>
                <a:lnTo>
                  <a:pt x="486638" y="497331"/>
                </a:lnTo>
                <a:lnTo>
                  <a:pt x="465441" y="466483"/>
                </a:lnTo>
                <a:lnTo>
                  <a:pt x="361924" y="466483"/>
                </a:lnTo>
                <a:lnTo>
                  <a:pt x="248501" y="304241"/>
                </a:lnTo>
                <a:close/>
              </a:path>
              <a:path w="487045" h="497839">
                <a:moveTo>
                  <a:pt x="167106" y="32308"/>
                </a:moveTo>
                <a:lnTo>
                  <a:pt x="124333" y="32308"/>
                </a:lnTo>
                <a:lnTo>
                  <a:pt x="427863" y="466483"/>
                </a:lnTo>
                <a:lnTo>
                  <a:pt x="465441" y="466483"/>
                </a:lnTo>
                <a:lnTo>
                  <a:pt x="289610" y="210591"/>
                </a:lnTo>
                <a:lnTo>
                  <a:pt x="313471" y="182854"/>
                </a:lnTo>
                <a:lnTo>
                  <a:pt x="270548" y="182854"/>
                </a:lnTo>
                <a:lnTo>
                  <a:pt x="167106" y="32308"/>
                </a:lnTo>
                <a:close/>
              </a:path>
              <a:path w="487045" h="497839">
                <a:moveTo>
                  <a:pt x="470776" y="0"/>
                </a:moveTo>
                <a:lnTo>
                  <a:pt x="427850" y="0"/>
                </a:lnTo>
                <a:lnTo>
                  <a:pt x="270548" y="182854"/>
                </a:lnTo>
                <a:lnTo>
                  <a:pt x="313471" y="182854"/>
                </a:lnTo>
                <a:lnTo>
                  <a:pt x="4707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7717324" y="3111500"/>
            <a:ext cx="521970" cy="520700"/>
          </a:xfrm>
          <a:custGeom>
            <a:avLst/>
            <a:gdLst/>
            <a:ahLst/>
            <a:cxnLst/>
            <a:rect l="l" t="t" r="r" b="b"/>
            <a:pathLst>
              <a:path w="521970" h="520700">
                <a:moveTo>
                  <a:pt x="349691" y="0"/>
                </a:moveTo>
                <a:lnTo>
                  <a:pt x="171829" y="0"/>
                </a:lnTo>
                <a:lnTo>
                  <a:pt x="133975" y="2539"/>
                </a:lnTo>
                <a:lnTo>
                  <a:pt x="89937" y="12699"/>
                </a:lnTo>
                <a:lnTo>
                  <a:pt x="54649" y="33019"/>
                </a:lnTo>
                <a:lnTo>
                  <a:pt x="25738" y="66039"/>
                </a:lnTo>
                <a:lnTo>
                  <a:pt x="9172" y="102869"/>
                </a:lnTo>
                <a:lnTo>
                  <a:pt x="1507" y="152399"/>
                </a:lnTo>
                <a:lnTo>
                  <a:pt x="248" y="190499"/>
                </a:lnTo>
                <a:lnTo>
                  <a:pt x="0" y="303529"/>
                </a:lnTo>
                <a:lnTo>
                  <a:pt x="243" y="330199"/>
                </a:lnTo>
                <a:lnTo>
                  <a:pt x="1507" y="368299"/>
                </a:lnTo>
                <a:lnTo>
                  <a:pt x="9194" y="417829"/>
                </a:lnTo>
                <a:lnTo>
                  <a:pt x="25732" y="455929"/>
                </a:lnTo>
                <a:lnTo>
                  <a:pt x="54634" y="487679"/>
                </a:lnTo>
                <a:lnTo>
                  <a:pt x="89899" y="507999"/>
                </a:lnTo>
                <a:lnTo>
                  <a:pt x="133951" y="518159"/>
                </a:lnTo>
                <a:lnTo>
                  <a:pt x="171809" y="520699"/>
                </a:lnTo>
                <a:lnTo>
                  <a:pt x="349730" y="520699"/>
                </a:lnTo>
                <a:lnTo>
                  <a:pt x="404168" y="515619"/>
                </a:lnTo>
                <a:lnTo>
                  <a:pt x="444070" y="501649"/>
                </a:lnTo>
                <a:lnTo>
                  <a:pt x="477833" y="477519"/>
                </a:lnTo>
                <a:lnTo>
                  <a:pt x="481127" y="473709"/>
                </a:lnTo>
                <a:lnTo>
                  <a:pt x="173669" y="473709"/>
                </a:lnTo>
                <a:lnTo>
                  <a:pt x="138393" y="471169"/>
                </a:lnTo>
                <a:lnTo>
                  <a:pt x="98424" y="459739"/>
                </a:lnTo>
                <a:lnTo>
                  <a:pt x="65555" y="430529"/>
                </a:lnTo>
                <a:lnTo>
                  <a:pt x="49847" y="382269"/>
                </a:lnTo>
                <a:lnTo>
                  <a:pt x="47273" y="330199"/>
                </a:lnTo>
                <a:lnTo>
                  <a:pt x="47030" y="303529"/>
                </a:lnTo>
                <a:lnTo>
                  <a:pt x="47030" y="217169"/>
                </a:lnTo>
                <a:lnTo>
                  <a:pt x="47669" y="173989"/>
                </a:lnTo>
                <a:lnTo>
                  <a:pt x="52048" y="124459"/>
                </a:lnTo>
                <a:lnTo>
                  <a:pt x="76958" y="76199"/>
                </a:lnTo>
                <a:lnTo>
                  <a:pt x="114832" y="54609"/>
                </a:lnTo>
                <a:lnTo>
                  <a:pt x="171528" y="46989"/>
                </a:lnTo>
                <a:lnTo>
                  <a:pt x="481127" y="46989"/>
                </a:lnTo>
                <a:lnTo>
                  <a:pt x="477833" y="43179"/>
                </a:lnTo>
                <a:lnTo>
                  <a:pt x="444057" y="19049"/>
                </a:lnTo>
                <a:lnTo>
                  <a:pt x="404127" y="5079"/>
                </a:lnTo>
                <a:lnTo>
                  <a:pt x="387545" y="2539"/>
                </a:lnTo>
                <a:lnTo>
                  <a:pt x="349691" y="0"/>
                </a:lnTo>
                <a:close/>
              </a:path>
              <a:path w="521970" h="520700">
                <a:moveTo>
                  <a:pt x="481127" y="46989"/>
                </a:moveTo>
                <a:lnTo>
                  <a:pt x="347931" y="46989"/>
                </a:lnTo>
                <a:lnTo>
                  <a:pt x="383220" y="49529"/>
                </a:lnTo>
                <a:lnTo>
                  <a:pt x="396521" y="52069"/>
                </a:lnTo>
                <a:lnTo>
                  <a:pt x="437798" y="69849"/>
                </a:lnTo>
                <a:lnTo>
                  <a:pt x="464142" y="106679"/>
                </a:lnTo>
                <a:lnTo>
                  <a:pt x="473121" y="154939"/>
                </a:lnTo>
                <a:lnTo>
                  <a:pt x="474416" y="199389"/>
                </a:lnTo>
                <a:lnTo>
                  <a:pt x="474571" y="217169"/>
                </a:lnTo>
                <a:lnTo>
                  <a:pt x="474571" y="303529"/>
                </a:lnTo>
                <a:lnTo>
                  <a:pt x="473885" y="347979"/>
                </a:lnTo>
                <a:lnTo>
                  <a:pt x="469537" y="396239"/>
                </a:lnTo>
                <a:lnTo>
                  <a:pt x="444623" y="444499"/>
                </a:lnTo>
                <a:lnTo>
                  <a:pt x="406780" y="466089"/>
                </a:lnTo>
                <a:lnTo>
                  <a:pt x="347937" y="473709"/>
                </a:lnTo>
                <a:lnTo>
                  <a:pt x="481127" y="473709"/>
                </a:lnTo>
                <a:lnTo>
                  <a:pt x="507932" y="431799"/>
                </a:lnTo>
                <a:lnTo>
                  <a:pt x="518510" y="387349"/>
                </a:lnTo>
                <a:lnTo>
                  <a:pt x="520826" y="349249"/>
                </a:lnTo>
                <a:lnTo>
                  <a:pt x="521564" y="303529"/>
                </a:lnTo>
                <a:lnTo>
                  <a:pt x="521564" y="217169"/>
                </a:lnTo>
                <a:lnTo>
                  <a:pt x="520826" y="171449"/>
                </a:lnTo>
                <a:lnTo>
                  <a:pt x="518510" y="133349"/>
                </a:lnTo>
                <a:lnTo>
                  <a:pt x="507932" y="90169"/>
                </a:lnTo>
                <a:lnTo>
                  <a:pt x="487715" y="54609"/>
                </a:lnTo>
                <a:lnTo>
                  <a:pt x="481127" y="46989"/>
                </a:lnTo>
                <a:close/>
              </a:path>
              <a:path w="521970" h="520700">
                <a:moveTo>
                  <a:pt x="260803" y="126999"/>
                </a:moveTo>
                <a:lnTo>
                  <a:pt x="218464" y="133349"/>
                </a:lnTo>
                <a:lnTo>
                  <a:pt x="181691" y="152399"/>
                </a:lnTo>
                <a:lnTo>
                  <a:pt x="152691" y="181609"/>
                </a:lnTo>
                <a:lnTo>
                  <a:pt x="133673" y="218439"/>
                </a:lnTo>
                <a:lnTo>
                  <a:pt x="126843" y="260349"/>
                </a:lnTo>
                <a:lnTo>
                  <a:pt x="133673" y="302259"/>
                </a:lnTo>
                <a:lnTo>
                  <a:pt x="152691" y="339089"/>
                </a:lnTo>
                <a:lnTo>
                  <a:pt x="181691" y="368299"/>
                </a:lnTo>
                <a:lnTo>
                  <a:pt x="218464" y="387349"/>
                </a:lnTo>
                <a:lnTo>
                  <a:pt x="260803" y="394969"/>
                </a:lnTo>
                <a:lnTo>
                  <a:pt x="303141" y="387349"/>
                </a:lnTo>
                <a:lnTo>
                  <a:pt x="339910" y="368299"/>
                </a:lnTo>
                <a:lnTo>
                  <a:pt x="360081" y="347979"/>
                </a:lnTo>
                <a:lnTo>
                  <a:pt x="260803" y="347979"/>
                </a:lnTo>
                <a:lnTo>
                  <a:pt x="226958" y="340359"/>
                </a:lnTo>
                <a:lnTo>
                  <a:pt x="199317" y="322579"/>
                </a:lnTo>
                <a:lnTo>
                  <a:pt x="180680" y="294639"/>
                </a:lnTo>
                <a:lnTo>
                  <a:pt x="173846" y="260349"/>
                </a:lnTo>
                <a:lnTo>
                  <a:pt x="180680" y="226059"/>
                </a:lnTo>
                <a:lnTo>
                  <a:pt x="199317" y="199389"/>
                </a:lnTo>
                <a:lnTo>
                  <a:pt x="226958" y="180339"/>
                </a:lnTo>
                <a:lnTo>
                  <a:pt x="260803" y="173989"/>
                </a:lnTo>
                <a:lnTo>
                  <a:pt x="361342" y="173989"/>
                </a:lnTo>
                <a:lnTo>
                  <a:pt x="339910" y="152399"/>
                </a:lnTo>
                <a:lnTo>
                  <a:pt x="303141" y="133349"/>
                </a:lnTo>
                <a:lnTo>
                  <a:pt x="260803" y="126999"/>
                </a:lnTo>
                <a:close/>
              </a:path>
              <a:path w="521970" h="520700">
                <a:moveTo>
                  <a:pt x="361342" y="173989"/>
                </a:moveTo>
                <a:lnTo>
                  <a:pt x="260803" y="173989"/>
                </a:lnTo>
                <a:lnTo>
                  <a:pt x="294648" y="180339"/>
                </a:lnTo>
                <a:lnTo>
                  <a:pt x="322288" y="199389"/>
                </a:lnTo>
                <a:lnTo>
                  <a:pt x="340925" y="226059"/>
                </a:lnTo>
                <a:lnTo>
                  <a:pt x="347760" y="260349"/>
                </a:lnTo>
                <a:lnTo>
                  <a:pt x="340925" y="294639"/>
                </a:lnTo>
                <a:lnTo>
                  <a:pt x="322288" y="322579"/>
                </a:lnTo>
                <a:lnTo>
                  <a:pt x="294648" y="340359"/>
                </a:lnTo>
                <a:lnTo>
                  <a:pt x="260803" y="347979"/>
                </a:lnTo>
                <a:lnTo>
                  <a:pt x="360081" y="347979"/>
                </a:lnTo>
                <a:lnTo>
                  <a:pt x="368906" y="339089"/>
                </a:lnTo>
                <a:lnTo>
                  <a:pt x="387921" y="302259"/>
                </a:lnTo>
                <a:lnTo>
                  <a:pt x="394750" y="260349"/>
                </a:lnTo>
                <a:lnTo>
                  <a:pt x="387921" y="218439"/>
                </a:lnTo>
                <a:lnTo>
                  <a:pt x="368906" y="181609"/>
                </a:lnTo>
                <a:lnTo>
                  <a:pt x="361342" y="173989"/>
                </a:lnTo>
                <a:close/>
              </a:path>
              <a:path w="521970" h="520700">
                <a:moveTo>
                  <a:pt x="400046" y="90169"/>
                </a:moveTo>
                <a:lnTo>
                  <a:pt x="387867" y="92709"/>
                </a:lnTo>
                <a:lnTo>
                  <a:pt x="377916" y="99059"/>
                </a:lnTo>
                <a:lnTo>
                  <a:pt x="371203" y="109219"/>
                </a:lnTo>
                <a:lnTo>
                  <a:pt x="368740" y="120649"/>
                </a:lnTo>
                <a:lnTo>
                  <a:pt x="371203" y="133349"/>
                </a:lnTo>
                <a:lnTo>
                  <a:pt x="377916" y="143509"/>
                </a:lnTo>
                <a:lnTo>
                  <a:pt x="387867" y="149859"/>
                </a:lnTo>
                <a:lnTo>
                  <a:pt x="400046" y="152399"/>
                </a:lnTo>
                <a:lnTo>
                  <a:pt x="412229" y="149859"/>
                </a:lnTo>
                <a:lnTo>
                  <a:pt x="422180" y="143509"/>
                </a:lnTo>
                <a:lnTo>
                  <a:pt x="428890" y="133349"/>
                </a:lnTo>
                <a:lnTo>
                  <a:pt x="431351" y="120649"/>
                </a:lnTo>
                <a:lnTo>
                  <a:pt x="428890" y="109219"/>
                </a:lnTo>
                <a:lnTo>
                  <a:pt x="422180" y="99059"/>
                </a:lnTo>
                <a:lnTo>
                  <a:pt x="412229" y="92709"/>
                </a:lnTo>
                <a:lnTo>
                  <a:pt x="400046" y="90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8487346" y="3171875"/>
            <a:ext cx="607060" cy="427355"/>
            <a:chOff x="8487346" y="3171875"/>
            <a:chExt cx="607060" cy="427355"/>
          </a:xfrm>
        </p:grpSpPr>
        <p:sp>
          <p:nvSpPr>
            <p:cNvPr id="8" name="object 8" descr=""/>
            <p:cNvSpPr/>
            <p:nvPr/>
          </p:nvSpPr>
          <p:spPr>
            <a:xfrm>
              <a:off x="8487346" y="3171875"/>
              <a:ext cx="607060" cy="427355"/>
            </a:xfrm>
            <a:custGeom>
              <a:avLst/>
              <a:gdLst/>
              <a:ahLst/>
              <a:cxnLst/>
              <a:rect l="l" t="t" r="r" b="b"/>
              <a:pathLst>
                <a:path w="607059" h="427354">
                  <a:moveTo>
                    <a:pt x="303174" y="0"/>
                  </a:moveTo>
                  <a:lnTo>
                    <a:pt x="228219" y="96"/>
                  </a:lnTo>
                  <a:lnTo>
                    <a:pt x="181121" y="771"/>
                  </a:lnTo>
                  <a:lnTo>
                    <a:pt x="141975" y="2603"/>
                  </a:lnTo>
                  <a:lnTo>
                    <a:pt x="90881" y="6172"/>
                  </a:lnTo>
                  <a:lnTo>
                    <a:pt x="47661" y="17902"/>
                  </a:lnTo>
                  <a:lnTo>
                    <a:pt x="18639" y="49058"/>
                  </a:lnTo>
                  <a:lnTo>
                    <a:pt x="6032" y="92151"/>
                  </a:lnTo>
                  <a:lnTo>
                    <a:pt x="1706" y="141187"/>
                  </a:lnTo>
                  <a:lnTo>
                    <a:pt x="0" y="190385"/>
                  </a:lnTo>
                  <a:lnTo>
                    <a:pt x="0" y="236423"/>
                  </a:lnTo>
                  <a:lnTo>
                    <a:pt x="1706" y="285621"/>
                  </a:lnTo>
                  <a:lnTo>
                    <a:pt x="6032" y="334657"/>
                  </a:lnTo>
                  <a:lnTo>
                    <a:pt x="13506" y="373392"/>
                  </a:lnTo>
                  <a:lnTo>
                    <a:pt x="48391" y="408777"/>
                  </a:lnTo>
                  <a:lnTo>
                    <a:pt x="97142" y="420839"/>
                  </a:lnTo>
                  <a:lnTo>
                    <a:pt x="149852" y="423743"/>
                  </a:lnTo>
                  <a:lnTo>
                    <a:pt x="218501" y="425599"/>
                  </a:lnTo>
                  <a:lnTo>
                    <a:pt x="303466" y="426872"/>
                  </a:lnTo>
                  <a:lnTo>
                    <a:pt x="378537" y="426773"/>
                  </a:lnTo>
                  <a:lnTo>
                    <a:pt x="425688" y="426083"/>
                  </a:lnTo>
                  <a:lnTo>
                    <a:pt x="464833" y="424209"/>
                  </a:lnTo>
                  <a:lnTo>
                    <a:pt x="515886" y="420560"/>
                  </a:lnTo>
                  <a:lnTo>
                    <a:pt x="559115" y="408900"/>
                  </a:lnTo>
                  <a:lnTo>
                    <a:pt x="588157" y="377745"/>
                  </a:lnTo>
                  <a:lnTo>
                    <a:pt x="600887" y="334657"/>
                  </a:lnTo>
                  <a:lnTo>
                    <a:pt x="605207" y="285584"/>
                  </a:lnTo>
                  <a:lnTo>
                    <a:pt x="606907" y="236359"/>
                  </a:lnTo>
                  <a:lnTo>
                    <a:pt x="606907" y="190182"/>
                  </a:lnTo>
                  <a:lnTo>
                    <a:pt x="605108" y="140941"/>
                  </a:lnTo>
                  <a:lnTo>
                    <a:pt x="600671" y="91935"/>
                  </a:lnTo>
                  <a:lnTo>
                    <a:pt x="593237" y="53209"/>
                  </a:lnTo>
                  <a:lnTo>
                    <a:pt x="558964" y="17693"/>
                  </a:lnTo>
                  <a:lnTo>
                    <a:pt x="515747" y="5968"/>
                  </a:lnTo>
                  <a:lnTo>
                    <a:pt x="446731" y="2518"/>
                  </a:lnTo>
                  <a:lnTo>
                    <a:pt x="377637" y="746"/>
                  </a:lnTo>
                  <a:lnTo>
                    <a:pt x="3031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08846" y="3300044"/>
              <a:ext cx="163893" cy="1705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100" spc="-65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14100" spc="-34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dirty="0" sz="14100" spc="-159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4100" spc="-55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4100" spc="5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14100" spc="-34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4100" spc="-1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100" spc="-25">
                <a:solidFill>
                  <a:srgbClr val="FFFFFF"/>
                </a:solidFill>
                <a:latin typeface="Trebuchet MS"/>
                <a:cs typeface="Trebuchet MS"/>
              </a:rPr>
              <a:t>US</a:t>
            </a:r>
            <a:endParaRPr sz="141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877714" y="4729612"/>
            <a:ext cx="5485130" cy="6781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250" spc="-27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4250" spc="-270">
                <a:solidFill>
                  <a:srgbClr val="FFFFFF"/>
                </a:solidFill>
                <a:latin typeface="Trebuchet MS"/>
                <a:cs typeface="Trebuchet MS"/>
                <a:hlinkClick r:id="rId2"/>
              </a:rPr>
              <a:t>ttps://www.rentastic.io</a:t>
            </a:r>
            <a:endParaRPr sz="425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3143250" y="4569764"/>
            <a:ext cx="8953500" cy="0"/>
          </a:xfrm>
          <a:custGeom>
            <a:avLst/>
            <a:gdLst/>
            <a:ahLst/>
            <a:cxnLst/>
            <a:rect l="l" t="t" r="r" b="b"/>
            <a:pathLst>
              <a:path w="8953500" h="0">
                <a:moveTo>
                  <a:pt x="0" y="0"/>
                </a:moveTo>
                <a:lnTo>
                  <a:pt x="8953500" y="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84175">
              <a:lnSpc>
                <a:spcPct val="100000"/>
              </a:lnSpc>
              <a:spcBef>
                <a:spcPts val="95"/>
              </a:spcBef>
            </a:pPr>
            <a:r>
              <a:rPr dirty="0" sz="14100" spc="-260">
                <a:solidFill>
                  <a:srgbClr val="FFFFFF"/>
                </a:solidFill>
                <a:latin typeface="Trebuchet MS"/>
                <a:cs typeface="Trebuchet MS"/>
              </a:rPr>
              <a:t>THANK</a:t>
            </a:r>
            <a:r>
              <a:rPr dirty="0" sz="14100" spc="-19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100" spc="-66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14100" spc="-114">
                <a:solidFill>
                  <a:srgbClr val="FFFFFF"/>
                </a:solidFill>
                <a:latin typeface="Trebuchet MS"/>
                <a:cs typeface="Trebuchet MS"/>
              </a:rPr>
              <a:t>OU</a:t>
            </a:r>
            <a:endParaRPr sz="141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877714" y="4729612"/>
            <a:ext cx="5485130" cy="6781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250" spc="-27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4250" spc="-270">
                <a:solidFill>
                  <a:srgbClr val="FFFFFF"/>
                </a:solidFill>
                <a:latin typeface="Trebuchet MS"/>
                <a:cs typeface="Trebuchet MS"/>
                <a:hlinkClick r:id="rId2"/>
              </a:rPr>
              <a:t>ttps://www.rentastic.io</a:t>
            </a:r>
            <a:endParaRPr sz="425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3143250" y="4569764"/>
            <a:ext cx="8953500" cy="0"/>
          </a:xfrm>
          <a:custGeom>
            <a:avLst/>
            <a:gdLst/>
            <a:ahLst/>
            <a:cxnLst/>
            <a:rect l="l" t="t" r="r" b="b"/>
            <a:pathLst>
              <a:path w="8953500" h="0">
                <a:moveTo>
                  <a:pt x="0" y="0"/>
                </a:moveTo>
                <a:lnTo>
                  <a:pt x="8953500" y="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of rentastic</dc:title>
  <dcterms:created xsi:type="dcterms:W3CDTF">2024-12-26T09:55:57Z</dcterms:created>
  <dcterms:modified xsi:type="dcterms:W3CDTF">2024-12-26T09:55:57Z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2024-12-26T00:00:00Z</vt:filetime>
  </property>
  <property fmtid="{D5CDD505-2E9C-101B-9397-08002B2CF9AE}" pid="3" name="Creator">
    <vt:lpwstr>Adobe Illustrator CC 23.0 (Windows)</vt:lpwstr>
  </property>
  <property fmtid="{D5CDD505-2E9C-101B-9397-08002B2CF9AE}" pid="4" name="LastSaved">
    <vt:filetime>2024-12-26T00:00:00Z</vt:filetime>
  </property>
  <property fmtid="{D5CDD505-2E9C-101B-9397-08002B2CF9AE}" pid="5" name="Producer">
    <vt:lpwstr>3-Heights(TM) PDF Security Shell 4.8.25.2 (http://www.pdf-tools.com)</vt:lpwstr>
  </property>
</Properties>
</file>