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Proxima Nova"/>
      <p:regular r:id="rId15"/>
      <p:bold r:id="rId16"/>
      <p:italic r:id="rId17"/>
      <p:boldItalic r:id="rId18"/>
    </p:embeddedFont>
    <p:embeddedFont>
      <p:font typeface="Roboto"/>
      <p:regular r:id="rId19"/>
      <p:bold r:id="rId20"/>
      <p:italic r:id="rId21"/>
      <p:boldItalic r:id="rId22"/>
    </p:embeddedFont>
    <p:embeddedFont>
      <p:font typeface="Inter"/>
      <p:regular r:id="rId23"/>
      <p:bold r:id="rId24"/>
      <p:italic r:id="rId25"/>
      <p:boldItalic r:id="rId26"/>
    </p:embeddedFont>
    <p:embeddedFont>
      <p:font typeface="Oswald SemiBold"/>
      <p:regular r:id="rId27"/>
      <p:bold r:id="rId28"/>
    </p:embeddedFont>
    <p:embeddedFont>
      <p:font typeface="Oswald"/>
      <p:regular r:id="rId29"/>
      <p:bold r:id="rId30"/>
    </p:embeddedFont>
    <p:embeddedFont>
      <p:font typeface="DM Sans"/>
      <p:regular r:id="rId31"/>
      <p:bold r:id="rId32"/>
      <p:italic r:id="rId33"/>
      <p:boldItalic r:id="rId34"/>
    </p:embeddedFont>
    <p:embeddedFont>
      <p:font typeface="Alfa Slab One"/>
      <p:regular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fntdata"/><Relationship Id="rId22" Type="http://schemas.openxmlformats.org/officeDocument/2006/relationships/font" Target="fonts/Roboto-boldItalic.fntdata"/><Relationship Id="rId21" Type="http://schemas.openxmlformats.org/officeDocument/2006/relationships/font" Target="fonts/Roboto-italic.fntdata"/><Relationship Id="rId24" Type="http://schemas.openxmlformats.org/officeDocument/2006/relationships/font" Target="fonts/Inter-bold.fntdata"/><Relationship Id="rId23" Type="http://schemas.openxmlformats.org/officeDocument/2006/relationships/font" Target="fonts/Inter-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Inter-boldItalic.fntdata"/><Relationship Id="rId25" Type="http://schemas.openxmlformats.org/officeDocument/2006/relationships/font" Target="fonts/Inter-italic.fntdata"/><Relationship Id="rId28" Type="http://schemas.openxmlformats.org/officeDocument/2006/relationships/font" Target="fonts/OswaldSemiBold-bold.fntdata"/><Relationship Id="rId27" Type="http://schemas.openxmlformats.org/officeDocument/2006/relationships/font" Target="fonts/OswaldSemiBold-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swald-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DMSans-regular.fntdata"/><Relationship Id="rId30" Type="http://schemas.openxmlformats.org/officeDocument/2006/relationships/font" Target="fonts/Oswald-bold.fntdata"/><Relationship Id="rId11" Type="http://schemas.openxmlformats.org/officeDocument/2006/relationships/slide" Target="slides/slide6.xml"/><Relationship Id="rId33" Type="http://schemas.openxmlformats.org/officeDocument/2006/relationships/font" Target="fonts/DMSans-italic.fntdata"/><Relationship Id="rId10" Type="http://schemas.openxmlformats.org/officeDocument/2006/relationships/slide" Target="slides/slide5.xml"/><Relationship Id="rId32" Type="http://schemas.openxmlformats.org/officeDocument/2006/relationships/font" Target="fonts/DMSans-bold.fntdata"/><Relationship Id="rId13" Type="http://schemas.openxmlformats.org/officeDocument/2006/relationships/slide" Target="slides/slide8.xml"/><Relationship Id="rId35" Type="http://schemas.openxmlformats.org/officeDocument/2006/relationships/font" Target="fonts/AlfaSlabOne-regular.fntdata"/><Relationship Id="rId12" Type="http://schemas.openxmlformats.org/officeDocument/2006/relationships/slide" Target="slides/slide7.xml"/><Relationship Id="rId34" Type="http://schemas.openxmlformats.org/officeDocument/2006/relationships/font" Target="fonts/DMSans-boldItalic.fntdata"/><Relationship Id="rId15" Type="http://schemas.openxmlformats.org/officeDocument/2006/relationships/font" Target="fonts/ProximaNova-regular.fntdata"/><Relationship Id="rId14" Type="http://schemas.openxmlformats.org/officeDocument/2006/relationships/slide" Target="slides/slide9.xml"/><Relationship Id="rId17" Type="http://schemas.openxmlformats.org/officeDocument/2006/relationships/font" Target="fonts/ProximaNova-italic.fntdata"/><Relationship Id="rId16" Type="http://schemas.openxmlformats.org/officeDocument/2006/relationships/font" Target="fonts/ProximaNova-bold.fntdata"/><Relationship Id="rId19" Type="http://schemas.openxmlformats.org/officeDocument/2006/relationships/font" Target="fonts/Roboto-regular.fntdata"/><Relationship Id="rId18" Type="http://schemas.openxmlformats.org/officeDocument/2006/relationships/font" Target="fonts/ProximaNova-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305b76a704b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305b76a704b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05b76a704b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05b76a704b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05b76a704b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05b76a704b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fc437ee59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fc437ee59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0d0d551af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30d0d551af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1d7b5fb64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1d7b5fb64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21e1d71b5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21e1d71b5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0d0d551af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30d0d551af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05b76a704b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05b76a704b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1" name="Google Shape;11;p2"/>
          <p:cNvSpPr txBox="1"/>
          <p:nvPr>
            <p:ph type="ctrTitle"/>
          </p:nvPr>
        </p:nvSpPr>
        <p:spPr>
          <a:xfrm>
            <a:off x="311700" y="595975"/>
            <a:ext cx="8520600" cy="19578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2" name="Google Shape;12;p2"/>
          <p:cNvSpPr txBox="1"/>
          <p:nvPr>
            <p:ph idx="1" type="subTitle"/>
          </p:nvPr>
        </p:nvSpPr>
        <p:spPr>
          <a:xfrm>
            <a:off x="311700" y="3165823"/>
            <a:ext cx="8520600" cy="733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11700" y="2480550"/>
            <a:ext cx="8114400" cy="24459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490875"/>
            <a:ext cx="2808000" cy="3078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838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9"/>
          <p:cNvSpPr txBox="1"/>
          <p:nvPr>
            <p:ph type="title"/>
          </p:nvPr>
        </p:nvSpPr>
        <p:spPr>
          <a:xfrm>
            <a:off x="265500" y="1375599"/>
            <a:ext cx="4045200" cy="15519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0" name="Google Shape;40;p9"/>
          <p:cNvSpPr txBox="1"/>
          <p:nvPr>
            <p:ph idx="1" type="subTitle"/>
          </p:nvPr>
        </p:nvSpPr>
        <p:spPr>
          <a:xfrm>
            <a:off x="265500" y="2981125"/>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3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67925"/>
            <a:ext cx="8520600" cy="19800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p:nvPr>
            <p:ph idx="1" type="body"/>
          </p:nvPr>
        </p:nvSpPr>
        <p:spPr>
          <a:xfrm>
            <a:off x="311700" y="32242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rgbClr val="CFE2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indent="-317500" lvl="1" marL="9144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indent="-317500" lvl="2" marL="13716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indent="-317500" lvl="3" marL="18288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indent="-317500" lvl="4" marL="22860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indent="-317500" lvl="5" marL="27432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indent="-317500" lvl="6" marL="32004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indent="-317500" lvl="7" marL="36576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indent="-317500" lvl="8" marL="41148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hyperlink" Target="https://firstpolicy.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firstpolicy.com/services/engineerin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firstpolicy.com/services/engineerin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firstpolicy.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firstpolicy.com/" TargetMode="External"/><Relationship Id="rId4" Type="http://schemas.openxmlformats.org/officeDocument/2006/relationships/hyperlink" Target="tel:+912066073200" TargetMode="External"/><Relationship Id="rId5" Type="http://schemas.openxmlformats.org/officeDocument/2006/relationships/hyperlink" Target="mailto:office@firstpolicy.com" TargetMode="External"/><Relationship Id="rId6"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title"/>
          </p:nvPr>
        </p:nvSpPr>
        <p:spPr>
          <a:xfrm>
            <a:off x="1175100" y="1130375"/>
            <a:ext cx="6824400" cy="20337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3200">
                <a:solidFill>
                  <a:srgbClr val="000000"/>
                </a:solidFill>
                <a:latin typeface="Oswald"/>
                <a:ea typeface="Oswald"/>
                <a:cs typeface="Oswald"/>
                <a:sym typeface="Oswald"/>
              </a:rPr>
              <a:t>Engineering Insurance in Focus: Protecting Projects, Industries, and Business Operations</a:t>
            </a:r>
            <a:endParaRPr b="1" sz="4700">
              <a:solidFill>
                <a:srgbClr val="000000"/>
              </a:solidFill>
              <a:latin typeface="Oswald"/>
              <a:ea typeface="Oswald"/>
              <a:cs typeface="Oswald"/>
              <a:sym typeface="Oswald"/>
            </a:endParaRPr>
          </a:p>
          <a:p>
            <a:pPr indent="0" lvl="0" marL="0" rtl="0" algn="l">
              <a:lnSpc>
                <a:spcPct val="115000"/>
              </a:lnSpc>
              <a:spcBef>
                <a:spcPts val="1400"/>
              </a:spcBef>
              <a:spcAft>
                <a:spcPts val="300"/>
              </a:spcAft>
              <a:buNone/>
            </a:pPr>
            <a:r>
              <a:t/>
            </a:r>
            <a:endParaRPr b="1" sz="4300">
              <a:solidFill>
                <a:srgbClr val="000000"/>
              </a:solidFill>
              <a:latin typeface="Oswald"/>
              <a:ea typeface="Oswald"/>
              <a:cs typeface="Oswald"/>
              <a:sym typeface="Oswald"/>
            </a:endParaRPr>
          </a:p>
        </p:txBody>
      </p:sp>
      <p:sp>
        <p:nvSpPr>
          <p:cNvPr id="57" name="Google Shape;57;p13"/>
          <p:cNvSpPr txBox="1"/>
          <p:nvPr/>
        </p:nvSpPr>
        <p:spPr>
          <a:xfrm>
            <a:off x="2616300" y="3356975"/>
            <a:ext cx="3606600" cy="54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u="sng">
                <a:solidFill>
                  <a:schemeClr val="hlink"/>
                </a:solidFill>
                <a:latin typeface="Proxima Nova"/>
                <a:ea typeface="Proxima Nova"/>
                <a:cs typeface="Proxima Nova"/>
                <a:sym typeface="Proxima Nova"/>
                <a:hlinkClick r:id="rId3"/>
              </a:rPr>
              <a:t>https://firstpolicy.com/</a:t>
            </a:r>
            <a:endParaRPr b="1" sz="2000">
              <a:latin typeface="Proxima Nova"/>
              <a:ea typeface="Proxima Nova"/>
              <a:cs typeface="Proxima Nova"/>
              <a:sym typeface="Proxima Nov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idx="1" type="body"/>
          </p:nvPr>
        </p:nvSpPr>
        <p:spPr>
          <a:xfrm>
            <a:off x="858300" y="1292400"/>
            <a:ext cx="7427400" cy="303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000000"/>
                </a:solidFill>
                <a:latin typeface="Roboto"/>
                <a:ea typeface="Roboto"/>
                <a:cs typeface="Roboto"/>
                <a:sym typeface="Roboto"/>
              </a:rPr>
              <a:t>Engineering and industrial situations are the key engines of growth; its projects and activities entail substantial costs and exposure. Thus, it is meaningful to defend these important processes, and dedicated insurance products are essential. Starting with construction site protection to the maintenance of commercial operations continuity, engineering insurance serves as irreplaceable for companies willing to become more resistant to risks and fluctuations.</a:t>
            </a:r>
            <a:endParaRPr sz="2100">
              <a:solidFill>
                <a:srgbClr val="000000"/>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766325" y="843650"/>
            <a:ext cx="71343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2200">
                <a:solidFill>
                  <a:srgbClr val="000000"/>
                </a:solidFill>
                <a:latin typeface="Oswald"/>
                <a:ea typeface="Oswald"/>
                <a:cs typeface="Oswald"/>
                <a:sym typeface="Oswald"/>
              </a:rPr>
              <a:t>The Role of Engineering Insurance</a:t>
            </a:r>
            <a:endParaRPr b="1" sz="2600">
              <a:solidFill>
                <a:srgbClr val="000000"/>
              </a:solidFill>
              <a:latin typeface="Oswald"/>
              <a:ea typeface="Oswald"/>
              <a:cs typeface="Oswald"/>
              <a:sym typeface="Oswald"/>
            </a:endParaRPr>
          </a:p>
          <a:p>
            <a:pPr indent="0" lvl="0" marL="0" rtl="0" algn="l">
              <a:lnSpc>
                <a:spcPct val="115000"/>
              </a:lnSpc>
              <a:spcBef>
                <a:spcPts val="200"/>
              </a:spcBef>
              <a:spcAft>
                <a:spcPts val="0"/>
              </a:spcAft>
              <a:buNone/>
            </a:pPr>
            <a:r>
              <a:t/>
            </a:r>
            <a:endParaRPr b="1" sz="2800">
              <a:solidFill>
                <a:srgbClr val="000000"/>
              </a:solidFill>
              <a:latin typeface="Oswald"/>
              <a:ea typeface="Oswald"/>
              <a:cs typeface="Oswald"/>
              <a:sym typeface="Oswald"/>
            </a:endParaRPr>
          </a:p>
          <a:p>
            <a:pPr indent="0" lvl="0" marL="0" rtl="0" algn="ctr">
              <a:lnSpc>
                <a:spcPct val="115000"/>
              </a:lnSpc>
              <a:spcBef>
                <a:spcPts val="0"/>
              </a:spcBef>
              <a:spcAft>
                <a:spcPts val="0"/>
              </a:spcAft>
              <a:buNone/>
            </a:pPr>
            <a:r>
              <a:t/>
            </a:r>
            <a:endParaRPr b="1" sz="3800">
              <a:solidFill>
                <a:srgbClr val="000000"/>
              </a:solidFill>
              <a:latin typeface="Oswald"/>
              <a:ea typeface="Oswald"/>
              <a:cs typeface="Oswald"/>
              <a:sym typeface="Oswald"/>
            </a:endParaRPr>
          </a:p>
          <a:p>
            <a:pPr indent="0" lvl="0" marL="0" rtl="0" algn="ctr">
              <a:lnSpc>
                <a:spcPct val="115000"/>
              </a:lnSpc>
              <a:spcBef>
                <a:spcPts val="0"/>
              </a:spcBef>
              <a:spcAft>
                <a:spcPts val="0"/>
              </a:spcAft>
              <a:buSzPts val="990"/>
              <a:buNone/>
            </a:pPr>
            <a:r>
              <a:t/>
            </a:r>
            <a:endParaRPr b="1" sz="3559">
              <a:solidFill>
                <a:srgbClr val="1C4587"/>
              </a:solidFill>
              <a:latin typeface="Oswald"/>
              <a:ea typeface="Oswald"/>
              <a:cs typeface="Oswald"/>
              <a:sym typeface="Oswald"/>
            </a:endParaRPr>
          </a:p>
          <a:p>
            <a:pPr indent="0" lvl="0" marL="0" rtl="0" algn="l">
              <a:spcBef>
                <a:spcPts val="0"/>
              </a:spcBef>
              <a:spcAft>
                <a:spcPts val="0"/>
              </a:spcAft>
              <a:buSzPts val="990"/>
              <a:buNone/>
            </a:pPr>
            <a:r>
              <a:t/>
            </a:r>
            <a:endParaRPr b="1" sz="3500">
              <a:latin typeface="Oswald"/>
              <a:ea typeface="Oswald"/>
              <a:cs typeface="Oswald"/>
              <a:sym typeface="Oswald"/>
            </a:endParaRPr>
          </a:p>
        </p:txBody>
      </p:sp>
      <p:sp>
        <p:nvSpPr>
          <p:cNvPr id="68" name="Google Shape;68;p15"/>
          <p:cNvSpPr txBox="1"/>
          <p:nvPr>
            <p:ph idx="1" type="body"/>
          </p:nvPr>
        </p:nvSpPr>
        <p:spPr>
          <a:xfrm>
            <a:off x="766325" y="1680725"/>
            <a:ext cx="7455900" cy="243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000000"/>
                </a:solidFill>
                <a:latin typeface="Roboto"/>
                <a:ea typeface="Roboto"/>
                <a:cs typeface="Roboto"/>
                <a:sym typeface="Roboto"/>
              </a:rPr>
              <a:t>Engineering insurance is a group of insurance products which are used to solve various problems connected with construction, machines and industries. These policies not only safeguard physical properties but also protect them against unpredictable shocks. Today’s companies understand the role of engineering insurers as the foundational element in any risk management processes.</a:t>
            </a:r>
            <a:endParaRPr sz="1900">
              <a:solidFill>
                <a:srgbClr val="000000"/>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6"/>
          <p:cNvSpPr txBox="1"/>
          <p:nvPr>
            <p:ph idx="1" type="body"/>
          </p:nvPr>
        </p:nvSpPr>
        <p:spPr>
          <a:xfrm>
            <a:off x="567750" y="864750"/>
            <a:ext cx="8008500" cy="30885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900">
                <a:solidFill>
                  <a:srgbClr val="000000"/>
                </a:solidFill>
                <a:latin typeface="Oswald"/>
                <a:ea typeface="Oswald"/>
                <a:cs typeface="Oswald"/>
                <a:sym typeface="Oswald"/>
              </a:rPr>
              <a:t>Erection All Risk Insurance: A Comprehensive Solution</a:t>
            </a:r>
            <a:endParaRPr b="1" sz="1900">
              <a:solidFill>
                <a:srgbClr val="000000"/>
              </a:solidFill>
              <a:latin typeface="Oswald"/>
              <a:ea typeface="Oswald"/>
              <a:cs typeface="Oswald"/>
              <a:sym typeface="Oswald"/>
            </a:endParaRPr>
          </a:p>
          <a:p>
            <a:pPr indent="0" lvl="0" marL="0" rtl="0" algn="l">
              <a:spcBef>
                <a:spcPts val="1200"/>
              </a:spcBef>
              <a:spcAft>
                <a:spcPts val="0"/>
              </a:spcAft>
              <a:buNone/>
            </a:pPr>
            <a:r>
              <a:t/>
            </a:r>
            <a:endParaRPr sz="1700">
              <a:solidFill>
                <a:srgbClr val="000000"/>
              </a:solidFill>
              <a:latin typeface="Roboto"/>
              <a:ea typeface="Roboto"/>
              <a:cs typeface="Roboto"/>
              <a:sym typeface="Roboto"/>
            </a:endParaRPr>
          </a:p>
          <a:p>
            <a:pPr indent="0" lvl="0" marL="0" rtl="0" algn="l">
              <a:spcBef>
                <a:spcPts val="200"/>
              </a:spcBef>
              <a:spcAft>
                <a:spcPts val="0"/>
              </a:spcAft>
              <a:buNone/>
            </a:pPr>
            <a:r>
              <a:rPr lang="en" sz="1400">
                <a:solidFill>
                  <a:srgbClr val="000000"/>
                </a:solidFill>
                <a:latin typeface="Roboto"/>
                <a:ea typeface="Roboto"/>
                <a:cs typeface="Roboto"/>
                <a:sym typeface="Roboto"/>
              </a:rPr>
              <a:t>In this area, the most important policy is </a:t>
            </a:r>
            <a:r>
              <a:rPr b="1" lang="en" sz="1400" u="sng">
                <a:solidFill>
                  <a:srgbClr val="1155CC"/>
                </a:solidFill>
                <a:latin typeface="Roboto"/>
                <a:ea typeface="Roboto"/>
                <a:cs typeface="Roboto"/>
                <a:sym typeface="Roboto"/>
                <a:hlinkClick r:id="rId3">
                  <a:extLst>
                    <a:ext uri="{A12FA001-AC4F-418D-AE19-62706E023703}">
                      <ahyp:hlinkClr val="tx"/>
                    </a:ext>
                  </a:extLst>
                </a:hlinkClick>
              </a:rPr>
              <a:t>erection of all risk insurance</a:t>
            </a:r>
            <a:r>
              <a:rPr lang="en" sz="1400">
                <a:solidFill>
                  <a:srgbClr val="000000"/>
                </a:solidFill>
                <a:latin typeface="Roboto"/>
                <a:ea typeface="Roboto"/>
                <a:cs typeface="Roboto"/>
                <a:sym typeface="Roboto"/>
              </a:rPr>
              <a:t>. This policy provides overall coverage for installation and erection of machinery, plant or equipment. It includes hazards like property loss, losses to third parties, and no-one expected disruptions during the construction phase. Since it protects the company’s financial status against any catastrophe or unfortunate incidents, this insurance enables business organizations to concentrate on the timely delivery of set projects.</a:t>
            </a:r>
            <a:endParaRPr sz="1400">
              <a:solidFill>
                <a:srgbClr val="000000"/>
              </a:solidFill>
              <a:latin typeface="Roboto"/>
              <a:ea typeface="Roboto"/>
              <a:cs typeface="Roboto"/>
              <a:sym typeface="Roboto"/>
            </a:endParaRPr>
          </a:p>
          <a:p>
            <a:pPr indent="0" lvl="0" marL="0" rtl="0" algn="l">
              <a:spcBef>
                <a:spcPts val="0"/>
              </a:spcBef>
              <a:spcAft>
                <a:spcPts val="0"/>
              </a:spcAft>
              <a:buNone/>
            </a:pPr>
            <a:r>
              <a:rPr lang="en" sz="1400">
                <a:solidFill>
                  <a:srgbClr val="000000"/>
                </a:solidFill>
                <a:latin typeface="Roboto"/>
                <a:ea typeface="Roboto"/>
                <a:cs typeface="Roboto"/>
                <a:sym typeface="Roboto"/>
              </a:rPr>
              <a:t>For instance, in plant construction business, erection all risk insurance protects against probable losses due to an equipment failure, disasters or human mistakes. This makes the project economically sustainable, and also creates trust from the stakeholders.</a:t>
            </a:r>
            <a:endParaRPr sz="1700">
              <a:solidFill>
                <a:srgbClr val="000000"/>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766325" y="707675"/>
            <a:ext cx="71343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900">
                <a:solidFill>
                  <a:srgbClr val="000000"/>
                </a:solidFill>
                <a:latin typeface="Oswald"/>
                <a:ea typeface="Oswald"/>
                <a:cs typeface="Oswald"/>
                <a:sym typeface="Oswald"/>
              </a:rPr>
              <a:t>Industrial All Risk Policy: Tailored for Industries</a:t>
            </a:r>
            <a:endParaRPr b="1" sz="2300">
              <a:solidFill>
                <a:srgbClr val="000000"/>
              </a:solidFill>
              <a:latin typeface="Oswald"/>
              <a:ea typeface="Oswald"/>
              <a:cs typeface="Oswald"/>
              <a:sym typeface="Oswald"/>
            </a:endParaRPr>
          </a:p>
          <a:p>
            <a:pPr indent="0" lvl="0" marL="0" rtl="0" algn="l">
              <a:lnSpc>
                <a:spcPct val="115000"/>
              </a:lnSpc>
              <a:spcBef>
                <a:spcPts val="200"/>
              </a:spcBef>
              <a:spcAft>
                <a:spcPts val="0"/>
              </a:spcAft>
              <a:buNone/>
            </a:pPr>
            <a:r>
              <a:t/>
            </a:r>
            <a:endParaRPr b="1" sz="2500">
              <a:solidFill>
                <a:srgbClr val="000000"/>
              </a:solidFill>
              <a:latin typeface="Oswald"/>
              <a:ea typeface="Oswald"/>
              <a:cs typeface="Oswald"/>
              <a:sym typeface="Oswald"/>
            </a:endParaRPr>
          </a:p>
          <a:p>
            <a:pPr indent="0" lvl="0" marL="0" rtl="0" algn="ctr">
              <a:lnSpc>
                <a:spcPct val="115000"/>
              </a:lnSpc>
              <a:spcBef>
                <a:spcPts val="0"/>
              </a:spcBef>
              <a:spcAft>
                <a:spcPts val="0"/>
              </a:spcAft>
              <a:buNone/>
            </a:pPr>
            <a:r>
              <a:t/>
            </a:r>
            <a:endParaRPr b="1" sz="3500">
              <a:solidFill>
                <a:srgbClr val="000000"/>
              </a:solidFill>
              <a:latin typeface="Oswald"/>
              <a:ea typeface="Oswald"/>
              <a:cs typeface="Oswald"/>
              <a:sym typeface="Oswald"/>
            </a:endParaRPr>
          </a:p>
          <a:p>
            <a:pPr indent="0" lvl="0" marL="0" rtl="0" algn="ctr">
              <a:lnSpc>
                <a:spcPct val="115000"/>
              </a:lnSpc>
              <a:spcBef>
                <a:spcPts val="0"/>
              </a:spcBef>
              <a:spcAft>
                <a:spcPts val="0"/>
              </a:spcAft>
              <a:buSzPts val="990"/>
              <a:buNone/>
            </a:pPr>
            <a:r>
              <a:t/>
            </a:r>
            <a:endParaRPr b="1" sz="3259">
              <a:solidFill>
                <a:srgbClr val="1C4587"/>
              </a:solidFill>
              <a:latin typeface="Oswald"/>
              <a:ea typeface="Oswald"/>
              <a:cs typeface="Oswald"/>
              <a:sym typeface="Oswald"/>
            </a:endParaRPr>
          </a:p>
          <a:p>
            <a:pPr indent="0" lvl="0" marL="0" rtl="0" algn="l">
              <a:spcBef>
                <a:spcPts val="0"/>
              </a:spcBef>
              <a:spcAft>
                <a:spcPts val="0"/>
              </a:spcAft>
              <a:buSzPts val="990"/>
              <a:buNone/>
            </a:pPr>
            <a:r>
              <a:t/>
            </a:r>
            <a:endParaRPr b="1" sz="3200">
              <a:latin typeface="Oswald"/>
              <a:ea typeface="Oswald"/>
              <a:cs typeface="Oswald"/>
              <a:sym typeface="Oswald"/>
            </a:endParaRPr>
          </a:p>
        </p:txBody>
      </p:sp>
      <p:sp>
        <p:nvSpPr>
          <p:cNvPr id="79" name="Google Shape;79;p17"/>
          <p:cNvSpPr txBox="1"/>
          <p:nvPr>
            <p:ph idx="1" type="body"/>
          </p:nvPr>
        </p:nvSpPr>
        <p:spPr>
          <a:xfrm>
            <a:off x="766325" y="1418100"/>
            <a:ext cx="7752600" cy="277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latin typeface="Roboto"/>
                <a:ea typeface="Roboto"/>
                <a:cs typeface="Roboto"/>
                <a:sym typeface="Roboto"/>
              </a:rPr>
              <a:t>The operations in industries have their own problems including the breakdown of manufacturing equipment, risk of fire among others. An </a:t>
            </a:r>
            <a:r>
              <a:rPr b="1" lang="en" sz="1400" u="sng">
                <a:solidFill>
                  <a:srgbClr val="1155CC"/>
                </a:solidFill>
                <a:latin typeface="Roboto"/>
                <a:ea typeface="Roboto"/>
                <a:cs typeface="Roboto"/>
                <a:sym typeface="Roboto"/>
                <a:hlinkClick r:id="rId3">
                  <a:extLst>
                    <a:ext uri="{A12FA001-AC4F-418D-AE19-62706E023703}">
                      <ahyp:hlinkClr val="tx"/>
                    </a:ext>
                  </a:extLst>
                </a:hlinkClick>
              </a:rPr>
              <a:t>industrial all risk policy</a:t>
            </a:r>
            <a:r>
              <a:rPr lang="en" sz="1400">
                <a:solidFill>
                  <a:srgbClr val="000000"/>
                </a:solidFill>
                <a:latin typeface="Roboto"/>
                <a:ea typeface="Roboto"/>
                <a:cs typeface="Roboto"/>
                <a:sym typeface="Roboto"/>
              </a:rPr>
              <a:t> offers extensive cover for industrial premises and the contents to property, machinery, and business interruptions. This policy is particularly important for manufacturing units, refineries and other high risk industrial complexes.</a:t>
            </a:r>
            <a:endParaRPr sz="1400">
              <a:solidFill>
                <a:srgbClr val="000000"/>
              </a:solidFill>
              <a:latin typeface="Roboto"/>
              <a:ea typeface="Roboto"/>
              <a:cs typeface="Roboto"/>
              <a:sym typeface="Roboto"/>
            </a:endParaRPr>
          </a:p>
          <a:p>
            <a:pPr indent="0" lvl="0" marL="0" rtl="0" algn="l">
              <a:spcBef>
                <a:spcPts val="0"/>
              </a:spcBef>
              <a:spcAft>
                <a:spcPts val="0"/>
              </a:spcAft>
              <a:buNone/>
            </a:pPr>
            <a:r>
              <a:rPr lang="en" sz="1400">
                <a:solidFill>
                  <a:srgbClr val="000000"/>
                </a:solidFill>
                <a:latin typeface="Roboto"/>
                <a:ea typeface="Roboto"/>
                <a:cs typeface="Roboto"/>
                <a:sym typeface="Roboto"/>
              </a:rPr>
              <a:t>The industrial all risk policy provides flexibility, wherein the policy can be tailored in accordance to the requirements in their operating environment in order to give maximum protection. Due to the possibility of approaching both material risks and operations this policy prevents financialisation and contributes to achieving sustainable and profitable goals.</a:t>
            </a:r>
            <a:endParaRPr sz="1700">
              <a:solidFill>
                <a:srgbClr val="000000"/>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idx="1" type="body"/>
          </p:nvPr>
        </p:nvSpPr>
        <p:spPr>
          <a:xfrm>
            <a:off x="695700" y="909150"/>
            <a:ext cx="7752600" cy="27732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2000">
                <a:solidFill>
                  <a:srgbClr val="000000"/>
                </a:solidFill>
                <a:latin typeface="Oswald"/>
                <a:ea typeface="Oswald"/>
                <a:cs typeface="Oswald"/>
                <a:sym typeface="Oswald"/>
              </a:rPr>
              <a:t>Business Interruption Insurance: Ensuring Operational Continuity</a:t>
            </a:r>
            <a:endParaRPr b="1" sz="2000">
              <a:solidFill>
                <a:srgbClr val="000000"/>
              </a:solidFill>
              <a:latin typeface="Oswald"/>
              <a:ea typeface="Oswald"/>
              <a:cs typeface="Oswald"/>
              <a:sym typeface="Oswald"/>
            </a:endParaRPr>
          </a:p>
          <a:p>
            <a:pPr indent="0" lvl="0" marL="0" rtl="0" algn="l">
              <a:spcBef>
                <a:spcPts val="1200"/>
              </a:spcBef>
              <a:spcAft>
                <a:spcPts val="0"/>
              </a:spcAft>
              <a:buNone/>
            </a:pPr>
            <a:r>
              <a:t/>
            </a:r>
            <a:endParaRPr sz="1700">
              <a:solidFill>
                <a:srgbClr val="000000"/>
              </a:solidFill>
              <a:latin typeface="Roboto"/>
              <a:ea typeface="Roboto"/>
              <a:cs typeface="Roboto"/>
              <a:sym typeface="Roboto"/>
            </a:endParaRPr>
          </a:p>
          <a:p>
            <a:pPr indent="0" lvl="0" marL="0" rtl="0" algn="l">
              <a:spcBef>
                <a:spcPts val="200"/>
              </a:spcBef>
              <a:spcAft>
                <a:spcPts val="0"/>
              </a:spcAft>
              <a:buNone/>
            </a:pPr>
            <a:r>
              <a:rPr lang="en" sz="1400">
                <a:solidFill>
                  <a:srgbClr val="000000"/>
                </a:solidFill>
                <a:latin typeface="Roboto"/>
                <a:ea typeface="Roboto"/>
                <a:cs typeface="Roboto"/>
                <a:sym typeface="Roboto"/>
              </a:rPr>
              <a:t>There is always a possibility of incurring losses due to disruptions in business operations, losses which affect profits and the business image. Delay in </a:t>
            </a:r>
            <a:r>
              <a:rPr b="1" lang="en" sz="1400" u="sng">
                <a:solidFill>
                  <a:srgbClr val="1155CC"/>
                </a:solidFill>
                <a:latin typeface="Roboto"/>
                <a:ea typeface="Roboto"/>
                <a:cs typeface="Roboto"/>
                <a:sym typeface="Roboto"/>
                <a:hlinkClick r:id="rId3">
                  <a:extLst>
                    <a:ext uri="{A12FA001-AC4F-418D-AE19-62706E023703}">
                      <ahyp:hlinkClr val="tx"/>
                    </a:ext>
                  </a:extLst>
                </a:hlinkClick>
              </a:rPr>
              <a:t>business interruption insurance</a:t>
            </a:r>
            <a:r>
              <a:rPr lang="en" sz="1400">
                <a:solidFill>
                  <a:srgbClr val="000000"/>
                </a:solidFill>
                <a:latin typeface="Roboto"/>
                <a:ea typeface="Roboto"/>
                <a:cs typeface="Roboto"/>
                <a:sym typeface="Roboto"/>
              </a:rPr>
              <a:t> is a subclass in engineering insurance that seeks to compensate policyholders for any income loss that results from covered risks that shut down operations.</a:t>
            </a:r>
            <a:endParaRPr sz="1400">
              <a:solidFill>
                <a:srgbClr val="000000"/>
              </a:solidFill>
              <a:latin typeface="Roboto"/>
              <a:ea typeface="Roboto"/>
              <a:cs typeface="Roboto"/>
              <a:sym typeface="Roboto"/>
            </a:endParaRPr>
          </a:p>
          <a:p>
            <a:pPr indent="0" lvl="0" marL="0" rtl="0" algn="l">
              <a:spcBef>
                <a:spcPts val="0"/>
              </a:spcBef>
              <a:spcAft>
                <a:spcPts val="0"/>
              </a:spcAft>
              <a:buNone/>
            </a:pPr>
            <a:r>
              <a:rPr lang="en" sz="1400">
                <a:solidFill>
                  <a:srgbClr val="000000"/>
                </a:solidFill>
                <a:latin typeface="Roboto"/>
                <a:ea typeface="Roboto"/>
                <a:cs typeface="Roboto"/>
                <a:sym typeface="Roboto"/>
              </a:rPr>
              <a:t>That is, when a manufacturing plant is affected by fire that leads to damages, hours of production are lost as the firm marks time by repairing, all translating to revenue loss. This gap is closed by business interruption cover since it pays for the business’s loss of income and other unavoidable expenses in order for it to get back on its feet.</a:t>
            </a:r>
            <a:endParaRPr sz="1400">
              <a:solidFill>
                <a:srgbClr val="000000"/>
              </a:solidFill>
              <a:latin typeface="Roboto"/>
              <a:ea typeface="Roboto"/>
              <a:cs typeface="Roboto"/>
              <a:sym typeface="Roboto"/>
            </a:endParaRPr>
          </a:p>
          <a:p>
            <a:pPr indent="0" lvl="0" marL="0" rtl="0" algn="l">
              <a:spcBef>
                <a:spcPts val="1200"/>
              </a:spcBef>
              <a:spcAft>
                <a:spcPts val="200"/>
              </a:spcAft>
              <a:buNone/>
            </a:pPr>
            <a:r>
              <a:t/>
            </a:r>
            <a:endParaRPr sz="1700">
              <a:solidFill>
                <a:srgbClr val="000000"/>
              </a:solidFill>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9"/>
          <p:cNvSpPr txBox="1"/>
          <p:nvPr>
            <p:ph idx="1" type="body"/>
          </p:nvPr>
        </p:nvSpPr>
        <p:spPr>
          <a:xfrm>
            <a:off x="695700" y="680550"/>
            <a:ext cx="7752600" cy="27732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2100">
                <a:solidFill>
                  <a:srgbClr val="000000"/>
                </a:solidFill>
                <a:latin typeface="Oswald"/>
                <a:ea typeface="Oswald"/>
                <a:cs typeface="Oswald"/>
                <a:sym typeface="Oswald"/>
              </a:rPr>
              <a:t>The Future of Engineering Insurance</a:t>
            </a:r>
            <a:endParaRPr b="1" sz="2700">
              <a:solidFill>
                <a:srgbClr val="000000"/>
              </a:solidFill>
              <a:latin typeface="Oswald"/>
              <a:ea typeface="Oswald"/>
              <a:cs typeface="Oswald"/>
              <a:sym typeface="Oswald"/>
            </a:endParaRPr>
          </a:p>
          <a:p>
            <a:pPr indent="0" lvl="0" marL="0" rtl="0" algn="l">
              <a:spcBef>
                <a:spcPts val="1200"/>
              </a:spcBef>
              <a:spcAft>
                <a:spcPts val="0"/>
              </a:spcAft>
              <a:buNone/>
            </a:pPr>
            <a:r>
              <a:t/>
            </a:r>
            <a:endParaRPr sz="1700">
              <a:solidFill>
                <a:srgbClr val="000000"/>
              </a:solidFill>
              <a:latin typeface="Roboto"/>
              <a:ea typeface="Roboto"/>
              <a:cs typeface="Roboto"/>
              <a:sym typeface="Roboto"/>
            </a:endParaRPr>
          </a:p>
          <a:p>
            <a:pPr indent="0" lvl="0" marL="0" rtl="0" algn="l">
              <a:spcBef>
                <a:spcPts val="200"/>
              </a:spcBef>
              <a:spcAft>
                <a:spcPts val="0"/>
              </a:spcAft>
              <a:buNone/>
            </a:pPr>
            <a:r>
              <a:rPr lang="en" sz="1400">
                <a:solidFill>
                  <a:srgbClr val="000000"/>
                </a:solidFill>
                <a:latin typeface="Roboto"/>
                <a:ea typeface="Roboto"/>
                <a:cs typeface="Roboto"/>
                <a:sym typeface="Roboto"/>
              </a:rPr>
              <a:t>As industries continue transforming to incorporations of automation and big data processing, the coverage of engineering insurance is equally progressing. Terms are being broadened to address risks with concerns to cyber-security, data theft, and sophisticated equipment. New developments in insurance technology, including products like IoT for continuously monitoring policyholders and artificial intelligence for improving policy evaluation and intervention, are helping increase the efficiency of the policies and the ability to tailor existing policies to suit clients.</a:t>
            </a:r>
            <a:endParaRPr sz="1400">
              <a:solidFill>
                <a:srgbClr val="000000"/>
              </a:solidFill>
              <a:latin typeface="Roboto"/>
              <a:ea typeface="Roboto"/>
              <a:cs typeface="Roboto"/>
              <a:sym typeface="Roboto"/>
            </a:endParaRPr>
          </a:p>
          <a:p>
            <a:pPr indent="0" lvl="0" marL="0" rtl="0" algn="l">
              <a:spcBef>
                <a:spcPts val="0"/>
              </a:spcBef>
              <a:spcAft>
                <a:spcPts val="0"/>
              </a:spcAft>
              <a:buNone/>
            </a:pPr>
            <a:r>
              <a:rPr lang="en" sz="1400">
                <a:solidFill>
                  <a:srgbClr val="000000"/>
                </a:solidFill>
                <a:latin typeface="Roboto"/>
                <a:ea typeface="Roboto"/>
                <a:cs typeface="Roboto"/>
                <a:sym typeface="Roboto"/>
              </a:rPr>
              <a:t>In addition, there is change brought about by the implementation of sustainable practices that is affecting insurance trends. New insurance solutions that promote renewable energy and sustainable construction and use are emerging on the market. They not only safeguard such property but also take into consideration global sustainable development agendas.</a:t>
            </a:r>
            <a:endParaRPr sz="1700">
              <a:solidFill>
                <a:srgbClr val="000000"/>
              </a:solidFill>
              <a:latin typeface="Roboto"/>
              <a:ea typeface="Roboto"/>
              <a:cs typeface="Roboto"/>
              <a:sym typeface="Roboto"/>
            </a:endParaRPr>
          </a:p>
          <a:p>
            <a:pPr indent="0" lvl="0" marL="0" rtl="0" algn="l">
              <a:spcBef>
                <a:spcPts val="1200"/>
              </a:spcBef>
              <a:spcAft>
                <a:spcPts val="200"/>
              </a:spcAft>
              <a:buNone/>
            </a:pPr>
            <a:r>
              <a:t/>
            </a:r>
            <a:endParaRPr sz="1700">
              <a:solidFill>
                <a:srgbClr val="000000"/>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0"/>
          <p:cNvSpPr txBox="1"/>
          <p:nvPr>
            <p:ph type="title"/>
          </p:nvPr>
        </p:nvSpPr>
        <p:spPr>
          <a:xfrm>
            <a:off x="766325" y="709700"/>
            <a:ext cx="7134300" cy="572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2500">
                <a:solidFill>
                  <a:srgbClr val="000000"/>
                </a:solidFill>
                <a:latin typeface="Oswald SemiBold"/>
                <a:ea typeface="Oswald SemiBold"/>
                <a:cs typeface="Oswald SemiBold"/>
                <a:sym typeface="Oswald SemiBold"/>
              </a:rPr>
              <a:t>Conclusion</a:t>
            </a:r>
            <a:endParaRPr sz="3200">
              <a:solidFill>
                <a:srgbClr val="000000"/>
              </a:solidFill>
              <a:latin typeface="Oswald SemiBold"/>
              <a:ea typeface="Oswald SemiBold"/>
              <a:cs typeface="Oswald SemiBold"/>
              <a:sym typeface="Oswald SemiBold"/>
            </a:endParaRPr>
          </a:p>
          <a:p>
            <a:pPr indent="0" lvl="0" marL="0" rtl="0" algn="l">
              <a:lnSpc>
                <a:spcPct val="115000"/>
              </a:lnSpc>
              <a:spcBef>
                <a:spcPts val="0"/>
              </a:spcBef>
              <a:spcAft>
                <a:spcPts val="0"/>
              </a:spcAft>
              <a:buNone/>
            </a:pPr>
            <a:r>
              <a:t/>
            </a:r>
            <a:endParaRPr sz="2000">
              <a:solidFill>
                <a:srgbClr val="000000"/>
              </a:solidFill>
              <a:latin typeface="Oswald SemiBold"/>
              <a:ea typeface="Oswald SemiBold"/>
              <a:cs typeface="Oswald SemiBold"/>
              <a:sym typeface="Oswald SemiBold"/>
            </a:endParaRPr>
          </a:p>
          <a:p>
            <a:pPr indent="0" lvl="0" marL="0" rtl="0" algn="ctr">
              <a:lnSpc>
                <a:spcPct val="115000"/>
              </a:lnSpc>
              <a:spcBef>
                <a:spcPts val="0"/>
              </a:spcBef>
              <a:spcAft>
                <a:spcPts val="0"/>
              </a:spcAft>
              <a:buNone/>
            </a:pPr>
            <a:r>
              <a:t/>
            </a:r>
            <a:endParaRPr>
              <a:solidFill>
                <a:srgbClr val="000000"/>
              </a:solidFill>
              <a:latin typeface="Oswald SemiBold"/>
              <a:ea typeface="Oswald SemiBold"/>
              <a:cs typeface="Oswald SemiBold"/>
              <a:sym typeface="Oswald SemiBold"/>
            </a:endParaRPr>
          </a:p>
          <a:p>
            <a:pPr indent="0" lvl="0" marL="0" rtl="0" algn="ctr">
              <a:lnSpc>
                <a:spcPct val="115000"/>
              </a:lnSpc>
              <a:spcBef>
                <a:spcPts val="0"/>
              </a:spcBef>
              <a:spcAft>
                <a:spcPts val="0"/>
              </a:spcAft>
              <a:buSzPts val="990"/>
              <a:buNone/>
            </a:pPr>
            <a:r>
              <a:t/>
            </a:r>
            <a:endParaRPr sz="2760">
              <a:solidFill>
                <a:srgbClr val="1C4587"/>
              </a:solidFill>
              <a:latin typeface="Oswald SemiBold"/>
              <a:ea typeface="Oswald SemiBold"/>
              <a:cs typeface="Oswald SemiBold"/>
              <a:sym typeface="Oswald SemiBold"/>
            </a:endParaRPr>
          </a:p>
          <a:p>
            <a:pPr indent="0" lvl="0" marL="0" rtl="0" algn="l">
              <a:spcBef>
                <a:spcPts val="0"/>
              </a:spcBef>
              <a:spcAft>
                <a:spcPts val="0"/>
              </a:spcAft>
              <a:buSzPts val="990"/>
              <a:buNone/>
            </a:pPr>
            <a:r>
              <a:t/>
            </a:r>
            <a:endParaRPr sz="2700">
              <a:latin typeface="Oswald SemiBold"/>
              <a:ea typeface="Oswald SemiBold"/>
              <a:cs typeface="Oswald SemiBold"/>
              <a:sym typeface="Oswald SemiBold"/>
            </a:endParaRPr>
          </a:p>
        </p:txBody>
      </p:sp>
      <p:sp>
        <p:nvSpPr>
          <p:cNvPr id="95" name="Google Shape;95;p20"/>
          <p:cNvSpPr txBox="1"/>
          <p:nvPr>
            <p:ph idx="1" type="body"/>
          </p:nvPr>
        </p:nvSpPr>
        <p:spPr>
          <a:xfrm>
            <a:off x="963300" y="1552050"/>
            <a:ext cx="7217400" cy="2705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000000"/>
                </a:solidFill>
                <a:latin typeface="Roboto"/>
                <a:ea typeface="Roboto"/>
                <a:cs typeface="Roboto"/>
                <a:sym typeface="Roboto"/>
              </a:rPr>
              <a:t>Engineering insurance is a vital safeguard for organizations working in the course of handling the challenges of advanced sectors and undertakings. This paper finds that erection of all risk insurance, industrial all risk policy, and business interruption insurance will be effective in protecting organizational activities, managing risks, and fostering sustainability. Given the current dynamic in the industrial environment, only the insurance providers who offer even more advanced solutions will be able to adapt and thrive.</a:t>
            </a:r>
            <a:endParaRPr>
              <a:solidFill>
                <a:srgbClr val="000000"/>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1"/>
          <p:cNvSpPr txBox="1"/>
          <p:nvPr>
            <p:ph type="title"/>
          </p:nvPr>
        </p:nvSpPr>
        <p:spPr>
          <a:xfrm>
            <a:off x="385075" y="482225"/>
            <a:ext cx="5452500" cy="572700"/>
          </a:xfrm>
          <a:prstGeom prst="rect">
            <a:avLst/>
          </a:prstGeom>
        </p:spPr>
        <p:txBody>
          <a:bodyPr anchorCtr="0" anchor="t" bIns="91425" lIns="91425" spcFirstLastPara="1" rIns="91425" wrap="square" tIns="91425">
            <a:noAutofit/>
          </a:bodyPr>
          <a:lstStyle/>
          <a:p>
            <a:pPr indent="0" lvl="0" marL="177800" rtl="0" algn="l">
              <a:lnSpc>
                <a:spcPct val="90000"/>
              </a:lnSpc>
              <a:spcBef>
                <a:spcPts val="0"/>
              </a:spcBef>
              <a:spcAft>
                <a:spcPts val="0"/>
              </a:spcAft>
              <a:buSzPts val="990"/>
              <a:buNone/>
            </a:pPr>
            <a:r>
              <a:rPr b="1" lang="en" sz="2890">
                <a:solidFill>
                  <a:srgbClr val="1C4587"/>
                </a:solidFill>
                <a:latin typeface="Oswald"/>
                <a:ea typeface="Oswald"/>
                <a:cs typeface="Oswald"/>
                <a:sym typeface="Oswald"/>
              </a:rPr>
              <a:t>Contact us</a:t>
            </a:r>
            <a:endParaRPr b="1" sz="2890">
              <a:solidFill>
                <a:srgbClr val="1C4587"/>
              </a:solidFill>
              <a:latin typeface="Oswald"/>
              <a:ea typeface="Oswald"/>
              <a:cs typeface="Oswald"/>
              <a:sym typeface="Oswald"/>
            </a:endParaRPr>
          </a:p>
          <a:p>
            <a:pPr indent="0" lvl="0" marL="0" rtl="0" algn="l">
              <a:spcBef>
                <a:spcPts val="0"/>
              </a:spcBef>
              <a:spcAft>
                <a:spcPts val="0"/>
              </a:spcAft>
              <a:buSzPts val="990"/>
              <a:buNone/>
            </a:pPr>
            <a:r>
              <a:t/>
            </a:r>
            <a:endParaRPr sz="2700"/>
          </a:p>
        </p:txBody>
      </p:sp>
      <p:sp>
        <p:nvSpPr>
          <p:cNvPr id="101" name="Google Shape;101;p21"/>
          <p:cNvSpPr txBox="1"/>
          <p:nvPr>
            <p:ph idx="1" type="body"/>
          </p:nvPr>
        </p:nvSpPr>
        <p:spPr>
          <a:xfrm>
            <a:off x="502450" y="1051500"/>
            <a:ext cx="7744500" cy="3416400"/>
          </a:xfrm>
          <a:prstGeom prst="rect">
            <a:avLst/>
          </a:prstGeom>
        </p:spPr>
        <p:txBody>
          <a:bodyPr anchorCtr="0" anchor="t" bIns="91425" lIns="91425" spcFirstLastPara="1" rIns="91425" wrap="square" tIns="91425">
            <a:noAutofit/>
          </a:bodyPr>
          <a:lstStyle/>
          <a:p>
            <a:pPr indent="0" lvl="0" marL="0" rtl="0" algn="l">
              <a:lnSpc>
                <a:spcPct val="70000"/>
              </a:lnSpc>
              <a:spcBef>
                <a:spcPts val="0"/>
              </a:spcBef>
              <a:spcAft>
                <a:spcPts val="0"/>
              </a:spcAft>
              <a:buSzPts val="440"/>
              <a:buNone/>
            </a:pPr>
            <a:r>
              <a:t/>
            </a:r>
            <a:endParaRPr sz="1540">
              <a:solidFill>
                <a:srgbClr val="000000"/>
              </a:solidFill>
              <a:latin typeface="Arial"/>
              <a:ea typeface="Arial"/>
              <a:cs typeface="Arial"/>
              <a:sym typeface="Arial"/>
            </a:endParaRPr>
          </a:p>
          <a:p>
            <a:pPr indent="0" lvl="0" marL="0" rtl="0" algn="l">
              <a:lnSpc>
                <a:spcPct val="115000"/>
              </a:lnSpc>
              <a:spcBef>
                <a:spcPts val="800"/>
              </a:spcBef>
              <a:spcAft>
                <a:spcPts val="0"/>
              </a:spcAft>
              <a:buSzPts val="440"/>
              <a:buNone/>
            </a:pPr>
            <a:r>
              <a:rPr lang="en" sz="1540">
                <a:solidFill>
                  <a:srgbClr val="000000"/>
                </a:solidFill>
                <a:latin typeface="Inter"/>
                <a:ea typeface="Inter"/>
                <a:cs typeface="Inter"/>
                <a:sym typeface="Inter"/>
              </a:rPr>
              <a:t>First Policy is more than insurance broking; we’re trusted advisors working with you to develop world-class risk management programs.</a:t>
            </a:r>
            <a:r>
              <a:rPr lang="en" sz="1540">
                <a:solidFill>
                  <a:srgbClr val="242424"/>
                </a:solidFill>
                <a:latin typeface="DM Sans"/>
                <a:ea typeface="DM Sans"/>
                <a:cs typeface="DM Sans"/>
                <a:sym typeface="DM Sans"/>
              </a:rPr>
              <a:t> </a:t>
            </a:r>
            <a:endParaRPr sz="1540">
              <a:solidFill>
                <a:srgbClr val="242424"/>
              </a:solidFill>
              <a:latin typeface="DM Sans"/>
              <a:ea typeface="DM Sans"/>
              <a:cs typeface="DM Sans"/>
              <a:sym typeface="DM Sans"/>
            </a:endParaRPr>
          </a:p>
          <a:p>
            <a:pPr indent="0" lvl="0" marL="0" rtl="0" algn="l">
              <a:lnSpc>
                <a:spcPct val="70000"/>
              </a:lnSpc>
              <a:spcBef>
                <a:spcPts val="800"/>
              </a:spcBef>
              <a:spcAft>
                <a:spcPts val="0"/>
              </a:spcAft>
              <a:buSzPts val="440"/>
              <a:buNone/>
            </a:pPr>
            <a:r>
              <a:rPr lang="en" sz="1540" u="sng">
                <a:solidFill>
                  <a:srgbClr val="467886"/>
                </a:solidFill>
                <a:latin typeface="DM Sans"/>
                <a:ea typeface="DM Sans"/>
                <a:cs typeface="DM Sans"/>
                <a:sym typeface="DM Sans"/>
                <a:hlinkClick r:id="rId3">
                  <a:extLst>
                    <a:ext uri="{A12FA001-AC4F-418D-AE19-62706E023703}">
                      <ahyp:hlinkClr val="tx"/>
                    </a:ext>
                  </a:extLst>
                </a:hlinkClick>
              </a:rPr>
              <a:t>https://firstpolicy.com/</a:t>
            </a:r>
            <a:endParaRPr sz="1540">
              <a:solidFill>
                <a:srgbClr val="242424"/>
              </a:solidFill>
              <a:latin typeface="DM Sans"/>
              <a:ea typeface="DM Sans"/>
              <a:cs typeface="DM Sans"/>
              <a:sym typeface="DM Sans"/>
            </a:endParaRPr>
          </a:p>
          <a:p>
            <a:pPr indent="0" lvl="0" marL="0" rtl="0" algn="l">
              <a:lnSpc>
                <a:spcPct val="70000"/>
              </a:lnSpc>
              <a:spcBef>
                <a:spcPts val="800"/>
              </a:spcBef>
              <a:spcAft>
                <a:spcPts val="0"/>
              </a:spcAft>
              <a:buSzPts val="440"/>
              <a:buNone/>
            </a:pPr>
            <a:r>
              <a:t/>
            </a:r>
            <a:endParaRPr sz="1540">
              <a:solidFill>
                <a:srgbClr val="242424"/>
              </a:solidFill>
              <a:latin typeface="DM Sans"/>
              <a:ea typeface="DM Sans"/>
              <a:cs typeface="DM Sans"/>
              <a:sym typeface="DM Sans"/>
            </a:endParaRPr>
          </a:p>
          <a:p>
            <a:pPr indent="0" lvl="0" marL="0" rtl="0" algn="l">
              <a:lnSpc>
                <a:spcPct val="115000"/>
              </a:lnSpc>
              <a:spcBef>
                <a:spcPts val="800"/>
              </a:spcBef>
              <a:spcAft>
                <a:spcPts val="0"/>
              </a:spcAft>
              <a:buSzPts val="440"/>
              <a:buNone/>
            </a:pPr>
            <a:r>
              <a:rPr lang="en" sz="1540">
                <a:solidFill>
                  <a:srgbClr val="171717"/>
                </a:solidFill>
                <a:latin typeface="DM Sans"/>
                <a:ea typeface="DM Sans"/>
                <a:cs typeface="DM Sans"/>
                <a:sym typeface="DM Sans"/>
              </a:rPr>
              <a:t>7, Soormani 163, Opp. Dav School,</a:t>
            </a:r>
            <a:br>
              <a:rPr lang="en" sz="1540">
                <a:solidFill>
                  <a:srgbClr val="171717"/>
                </a:solidFill>
                <a:latin typeface="DM Sans"/>
                <a:ea typeface="DM Sans"/>
                <a:cs typeface="DM Sans"/>
                <a:sym typeface="DM Sans"/>
              </a:rPr>
            </a:br>
            <a:r>
              <a:rPr lang="en" sz="1540">
                <a:solidFill>
                  <a:srgbClr val="171717"/>
                </a:solidFill>
                <a:latin typeface="DM Sans"/>
                <a:ea typeface="DM Sans"/>
                <a:cs typeface="DM Sans"/>
                <a:sym typeface="DM Sans"/>
              </a:rPr>
              <a:t>D.P. Road, Aundh,</a:t>
            </a:r>
            <a:br>
              <a:rPr lang="en" sz="1540">
                <a:solidFill>
                  <a:srgbClr val="171717"/>
                </a:solidFill>
                <a:latin typeface="DM Sans"/>
                <a:ea typeface="DM Sans"/>
                <a:cs typeface="DM Sans"/>
                <a:sym typeface="DM Sans"/>
              </a:rPr>
            </a:br>
            <a:r>
              <a:rPr lang="en" sz="1540">
                <a:solidFill>
                  <a:srgbClr val="171717"/>
                </a:solidFill>
                <a:latin typeface="DM Sans"/>
                <a:ea typeface="DM Sans"/>
                <a:cs typeface="DM Sans"/>
                <a:sym typeface="DM Sans"/>
              </a:rPr>
              <a:t>Pune – 411007</a:t>
            </a:r>
            <a:endParaRPr sz="1740">
              <a:solidFill>
                <a:srgbClr val="000000"/>
              </a:solidFill>
              <a:latin typeface="Arial"/>
              <a:ea typeface="Arial"/>
              <a:cs typeface="Arial"/>
              <a:sym typeface="Arial"/>
            </a:endParaRPr>
          </a:p>
          <a:p>
            <a:pPr indent="0" lvl="0" marL="0" rtl="0" algn="l">
              <a:lnSpc>
                <a:spcPct val="70000"/>
              </a:lnSpc>
              <a:spcBef>
                <a:spcPts val="800"/>
              </a:spcBef>
              <a:spcAft>
                <a:spcPts val="0"/>
              </a:spcAft>
              <a:buSzPts val="440"/>
              <a:buNone/>
            </a:pPr>
            <a:r>
              <a:t/>
            </a:r>
            <a:endParaRPr sz="1540">
              <a:solidFill>
                <a:srgbClr val="0A0A0A"/>
              </a:solidFill>
              <a:latin typeface="Roboto"/>
              <a:ea typeface="Roboto"/>
              <a:cs typeface="Roboto"/>
              <a:sym typeface="Roboto"/>
            </a:endParaRPr>
          </a:p>
          <a:p>
            <a:pPr indent="0" lvl="0" marL="0" rtl="0" algn="l">
              <a:lnSpc>
                <a:spcPct val="70000"/>
              </a:lnSpc>
              <a:spcBef>
                <a:spcPts val="800"/>
              </a:spcBef>
              <a:spcAft>
                <a:spcPts val="0"/>
              </a:spcAft>
              <a:buSzPts val="440"/>
              <a:buNone/>
            </a:pPr>
            <a:r>
              <a:rPr b="1" lang="en" sz="1540">
                <a:solidFill>
                  <a:srgbClr val="000000"/>
                </a:solidFill>
                <a:latin typeface="DM Sans"/>
                <a:ea typeface="DM Sans"/>
                <a:cs typeface="DM Sans"/>
                <a:sym typeface="DM Sans"/>
              </a:rPr>
              <a:t>Phone</a:t>
            </a:r>
            <a:r>
              <a:rPr b="1" lang="en" sz="1540">
                <a:solidFill>
                  <a:srgbClr val="467886"/>
                </a:solidFill>
                <a:latin typeface="DM Sans"/>
                <a:ea typeface="DM Sans"/>
                <a:cs typeface="DM Sans"/>
                <a:sym typeface="DM Sans"/>
              </a:rPr>
              <a:t> </a:t>
            </a:r>
            <a:r>
              <a:rPr b="1" lang="en" sz="1540">
                <a:solidFill>
                  <a:srgbClr val="000000"/>
                </a:solidFill>
                <a:latin typeface="DM Sans"/>
                <a:ea typeface="DM Sans"/>
                <a:cs typeface="DM Sans"/>
                <a:sym typeface="DM Sans"/>
              </a:rPr>
              <a:t>: </a:t>
            </a:r>
            <a:r>
              <a:rPr lang="en" sz="1540" u="sng">
                <a:solidFill>
                  <a:srgbClr val="467886"/>
                </a:solidFill>
                <a:latin typeface="DM Sans"/>
                <a:ea typeface="DM Sans"/>
                <a:cs typeface="DM Sans"/>
                <a:sym typeface="DM Sans"/>
                <a:hlinkClick r:id="rId4">
                  <a:extLst>
                    <a:ext uri="{A12FA001-AC4F-418D-AE19-62706E023703}">
                      <ahyp:hlinkClr val="tx"/>
                    </a:ext>
                  </a:extLst>
                </a:hlinkClick>
              </a:rPr>
              <a:t>+91-20-66073200</a:t>
            </a:r>
            <a:endParaRPr sz="1540">
              <a:solidFill>
                <a:srgbClr val="000000"/>
              </a:solidFill>
              <a:latin typeface="DM Sans"/>
              <a:ea typeface="DM Sans"/>
              <a:cs typeface="DM Sans"/>
              <a:sym typeface="DM Sans"/>
            </a:endParaRPr>
          </a:p>
          <a:p>
            <a:pPr indent="0" lvl="0" marL="0" rtl="0" algn="l">
              <a:lnSpc>
                <a:spcPct val="70000"/>
              </a:lnSpc>
              <a:spcBef>
                <a:spcPts val="800"/>
              </a:spcBef>
              <a:spcAft>
                <a:spcPts val="0"/>
              </a:spcAft>
              <a:buSzPts val="440"/>
              <a:buNone/>
            </a:pPr>
            <a:r>
              <a:rPr b="1" lang="en" sz="1540">
                <a:solidFill>
                  <a:srgbClr val="000000"/>
                </a:solidFill>
                <a:latin typeface="DM Sans"/>
                <a:ea typeface="DM Sans"/>
                <a:cs typeface="DM Sans"/>
                <a:sym typeface="DM Sans"/>
              </a:rPr>
              <a:t>Email:  </a:t>
            </a:r>
            <a:r>
              <a:rPr lang="en" sz="1540" u="sng">
                <a:solidFill>
                  <a:srgbClr val="467886"/>
                </a:solidFill>
                <a:latin typeface="DM Sans"/>
                <a:ea typeface="DM Sans"/>
                <a:cs typeface="DM Sans"/>
                <a:sym typeface="DM Sans"/>
                <a:hlinkClick r:id="rId5">
                  <a:extLst>
                    <a:ext uri="{A12FA001-AC4F-418D-AE19-62706E023703}">
                      <ahyp:hlinkClr val="tx"/>
                    </a:ext>
                  </a:extLst>
                </a:hlinkClick>
              </a:rPr>
              <a:t>office@firstpolicy.com</a:t>
            </a:r>
            <a:endParaRPr b="1" sz="1540">
              <a:solidFill>
                <a:srgbClr val="000000"/>
              </a:solidFill>
              <a:latin typeface="DM Sans"/>
              <a:ea typeface="DM Sans"/>
              <a:cs typeface="DM Sans"/>
              <a:sym typeface="DM Sans"/>
            </a:endParaRPr>
          </a:p>
          <a:p>
            <a:pPr indent="0" lvl="0" marL="0" rtl="0" algn="l">
              <a:lnSpc>
                <a:spcPct val="70000"/>
              </a:lnSpc>
              <a:spcBef>
                <a:spcPts val="900"/>
              </a:spcBef>
              <a:spcAft>
                <a:spcPts val="0"/>
              </a:spcAft>
              <a:buSzPts val="440"/>
              <a:buNone/>
            </a:pPr>
            <a:r>
              <a:t/>
            </a:r>
            <a:endParaRPr sz="1540">
              <a:solidFill>
                <a:srgbClr val="000000"/>
              </a:solidFill>
              <a:latin typeface="Arial"/>
              <a:ea typeface="Arial"/>
              <a:cs typeface="Arial"/>
              <a:sym typeface="Arial"/>
            </a:endParaRPr>
          </a:p>
          <a:p>
            <a:pPr indent="-38100" lvl="0" marL="177800" rtl="0" algn="l">
              <a:lnSpc>
                <a:spcPct val="70000"/>
              </a:lnSpc>
              <a:spcBef>
                <a:spcPts val="1700"/>
              </a:spcBef>
              <a:spcAft>
                <a:spcPts val="0"/>
              </a:spcAft>
              <a:buSzPts val="440"/>
              <a:buNone/>
            </a:pPr>
            <a:r>
              <a:t/>
            </a:r>
            <a:endParaRPr sz="1540">
              <a:solidFill>
                <a:srgbClr val="000000"/>
              </a:solidFill>
              <a:latin typeface="Arial"/>
              <a:ea typeface="Arial"/>
              <a:cs typeface="Arial"/>
              <a:sym typeface="Arial"/>
            </a:endParaRPr>
          </a:p>
          <a:p>
            <a:pPr indent="-38100" lvl="0" marL="177800" rtl="0" algn="l">
              <a:lnSpc>
                <a:spcPct val="70000"/>
              </a:lnSpc>
              <a:spcBef>
                <a:spcPts val="800"/>
              </a:spcBef>
              <a:spcAft>
                <a:spcPts val="0"/>
              </a:spcAft>
              <a:buSzPts val="440"/>
              <a:buNone/>
            </a:pPr>
            <a:r>
              <a:t/>
            </a:r>
            <a:endParaRPr sz="1540">
              <a:solidFill>
                <a:srgbClr val="000000"/>
              </a:solidFill>
              <a:latin typeface="Arial"/>
              <a:ea typeface="Arial"/>
              <a:cs typeface="Arial"/>
              <a:sym typeface="Arial"/>
            </a:endParaRPr>
          </a:p>
          <a:p>
            <a:pPr indent="-38100" lvl="0" marL="177800" rtl="0" algn="l">
              <a:lnSpc>
                <a:spcPct val="70000"/>
              </a:lnSpc>
              <a:spcBef>
                <a:spcPts val="800"/>
              </a:spcBef>
              <a:spcAft>
                <a:spcPts val="0"/>
              </a:spcAft>
              <a:buSzPts val="440"/>
              <a:buNone/>
            </a:pPr>
            <a:r>
              <a:t/>
            </a:r>
            <a:endParaRPr sz="1540">
              <a:solidFill>
                <a:srgbClr val="000000"/>
              </a:solidFill>
              <a:latin typeface="Arial"/>
              <a:ea typeface="Arial"/>
              <a:cs typeface="Arial"/>
              <a:sym typeface="Arial"/>
            </a:endParaRPr>
          </a:p>
          <a:p>
            <a:pPr indent="0" lvl="0" marL="0" rtl="0" algn="l">
              <a:lnSpc>
                <a:spcPct val="70000"/>
              </a:lnSpc>
              <a:spcBef>
                <a:spcPts val="900"/>
              </a:spcBef>
              <a:spcAft>
                <a:spcPts val="0"/>
              </a:spcAft>
              <a:buSzPts val="440"/>
              <a:buNone/>
            </a:pPr>
            <a:r>
              <a:t/>
            </a:r>
            <a:endParaRPr sz="1540">
              <a:solidFill>
                <a:srgbClr val="000000"/>
              </a:solidFill>
              <a:latin typeface="Arial"/>
              <a:ea typeface="Arial"/>
              <a:cs typeface="Arial"/>
              <a:sym typeface="Arial"/>
            </a:endParaRPr>
          </a:p>
          <a:p>
            <a:pPr indent="0" lvl="0" marL="0" rtl="0" algn="l">
              <a:lnSpc>
                <a:spcPct val="95000"/>
              </a:lnSpc>
              <a:spcBef>
                <a:spcPts val="0"/>
              </a:spcBef>
              <a:spcAft>
                <a:spcPts val="1200"/>
              </a:spcAft>
              <a:buSzPts val="440"/>
              <a:buNone/>
            </a:pPr>
            <a:r>
              <a:t/>
            </a:r>
            <a:endParaRPr sz="1420"/>
          </a:p>
        </p:txBody>
      </p:sp>
      <p:pic>
        <p:nvPicPr>
          <p:cNvPr id="102" name="Google Shape;102;p21"/>
          <p:cNvPicPr preferRelativeResize="0"/>
          <p:nvPr/>
        </p:nvPicPr>
        <p:blipFill rotWithShape="1">
          <a:blip r:embed="rId6">
            <a:alphaModFix/>
          </a:blip>
          <a:srcRect b="22998" l="0" r="0" t="24300"/>
          <a:stretch/>
        </p:blipFill>
        <p:spPr>
          <a:xfrm>
            <a:off x="5440950" y="2936025"/>
            <a:ext cx="2942350" cy="1550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