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Lato Bold" charset="1" panose="020F0502020204030203"/>
      <p:regular r:id="rId16"/>
    </p:embeddedFont>
    <p:embeddedFont>
      <p:font typeface="Canva Sans 1 Bold" charset="1" panose="020B0803030501040103"/>
      <p:regular r:id="rId17"/>
    </p:embeddedFont>
    <p:embeddedFont>
      <p:font typeface="Poppins Bold" charset="1" panose="00000800000000000000"/>
      <p:regular r:id="rId18"/>
    </p:embeddedFont>
    <p:embeddedFont>
      <p:font typeface="Archivo Black" charset="1" panose="020B0A03020202020B04"/>
      <p:regular r:id="rId19"/>
    </p:embeddedFont>
    <p:embeddedFont>
      <p:font typeface="League Spartan" charset="1" panose="00000800000000000000"/>
      <p:regular r:id="rId20"/>
    </p:embeddedFont>
    <p:embeddedFont>
      <p:font typeface="Canva Sans 2" charset="1" panose="020B0503030501040103"/>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real-world-asset-tokenization-guide-2024/" TargetMode="External" Type="http://schemas.openxmlformats.org/officeDocument/2006/relationships/hyperlink"/><Relationship Id="rId3" Target="https://www.blockchainx.tech/real-world-asset-tokenization-guide-2024/"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top-real-world-asset-tokenization-companies/" TargetMode="External" Type="http://schemas.openxmlformats.org/officeDocument/2006/relationships/hyperlink"/><Relationship Id="rId3" Target="https://www.blockchainx.tech/top-real-world-asset-tokenization-companies/"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20312" t="0" r="-20312" b="0"/>
            </a:stretch>
          </a:blipFill>
        </p:spPr>
      </p:sp>
      <p:grpSp>
        <p:nvGrpSpPr>
          <p:cNvPr name="Group 3" id="3"/>
          <p:cNvGrpSpPr/>
          <p:nvPr/>
        </p:nvGrpSpPr>
        <p:grpSpPr>
          <a:xfrm rot="0">
            <a:off x="0" y="0"/>
            <a:ext cx="3086100" cy="10287000"/>
            <a:chOff x="0" y="0"/>
            <a:chExt cx="812800" cy="2709333"/>
          </a:xfrm>
        </p:grpSpPr>
        <p:sp>
          <p:nvSpPr>
            <p:cNvPr name="Freeform 4" id="4"/>
            <p:cNvSpPr/>
            <p:nvPr/>
          </p:nvSpPr>
          <p:spPr>
            <a:xfrm flipH="false" flipV="false" rot="0">
              <a:off x="0" y="0"/>
              <a:ext cx="812800" cy="2709333"/>
            </a:xfrm>
            <a:custGeom>
              <a:avLst/>
              <a:gdLst/>
              <a:ahLst/>
              <a:cxnLst/>
              <a:rect r="r" b="b" t="t" l="l"/>
              <a:pathLst>
                <a:path h="2709333" w="812800">
                  <a:moveTo>
                    <a:pt x="0" y="0"/>
                  </a:moveTo>
                  <a:lnTo>
                    <a:pt x="812800" y="0"/>
                  </a:lnTo>
                  <a:lnTo>
                    <a:pt x="812800" y="2709333"/>
                  </a:lnTo>
                  <a:lnTo>
                    <a:pt x="0" y="2709333"/>
                  </a:lnTo>
                  <a:close/>
                </a:path>
              </a:pathLst>
            </a:custGeom>
            <a:solidFill>
              <a:srgbClr val="593C8F"/>
            </a:solidFill>
          </p:spPr>
        </p:sp>
        <p:sp>
          <p:nvSpPr>
            <p:cNvPr name="TextBox 5" id="5"/>
            <p:cNvSpPr txBox="true"/>
            <p:nvPr/>
          </p:nvSpPr>
          <p:spPr>
            <a:xfrm>
              <a:off x="0" y="-47625"/>
              <a:ext cx="812800" cy="2756958"/>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3537966" y="2609287"/>
            <a:ext cx="10533994" cy="7087535"/>
          </a:xfrm>
          <a:prstGeom prst="rect">
            <a:avLst/>
          </a:prstGeom>
        </p:spPr>
        <p:txBody>
          <a:bodyPr anchor="t" rtlCol="false" tIns="0" lIns="0" bIns="0" rIns="0">
            <a:spAutoFit/>
          </a:bodyPr>
          <a:lstStyle/>
          <a:p>
            <a:pPr algn="l">
              <a:lnSpc>
                <a:spcPts val="11265"/>
              </a:lnSpc>
            </a:pPr>
            <a:r>
              <a:rPr lang="en-US" sz="8046" b="true">
                <a:solidFill>
                  <a:srgbClr val="FF3131"/>
                </a:solidFill>
                <a:latin typeface="Lato Bold"/>
                <a:ea typeface="Lato Bold"/>
                <a:cs typeface="Lato Bold"/>
                <a:sym typeface="Lato Bold"/>
              </a:rPr>
              <a:t>A GUIDE TO REAL-WORLD ASSET OPPORTUNITIES IN 2024</a:t>
            </a:r>
          </a:p>
          <a:p>
            <a:pPr algn="l">
              <a:lnSpc>
                <a:spcPts val="11265"/>
              </a:lnSpc>
              <a:spcBef>
                <a:spcPct val="0"/>
              </a:spcBef>
            </a:pPr>
          </a:p>
        </p:txBody>
      </p:sp>
      <p:sp>
        <p:nvSpPr>
          <p:cNvPr name="Freeform 7" id="7"/>
          <p:cNvSpPr/>
          <p:nvPr/>
        </p:nvSpPr>
        <p:spPr>
          <a:xfrm flipH="false" flipV="false" rot="0">
            <a:off x="13763158" y="387350"/>
            <a:ext cx="4160184" cy="4114800"/>
          </a:xfrm>
          <a:custGeom>
            <a:avLst/>
            <a:gdLst/>
            <a:ahLst/>
            <a:cxnLst/>
            <a:rect r="r" b="b" t="t" l="l"/>
            <a:pathLst>
              <a:path h="4114800" w="4160184">
                <a:moveTo>
                  <a:pt x="0" y="0"/>
                </a:moveTo>
                <a:lnTo>
                  <a:pt x="4160184" y="0"/>
                </a:lnTo>
                <a:lnTo>
                  <a:pt x="4160184" y="4114800"/>
                </a:lnTo>
                <a:lnTo>
                  <a:pt x="0" y="4114800"/>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6330436" y="4061937"/>
            <a:ext cx="12530617" cy="7048472"/>
          </a:xfrm>
          <a:custGeom>
            <a:avLst/>
            <a:gdLst/>
            <a:ahLst/>
            <a:cxnLst/>
            <a:rect r="r" b="b" t="t" l="l"/>
            <a:pathLst>
              <a:path h="7048472" w="12530617">
                <a:moveTo>
                  <a:pt x="0" y="0"/>
                </a:moveTo>
                <a:lnTo>
                  <a:pt x="12530617" y="0"/>
                </a:lnTo>
                <a:lnTo>
                  <a:pt x="12530617" y="7048472"/>
                </a:lnTo>
                <a:lnTo>
                  <a:pt x="0" y="7048472"/>
                </a:lnTo>
                <a:lnTo>
                  <a:pt x="0" y="0"/>
                </a:lnTo>
                <a:close/>
              </a:path>
            </a:pathLst>
          </a:custGeom>
          <a:blipFill>
            <a:blip r:embed="rId5"/>
            <a:stretch>
              <a:fillRect l="0" t="0" r="0" b="0"/>
            </a:stretch>
          </a:blipFill>
        </p:spPr>
      </p:sp>
      <p:sp>
        <p:nvSpPr>
          <p:cNvPr name="Freeform 9" id="9"/>
          <p:cNvSpPr/>
          <p:nvPr/>
        </p:nvSpPr>
        <p:spPr>
          <a:xfrm flipH="false" flipV="false" rot="0">
            <a:off x="6330436" y="387350"/>
            <a:ext cx="4225209" cy="1343264"/>
          </a:xfrm>
          <a:custGeom>
            <a:avLst/>
            <a:gdLst/>
            <a:ahLst/>
            <a:cxnLst/>
            <a:rect r="r" b="b" t="t" l="l"/>
            <a:pathLst>
              <a:path h="1343264" w="4225209">
                <a:moveTo>
                  <a:pt x="0" y="0"/>
                </a:moveTo>
                <a:lnTo>
                  <a:pt x="4225209" y="0"/>
                </a:lnTo>
                <a:lnTo>
                  <a:pt x="4225209" y="1343264"/>
                </a:lnTo>
                <a:lnTo>
                  <a:pt x="0" y="1343264"/>
                </a:lnTo>
                <a:lnTo>
                  <a:pt x="0" y="0"/>
                </a:lnTo>
                <a:close/>
              </a:path>
            </a:pathLst>
          </a:custGeom>
          <a:blipFill>
            <a:blip r:embed="rId6"/>
            <a:stretch>
              <a:fillRect l="0" t="0" r="0" b="0"/>
            </a:stretch>
          </a:blipFill>
        </p:spPr>
      </p:sp>
      <p:sp>
        <p:nvSpPr>
          <p:cNvPr name="TextBox 10" id="10"/>
          <p:cNvSpPr txBox="true"/>
          <p:nvPr/>
        </p:nvSpPr>
        <p:spPr>
          <a:xfrm rot="0">
            <a:off x="4218241" y="9182100"/>
            <a:ext cx="5528733" cy="680340"/>
          </a:xfrm>
          <a:prstGeom prst="rect">
            <a:avLst/>
          </a:prstGeom>
        </p:spPr>
        <p:txBody>
          <a:bodyPr anchor="t" rtlCol="false" tIns="0" lIns="0" bIns="0" rIns="0">
            <a:spAutoFit/>
          </a:bodyPr>
          <a:lstStyle/>
          <a:p>
            <a:pPr algn="ctr">
              <a:lnSpc>
                <a:spcPts val="5554"/>
              </a:lnSpc>
            </a:pPr>
            <a:r>
              <a:rPr lang="en-US" sz="3967" b="true">
                <a:solidFill>
                  <a:srgbClr val="00BF63"/>
                </a:solidFill>
                <a:latin typeface="Canva Sans 1 Bold"/>
                <a:ea typeface="Canva Sans 1 Bold"/>
                <a:cs typeface="Canva Sans 1 Bold"/>
                <a:sym typeface="Canva Sans 1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499600" cy="10287000"/>
            <a:chOff x="0" y="0"/>
            <a:chExt cx="2501952" cy="2709333"/>
          </a:xfrm>
        </p:grpSpPr>
        <p:sp>
          <p:nvSpPr>
            <p:cNvPr name="Freeform 3" id="3"/>
            <p:cNvSpPr/>
            <p:nvPr/>
          </p:nvSpPr>
          <p:spPr>
            <a:xfrm flipH="false" flipV="false" rot="0">
              <a:off x="0" y="0"/>
              <a:ext cx="2501952" cy="2709333"/>
            </a:xfrm>
            <a:custGeom>
              <a:avLst/>
              <a:gdLst/>
              <a:ahLst/>
              <a:cxnLst/>
              <a:rect r="r" b="b" t="t" l="l"/>
              <a:pathLst>
                <a:path h="2709333" w="2501952">
                  <a:moveTo>
                    <a:pt x="0" y="0"/>
                  </a:moveTo>
                  <a:lnTo>
                    <a:pt x="2501952" y="0"/>
                  </a:lnTo>
                  <a:lnTo>
                    <a:pt x="2501952" y="2709333"/>
                  </a:lnTo>
                  <a:lnTo>
                    <a:pt x="0" y="2709333"/>
                  </a:lnTo>
                  <a:close/>
                </a:path>
              </a:pathLst>
            </a:custGeom>
            <a:solidFill>
              <a:srgbClr val="593C8F"/>
            </a:solidFill>
          </p:spPr>
        </p:sp>
        <p:sp>
          <p:nvSpPr>
            <p:cNvPr name="TextBox 4" id="4"/>
            <p:cNvSpPr txBox="true"/>
            <p:nvPr/>
          </p:nvSpPr>
          <p:spPr>
            <a:xfrm>
              <a:off x="0" y="-47625"/>
              <a:ext cx="2501952" cy="2756958"/>
            </a:xfrm>
            <a:prstGeom prst="rect">
              <a:avLst/>
            </a:prstGeom>
          </p:spPr>
          <p:txBody>
            <a:bodyPr anchor="ctr" rtlCol="false" tIns="50800" lIns="50800" bIns="50800" rIns="50800"/>
            <a:lstStyle/>
            <a:p>
              <a:pPr algn="ctr">
                <a:lnSpc>
                  <a:spcPts val="2659"/>
                </a:lnSpc>
              </a:pPr>
            </a:p>
          </p:txBody>
        </p:sp>
      </p:grpSp>
      <p:grpSp>
        <p:nvGrpSpPr>
          <p:cNvPr name="Group 5" id="5"/>
          <p:cNvGrpSpPr>
            <a:grpSpLocks noChangeAspect="true"/>
          </p:cNvGrpSpPr>
          <p:nvPr/>
        </p:nvGrpSpPr>
        <p:grpSpPr>
          <a:xfrm rot="0">
            <a:off x="8537915" y="461384"/>
            <a:ext cx="9066839" cy="9364231"/>
            <a:chOff x="0" y="0"/>
            <a:chExt cx="6350000" cy="6558280"/>
          </a:xfrm>
        </p:grpSpPr>
        <p:sp>
          <p:nvSpPr>
            <p:cNvPr name="Freeform 6" id="6"/>
            <p:cNvSpPr/>
            <p:nvPr/>
          </p:nvSpPr>
          <p:spPr>
            <a:xfrm flipH="false" flipV="false" rot="0">
              <a:off x="74930" y="74930"/>
              <a:ext cx="6200140" cy="6408420"/>
            </a:xfrm>
            <a:custGeom>
              <a:avLst/>
              <a:gdLst/>
              <a:ahLst/>
              <a:cxnLst/>
              <a:rect r="r" b="b" t="t" l="l"/>
              <a:pathLst>
                <a:path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2"/>
              <a:stretch>
                <a:fillRect l="-47169" t="0" r="-36396" b="0"/>
              </a:stretch>
            </a:blipFill>
          </p:spPr>
        </p:sp>
        <p:sp>
          <p:nvSpPr>
            <p:cNvPr name="Freeform 7" id="7"/>
            <p:cNvSpPr/>
            <p:nvPr/>
          </p:nvSpPr>
          <p:spPr>
            <a:xfrm flipH="false" flipV="false" rot="0">
              <a:off x="0" y="0"/>
              <a:ext cx="6350000" cy="6558280"/>
            </a:xfrm>
            <a:custGeom>
              <a:avLst/>
              <a:gdLst/>
              <a:ahLst/>
              <a:cxnLst/>
              <a:rect r="r" b="b" t="t" l="l"/>
              <a:pathLst>
                <a:path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D2D2"/>
            </a:solidFill>
          </p:spPr>
        </p:sp>
      </p:grpSp>
      <p:sp>
        <p:nvSpPr>
          <p:cNvPr name="TextBox 8" id="8"/>
          <p:cNvSpPr txBox="true"/>
          <p:nvPr/>
        </p:nvSpPr>
        <p:spPr>
          <a:xfrm rot="0">
            <a:off x="551814" y="603852"/>
            <a:ext cx="7471868" cy="9683148"/>
          </a:xfrm>
          <a:prstGeom prst="rect">
            <a:avLst/>
          </a:prstGeom>
        </p:spPr>
        <p:txBody>
          <a:bodyPr anchor="t" rtlCol="false" tIns="0" lIns="0" bIns="0" rIns="0">
            <a:spAutoFit/>
          </a:bodyPr>
          <a:lstStyle/>
          <a:p>
            <a:pPr algn="l">
              <a:lnSpc>
                <a:spcPts val="4548"/>
              </a:lnSpc>
            </a:pPr>
            <a:r>
              <a:rPr lang="en-US" sz="3248" b="true">
                <a:solidFill>
                  <a:srgbClr val="D2D2D2"/>
                </a:solidFill>
                <a:latin typeface="Poppins Bold"/>
                <a:ea typeface="Poppins Bold"/>
                <a:cs typeface="Poppins Bold"/>
                <a:sym typeface="Poppins Bold"/>
              </a:rPr>
              <a:t>With the changing financial paradigms, tokenization as an idea has changed the perspective of ownership and investments. In the year 2024, there is a significant potential for the tokenization of real-world assets whereby many investors will be able to spread their investment avenues and tread into hitherto unavailable markets. This guide lays out the different types of real-world asset opportunities available in the tokenization sphere and how investors can also take advantage of such developments.</a:t>
            </a:r>
          </a:p>
          <a:p>
            <a:pPr algn="l">
              <a:lnSpc>
                <a:spcPts val="4268"/>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0" y="0"/>
            <a:ext cx="19605036" cy="2179943"/>
            <a:chOff x="0" y="0"/>
            <a:chExt cx="5163466" cy="574141"/>
          </a:xfrm>
        </p:grpSpPr>
        <p:sp>
          <p:nvSpPr>
            <p:cNvPr name="Freeform 3" id="3"/>
            <p:cNvSpPr/>
            <p:nvPr/>
          </p:nvSpPr>
          <p:spPr>
            <a:xfrm flipH="false" flipV="false" rot="0">
              <a:off x="0" y="0"/>
              <a:ext cx="5163466" cy="574141"/>
            </a:xfrm>
            <a:custGeom>
              <a:avLst/>
              <a:gdLst/>
              <a:ahLst/>
              <a:cxnLst/>
              <a:rect r="r" b="b" t="t" l="l"/>
              <a:pathLst>
                <a:path h="574141" w="5163466">
                  <a:moveTo>
                    <a:pt x="0" y="0"/>
                  </a:moveTo>
                  <a:lnTo>
                    <a:pt x="5163466" y="0"/>
                  </a:lnTo>
                  <a:lnTo>
                    <a:pt x="5163466" y="574141"/>
                  </a:lnTo>
                  <a:lnTo>
                    <a:pt x="0" y="574141"/>
                  </a:lnTo>
                  <a:close/>
                </a:path>
              </a:pathLst>
            </a:custGeom>
            <a:solidFill>
              <a:srgbClr val="593C8F"/>
            </a:solidFill>
          </p:spPr>
        </p:sp>
        <p:sp>
          <p:nvSpPr>
            <p:cNvPr name="TextBox 4" id="4"/>
            <p:cNvSpPr txBox="true"/>
            <p:nvPr/>
          </p:nvSpPr>
          <p:spPr>
            <a:xfrm>
              <a:off x="0" y="-47625"/>
              <a:ext cx="5163466" cy="62176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904565" y="592001"/>
            <a:ext cx="14478870" cy="778148"/>
          </a:xfrm>
          <a:prstGeom prst="rect">
            <a:avLst/>
          </a:prstGeom>
        </p:spPr>
        <p:txBody>
          <a:bodyPr anchor="t" rtlCol="false" tIns="0" lIns="0" bIns="0" rIns="0">
            <a:spAutoFit/>
          </a:bodyPr>
          <a:lstStyle/>
          <a:p>
            <a:pPr algn="ctr">
              <a:lnSpc>
                <a:spcPts val="6371"/>
              </a:lnSpc>
              <a:spcBef>
                <a:spcPct val="0"/>
              </a:spcBef>
            </a:pPr>
            <a:r>
              <a:rPr lang="en-US" sz="4550">
                <a:solidFill>
                  <a:srgbClr val="D6C9EC"/>
                </a:solidFill>
                <a:latin typeface="Archivo Black"/>
                <a:ea typeface="Archivo Black"/>
                <a:cs typeface="Archivo Black"/>
                <a:sym typeface="Archivo Black"/>
              </a:rPr>
              <a:t>Understanding Real-World Asset Tokenization</a:t>
            </a:r>
          </a:p>
        </p:txBody>
      </p:sp>
      <p:sp>
        <p:nvSpPr>
          <p:cNvPr name="TextBox 6" id="6"/>
          <p:cNvSpPr txBox="true"/>
          <p:nvPr/>
        </p:nvSpPr>
        <p:spPr>
          <a:xfrm rot="0">
            <a:off x="640463" y="3298255"/>
            <a:ext cx="17007074" cy="6167130"/>
          </a:xfrm>
          <a:prstGeom prst="rect">
            <a:avLst/>
          </a:prstGeom>
        </p:spPr>
        <p:txBody>
          <a:bodyPr anchor="t" rtlCol="false" tIns="0" lIns="0" bIns="0" rIns="0">
            <a:spAutoFit/>
          </a:bodyPr>
          <a:lstStyle/>
          <a:p>
            <a:pPr algn="ctr">
              <a:lnSpc>
                <a:spcPts val="4479"/>
              </a:lnSpc>
              <a:spcBef>
                <a:spcPct val="0"/>
              </a:spcBef>
            </a:pPr>
            <a:r>
              <a:rPr lang="en-US" sz="3199">
                <a:solidFill>
                  <a:srgbClr val="0F8151"/>
                </a:solidFill>
                <a:latin typeface="Archivo Black"/>
                <a:ea typeface="Archivo Black"/>
                <a:cs typeface="Archivo Black"/>
                <a:sym typeface="Archivo Black"/>
              </a:rPr>
              <a:t>The tokenization of a real-world asset is the process of issuing a blockchain-based cryptographic representation of a physical asset like real estate, commodity or even objects of art. Each token issued corresponds to a portion of the underlying asset which enables prospective buyers to purchase or trade parts of assets with ease. This broadens the scope for such investment opportunities by making it less costly in the first place, and also adding an element of speed to the entire process. Due to this reason, this investment strategy is appealing to a wide spectrum of investors. As such, this</a:t>
            </a:r>
            <a:r>
              <a:rPr lang="en-US" sz="3199" u="sng">
                <a:solidFill>
                  <a:srgbClr val="0F8151"/>
                </a:solidFill>
                <a:latin typeface="Archivo Black"/>
                <a:ea typeface="Archivo Black"/>
                <a:cs typeface="Archivo Black"/>
                <a:sym typeface="Archivo Black"/>
                <a:hlinkClick r:id="rId2" tooltip="https://www.blockchainx.tech/real-world-asset-tokenization-guide-2024/"/>
              </a:rPr>
              <a:t> </a:t>
            </a:r>
            <a:r>
              <a:rPr lang="en-US" sz="3199" u="sng">
                <a:solidFill>
                  <a:srgbClr val="5E17EB"/>
                </a:solidFill>
                <a:latin typeface="Archivo Black"/>
                <a:ea typeface="Archivo Black"/>
                <a:cs typeface="Archivo Black"/>
                <a:sym typeface="Archivo Black"/>
                <a:hlinkClick r:id="rId3" tooltip="https://www.blockchainx.tech/real-world-asset-tokenization-guide-2024/"/>
              </a:rPr>
              <a:t>Real World Asset Tokenization Guide</a:t>
            </a:r>
            <a:r>
              <a:rPr lang="en-US" sz="3199">
                <a:solidFill>
                  <a:srgbClr val="0F8151"/>
                </a:solidFill>
                <a:latin typeface="Archivo Black"/>
                <a:ea typeface="Archivo Black"/>
                <a:cs typeface="Archivo Black"/>
                <a:sym typeface="Archivo Black"/>
              </a:rPr>
              <a:t> presents how this approach is revolutionizing investment endeavors.</a:t>
            </a:r>
          </a:p>
          <a:p>
            <a:pPr algn="ctr">
              <a:lnSpc>
                <a:spcPts val="4479"/>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0" y="0"/>
            <a:ext cx="19605036" cy="2179943"/>
            <a:chOff x="0" y="0"/>
            <a:chExt cx="5163466" cy="574141"/>
          </a:xfrm>
        </p:grpSpPr>
        <p:sp>
          <p:nvSpPr>
            <p:cNvPr name="Freeform 3" id="3"/>
            <p:cNvSpPr/>
            <p:nvPr/>
          </p:nvSpPr>
          <p:spPr>
            <a:xfrm flipH="false" flipV="false" rot="0">
              <a:off x="0" y="0"/>
              <a:ext cx="5163466" cy="574141"/>
            </a:xfrm>
            <a:custGeom>
              <a:avLst/>
              <a:gdLst/>
              <a:ahLst/>
              <a:cxnLst/>
              <a:rect r="r" b="b" t="t" l="l"/>
              <a:pathLst>
                <a:path h="574141" w="5163466">
                  <a:moveTo>
                    <a:pt x="0" y="0"/>
                  </a:moveTo>
                  <a:lnTo>
                    <a:pt x="5163466" y="0"/>
                  </a:lnTo>
                  <a:lnTo>
                    <a:pt x="5163466" y="574141"/>
                  </a:lnTo>
                  <a:lnTo>
                    <a:pt x="0" y="574141"/>
                  </a:lnTo>
                  <a:close/>
                </a:path>
              </a:pathLst>
            </a:custGeom>
            <a:solidFill>
              <a:srgbClr val="593C8F"/>
            </a:solidFill>
          </p:spPr>
        </p:sp>
        <p:sp>
          <p:nvSpPr>
            <p:cNvPr name="TextBox 4" id="4"/>
            <p:cNvSpPr txBox="true"/>
            <p:nvPr/>
          </p:nvSpPr>
          <p:spPr>
            <a:xfrm>
              <a:off x="0" y="-47625"/>
              <a:ext cx="5163466" cy="62176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2804290" y="592001"/>
            <a:ext cx="12679420" cy="1576636"/>
          </a:xfrm>
          <a:prstGeom prst="rect">
            <a:avLst/>
          </a:prstGeom>
        </p:spPr>
        <p:txBody>
          <a:bodyPr anchor="t" rtlCol="false" tIns="0" lIns="0" bIns="0" rIns="0">
            <a:spAutoFit/>
          </a:bodyPr>
          <a:lstStyle/>
          <a:p>
            <a:pPr algn="ctr">
              <a:lnSpc>
                <a:spcPts val="6371"/>
              </a:lnSpc>
            </a:pPr>
            <a:r>
              <a:rPr lang="en-US" sz="4550">
                <a:solidFill>
                  <a:srgbClr val="D6C9EC"/>
                </a:solidFill>
                <a:latin typeface="Archivo Black"/>
                <a:ea typeface="Archivo Black"/>
                <a:cs typeface="Archivo Black"/>
                <a:sym typeface="Archivo Black"/>
              </a:rPr>
              <a:t>1. Real Estate Investment Opportunities</a:t>
            </a:r>
          </a:p>
          <a:p>
            <a:pPr algn="ctr">
              <a:lnSpc>
                <a:spcPts val="6371"/>
              </a:lnSpc>
              <a:spcBef>
                <a:spcPct val="0"/>
              </a:spcBef>
            </a:pPr>
          </a:p>
        </p:txBody>
      </p:sp>
      <p:sp>
        <p:nvSpPr>
          <p:cNvPr name="TextBox 6" id="6"/>
          <p:cNvSpPr txBox="true"/>
          <p:nvPr/>
        </p:nvSpPr>
        <p:spPr>
          <a:xfrm rot="0">
            <a:off x="581305" y="2328623"/>
            <a:ext cx="16677995" cy="8212505"/>
          </a:xfrm>
          <a:prstGeom prst="rect">
            <a:avLst/>
          </a:prstGeom>
        </p:spPr>
        <p:txBody>
          <a:bodyPr anchor="t" rtlCol="false" tIns="0" lIns="0" bIns="0" rIns="0">
            <a:spAutoFit/>
          </a:bodyPr>
          <a:lstStyle/>
          <a:p>
            <a:pPr algn="ctr">
              <a:lnSpc>
                <a:spcPts val="4092"/>
              </a:lnSpc>
              <a:spcBef>
                <a:spcPct val="0"/>
              </a:spcBef>
            </a:pPr>
            <a:r>
              <a:rPr lang="en-US" sz="2923">
                <a:solidFill>
                  <a:srgbClr val="0F8151"/>
                </a:solidFill>
                <a:latin typeface="Archivo Black"/>
                <a:ea typeface="Archivo Black"/>
                <a:cs typeface="Archivo Black"/>
                <a:sym typeface="Archivo Black"/>
              </a:rPr>
              <a:t>For ag</a:t>
            </a:r>
            <a:r>
              <a:rPr lang="en-US" sz="2923">
                <a:solidFill>
                  <a:srgbClr val="0F8151"/>
                </a:solidFill>
                <a:latin typeface="Archivo Black"/>
                <a:ea typeface="Archivo Black"/>
                <a:cs typeface="Archivo Black"/>
                <a:sym typeface="Archivo Black"/>
              </a:rPr>
              <a:t>es, real estate has been one of the most preferred asset classes, although in most cases, the traditional ways of making investments tend to take a lot of capital. The introduction of tokenization addresses this issue in several ways: </a:t>
            </a:r>
          </a:p>
          <a:p>
            <a:pPr algn="ctr">
              <a:lnSpc>
                <a:spcPts val="4092"/>
              </a:lnSpc>
              <a:spcBef>
                <a:spcPct val="0"/>
              </a:spcBef>
            </a:pPr>
          </a:p>
          <a:p>
            <a:pPr algn="ctr" marL="631080" indent="-315540" lvl="1">
              <a:lnSpc>
                <a:spcPts val="4092"/>
              </a:lnSpc>
              <a:spcBef>
                <a:spcPct val="0"/>
              </a:spcBef>
              <a:buFont typeface="Arial"/>
              <a:buChar char="•"/>
            </a:pPr>
            <a:r>
              <a:rPr lang="en-US" sz="2923">
                <a:solidFill>
                  <a:srgbClr val="030814"/>
                </a:solidFill>
                <a:latin typeface="Archivo Black"/>
                <a:ea typeface="Archivo Black"/>
                <a:cs typeface="Archivo Black"/>
                <a:sym typeface="Archivo Black"/>
              </a:rPr>
              <a:t>The Possibilities of Fractional Ownership : </a:t>
            </a:r>
            <a:r>
              <a:rPr lang="en-US" sz="2923">
                <a:solidFill>
                  <a:srgbClr val="0F8151"/>
                </a:solidFill>
                <a:latin typeface="Archivo Black"/>
                <a:ea typeface="Archivo Black"/>
                <a:cs typeface="Archivo Black"/>
                <a:sym typeface="Archivo Black"/>
              </a:rPr>
              <a:t>For example, companies such as RealT and Fundrise allow people to buy portions in real estate properties and earn rent and property value increase without the whole property purchase.</a:t>
            </a:r>
          </a:p>
          <a:p>
            <a:pPr algn="ctr">
              <a:lnSpc>
                <a:spcPts val="4092"/>
              </a:lnSpc>
              <a:spcBef>
                <a:spcPct val="0"/>
              </a:spcBef>
            </a:pPr>
          </a:p>
          <a:p>
            <a:pPr algn="ctr" marL="631080" indent="-315540" lvl="1">
              <a:lnSpc>
                <a:spcPts val="4092"/>
              </a:lnSpc>
              <a:spcBef>
                <a:spcPct val="0"/>
              </a:spcBef>
              <a:buFont typeface="Arial"/>
              <a:buChar char="•"/>
            </a:pPr>
            <a:r>
              <a:rPr lang="en-US" sz="2923">
                <a:solidFill>
                  <a:srgbClr val="030814"/>
                </a:solidFill>
                <a:latin typeface="Archivo Black"/>
                <a:ea typeface="Archivo Black"/>
                <a:cs typeface="Archivo Black"/>
                <a:sym typeface="Archivo Black"/>
              </a:rPr>
              <a:t>Access to Investments in Different Geographies: </a:t>
            </a:r>
            <a:r>
              <a:rPr lang="en-US" sz="2923">
                <a:solidFill>
                  <a:srgbClr val="0F8151"/>
                </a:solidFill>
                <a:latin typeface="Archivo Black"/>
                <a:ea typeface="Archivo Black"/>
                <a:cs typeface="Archivo Black"/>
                <a:sym typeface="Archivo Black"/>
              </a:rPr>
              <a:t>Tokenization also opens doors to commercial real estate, residential properties within different countries, and other asset classes, hence expanding the scope of investment.</a:t>
            </a:r>
          </a:p>
          <a:p>
            <a:pPr algn="ctr">
              <a:lnSpc>
                <a:spcPts val="4092"/>
              </a:lnSpc>
              <a:spcBef>
                <a:spcPct val="0"/>
              </a:spcBef>
            </a:pPr>
          </a:p>
          <a:p>
            <a:pPr algn="ctr" marL="631080" indent="-315540" lvl="1">
              <a:lnSpc>
                <a:spcPts val="4092"/>
              </a:lnSpc>
              <a:spcBef>
                <a:spcPct val="0"/>
              </a:spcBef>
              <a:buFont typeface="Arial"/>
              <a:buChar char="•"/>
            </a:pPr>
            <a:r>
              <a:rPr lang="en-US" sz="2923">
                <a:solidFill>
                  <a:srgbClr val="030914"/>
                </a:solidFill>
                <a:latin typeface="Archivo Black"/>
                <a:ea typeface="Archivo Black"/>
                <a:cs typeface="Archivo Black"/>
                <a:sym typeface="Archivo Black"/>
              </a:rPr>
              <a:t>Liquidity Solutions: </a:t>
            </a:r>
            <a:r>
              <a:rPr lang="en-US" sz="2923">
                <a:solidFill>
                  <a:srgbClr val="0F8151"/>
                </a:solidFill>
                <a:latin typeface="Archivo Black"/>
                <a:ea typeface="Archivo Black"/>
                <a:cs typeface="Archivo Black"/>
                <a:sym typeface="Archivo Black"/>
              </a:rPr>
              <a:t>Real estate that has been tokenized may, unlike traditional real estate investment, be sold in the secondary market, enabling increased liquidity for investors.</a:t>
            </a:r>
          </a:p>
          <a:p>
            <a:pPr algn="ctr">
              <a:lnSpc>
                <a:spcPts val="4092"/>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0" y="0"/>
            <a:ext cx="19605036" cy="2179943"/>
            <a:chOff x="0" y="0"/>
            <a:chExt cx="5163466" cy="574141"/>
          </a:xfrm>
        </p:grpSpPr>
        <p:sp>
          <p:nvSpPr>
            <p:cNvPr name="Freeform 3" id="3"/>
            <p:cNvSpPr/>
            <p:nvPr/>
          </p:nvSpPr>
          <p:spPr>
            <a:xfrm flipH="false" flipV="false" rot="0">
              <a:off x="0" y="0"/>
              <a:ext cx="5163466" cy="574141"/>
            </a:xfrm>
            <a:custGeom>
              <a:avLst/>
              <a:gdLst/>
              <a:ahLst/>
              <a:cxnLst/>
              <a:rect r="r" b="b" t="t" l="l"/>
              <a:pathLst>
                <a:path h="574141" w="5163466">
                  <a:moveTo>
                    <a:pt x="0" y="0"/>
                  </a:moveTo>
                  <a:lnTo>
                    <a:pt x="5163466" y="0"/>
                  </a:lnTo>
                  <a:lnTo>
                    <a:pt x="5163466" y="574141"/>
                  </a:lnTo>
                  <a:lnTo>
                    <a:pt x="0" y="574141"/>
                  </a:lnTo>
                  <a:close/>
                </a:path>
              </a:pathLst>
            </a:custGeom>
            <a:solidFill>
              <a:srgbClr val="593C8F"/>
            </a:solidFill>
          </p:spPr>
        </p:sp>
        <p:sp>
          <p:nvSpPr>
            <p:cNvPr name="TextBox 4" id="4"/>
            <p:cNvSpPr txBox="true"/>
            <p:nvPr/>
          </p:nvSpPr>
          <p:spPr>
            <a:xfrm>
              <a:off x="0" y="-47625"/>
              <a:ext cx="5163466" cy="62176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4858401" y="592001"/>
            <a:ext cx="8571199" cy="778148"/>
          </a:xfrm>
          <a:prstGeom prst="rect">
            <a:avLst/>
          </a:prstGeom>
        </p:spPr>
        <p:txBody>
          <a:bodyPr anchor="t" rtlCol="false" tIns="0" lIns="0" bIns="0" rIns="0">
            <a:spAutoFit/>
          </a:bodyPr>
          <a:lstStyle/>
          <a:p>
            <a:pPr algn="ctr">
              <a:lnSpc>
                <a:spcPts val="6371"/>
              </a:lnSpc>
              <a:spcBef>
                <a:spcPct val="0"/>
              </a:spcBef>
            </a:pPr>
            <a:r>
              <a:rPr lang="en-US" sz="4550">
                <a:solidFill>
                  <a:srgbClr val="D6C9EC"/>
                </a:solidFill>
                <a:latin typeface="Archivo Black"/>
                <a:ea typeface="Archivo Black"/>
                <a:cs typeface="Archivo Black"/>
                <a:sym typeface="Archivo Black"/>
              </a:rPr>
              <a:t>2. Fine Art and Collectibles</a:t>
            </a:r>
          </a:p>
        </p:txBody>
      </p:sp>
      <p:sp>
        <p:nvSpPr>
          <p:cNvPr name="TextBox 6" id="6"/>
          <p:cNvSpPr txBox="true"/>
          <p:nvPr/>
        </p:nvSpPr>
        <p:spPr>
          <a:xfrm rot="0">
            <a:off x="713324" y="2509250"/>
            <a:ext cx="16545976" cy="8730702"/>
          </a:xfrm>
          <a:prstGeom prst="rect">
            <a:avLst/>
          </a:prstGeom>
        </p:spPr>
        <p:txBody>
          <a:bodyPr anchor="t" rtlCol="false" tIns="0" lIns="0" bIns="0" rIns="0">
            <a:spAutoFit/>
          </a:bodyPr>
          <a:lstStyle/>
          <a:p>
            <a:pPr algn="ctr">
              <a:lnSpc>
                <a:spcPts val="3880"/>
              </a:lnSpc>
              <a:spcBef>
                <a:spcPct val="0"/>
              </a:spcBef>
            </a:pPr>
            <a:r>
              <a:rPr lang="en-US" sz="2771">
                <a:solidFill>
                  <a:srgbClr val="0F8151"/>
                </a:solidFill>
                <a:latin typeface="Archivo Black"/>
                <a:ea typeface="Archivo Black"/>
                <a:cs typeface="Archivo Black"/>
                <a:sym typeface="Archivo Black"/>
              </a:rPr>
              <a:t>Traditionally, the art market has proven to be complex and has high initial investment requirements coupled with illiquidity. Tokenization nexus brings something new to the existing shambles.</a:t>
            </a:r>
          </a:p>
          <a:p>
            <a:pPr algn="ctr">
              <a:lnSpc>
                <a:spcPts val="3880"/>
              </a:lnSpc>
              <a:spcBef>
                <a:spcPct val="0"/>
              </a:spcBef>
            </a:pPr>
          </a:p>
          <a:p>
            <a:pPr algn="ctr" marL="598383" indent="-299191" lvl="1">
              <a:lnSpc>
                <a:spcPts val="3880"/>
              </a:lnSpc>
              <a:spcBef>
                <a:spcPct val="0"/>
              </a:spcBef>
              <a:buFont typeface="Arial"/>
              <a:buChar char="•"/>
            </a:pPr>
            <a:r>
              <a:rPr lang="en-US" sz="2771">
                <a:solidFill>
                  <a:srgbClr val="030814"/>
                </a:solidFill>
                <a:latin typeface="Archivo Black"/>
                <a:ea typeface="Archivo Black"/>
                <a:cs typeface="Archivo Black"/>
                <a:sym typeface="Archivo Black"/>
              </a:rPr>
              <a:t>Art Investment Platforms:</a:t>
            </a:r>
            <a:r>
              <a:rPr lang="en-US" sz="2771">
                <a:solidFill>
                  <a:srgbClr val="0F8151"/>
                </a:solidFill>
                <a:latin typeface="Archivo Black"/>
                <a:ea typeface="Archivo Black"/>
                <a:cs typeface="Archivo Black"/>
                <a:sym typeface="Archivo Black"/>
              </a:rPr>
              <a:t> Masterworks and similar companies give investors the opportunity to purchase fractional ownership of extremely valuable works of art, facilitating access to the previously purely white collar market.</a:t>
            </a:r>
          </a:p>
          <a:p>
            <a:pPr algn="ctr">
              <a:lnSpc>
                <a:spcPts val="3880"/>
              </a:lnSpc>
              <a:spcBef>
                <a:spcPct val="0"/>
              </a:spcBef>
            </a:pPr>
          </a:p>
          <a:p>
            <a:pPr algn="ctr" marL="598383" indent="-299191" lvl="1">
              <a:lnSpc>
                <a:spcPts val="3880"/>
              </a:lnSpc>
              <a:spcBef>
                <a:spcPct val="0"/>
              </a:spcBef>
              <a:buFont typeface="Arial"/>
              <a:buChar char="•"/>
            </a:pPr>
            <a:r>
              <a:rPr lang="en-US" sz="2771">
                <a:solidFill>
                  <a:srgbClr val="030814"/>
                </a:solidFill>
                <a:latin typeface="Archivo Black"/>
                <a:ea typeface="Archivo Black"/>
                <a:cs typeface="Archivo Black"/>
                <a:sym typeface="Archivo Black"/>
              </a:rPr>
              <a:t>Tokenization of Collectibles: </a:t>
            </a:r>
            <a:r>
              <a:rPr lang="en-US" sz="2771">
                <a:solidFill>
                  <a:srgbClr val="0F8151"/>
                </a:solidFill>
                <a:latin typeface="Archivo Black"/>
                <a:ea typeface="Archivo Black"/>
                <a:cs typeface="Archivo Black"/>
                <a:sym typeface="Archivo Black"/>
              </a:rPr>
              <a:t>Even in the case of Currence, however, it seems that globalization plays a dominant role over technology as it is hard to collect vintage cars in every single country. It is also possible to invest via CurioInvest and buy fractions of expensive vintage cars or sports collectibles.</a:t>
            </a:r>
          </a:p>
          <a:p>
            <a:pPr algn="ctr">
              <a:lnSpc>
                <a:spcPts val="3880"/>
              </a:lnSpc>
              <a:spcBef>
                <a:spcPct val="0"/>
              </a:spcBef>
            </a:pPr>
          </a:p>
          <a:p>
            <a:pPr algn="ctr" marL="598383" indent="-299191" lvl="1">
              <a:lnSpc>
                <a:spcPts val="3880"/>
              </a:lnSpc>
              <a:spcBef>
                <a:spcPct val="0"/>
              </a:spcBef>
              <a:buFont typeface="Arial"/>
              <a:buChar char="•"/>
            </a:pPr>
            <a:r>
              <a:rPr lang="en-US" sz="2771">
                <a:solidFill>
                  <a:srgbClr val="030814"/>
                </a:solidFill>
                <a:latin typeface="Archivo Black"/>
                <a:ea typeface="Archivo Black"/>
                <a:cs typeface="Archivo Black"/>
                <a:sym typeface="Archivo Black"/>
              </a:rPr>
              <a:t>Improved Markets:</a:t>
            </a:r>
            <a:r>
              <a:rPr lang="en-US" sz="2771">
                <a:solidFill>
                  <a:srgbClr val="0F8151"/>
                </a:solidFill>
                <a:latin typeface="Archivo Black"/>
                <a:ea typeface="Archivo Black"/>
                <a:cs typeface="Archivo Black"/>
                <a:sym typeface="Archivo Black"/>
              </a:rPr>
              <a:t> Ownership rights history is recorded in the blockchain thereby enhancing the context of art and collectibles markets by their trustworthiness.</a:t>
            </a:r>
          </a:p>
          <a:p>
            <a:pPr algn="ctr">
              <a:lnSpc>
                <a:spcPts val="3880"/>
              </a:lnSpc>
              <a:spcBef>
                <a:spcPct val="0"/>
              </a:spcBef>
            </a:pPr>
          </a:p>
          <a:p>
            <a:pPr algn="ctr" marL="598383" indent="-299191" lvl="1">
              <a:lnSpc>
                <a:spcPts val="3880"/>
              </a:lnSpc>
              <a:spcBef>
                <a:spcPct val="0"/>
              </a:spcBef>
              <a:buFont typeface="Arial"/>
              <a:buChar char="•"/>
            </a:pPr>
          </a:p>
          <a:p>
            <a:pPr algn="ctr">
              <a:lnSpc>
                <a:spcPts val="3880"/>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0" y="0"/>
            <a:ext cx="19605036" cy="2179943"/>
            <a:chOff x="0" y="0"/>
            <a:chExt cx="5163466" cy="574141"/>
          </a:xfrm>
        </p:grpSpPr>
        <p:sp>
          <p:nvSpPr>
            <p:cNvPr name="Freeform 3" id="3"/>
            <p:cNvSpPr/>
            <p:nvPr/>
          </p:nvSpPr>
          <p:spPr>
            <a:xfrm flipH="false" flipV="false" rot="0">
              <a:off x="0" y="0"/>
              <a:ext cx="5163466" cy="574141"/>
            </a:xfrm>
            <a:custGeom>
              <a:avLst/>
              <a:gdLst/>
              <a:ahLst/>
              <a:cxnLst/>
              <a:rect r="r" b="b" t="t" l="l"/>
              <a:pathLst>
                <a:path h="574141" w="5163466">
                  <a:moveTo>
                    <a:pt x="0" y="0"/>
                  </a:moveTo>
                  <a:lnTo>
                    <a:pt x="5163466" y="0"/>
                  </a:lnTo>
                  <a:lnTo>
                    <a:pt x="5163466" y="574141"/>
                  </a:lnTo>
                  <a:lnTo>
                    <a:pt x="0" y="574141"/>
                  </a:lnTo>
                  <a:close/>
                </a:path>
              </a:pathLst>
            </a:custGeom>
            <a:solidFill>
              <a:srgbClr val="593C8F"/>
            </a:solidFill>
          </p:spPr>
        </p:sp>
        <p:sp>
          <p:nvSpPr>
            <p:cNvPr name="TextBox 4" id="4"/>
            <p:cNvSpPr txBox="true"/>
            <p:nvPr/>
          </p:nvSpPr>
          <p:spPr>
            <a:xfrm>
              <a:off x="0" y="-47625"/>
              <a:ext cx="5163466" cy="62176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2980242" y="592001"/>
            <a:ext cx="12327515" cy="1576636"/>
          </a:xfrm>
          <a:prstGeom prst="rect">
            <a:avLst/>
          </a:prstGeom>
        </p:spPr>
        <p:txBody>
          <a:bodyPr anchor="t" rtlCol="false" tIns="0" lIns="0" bIns="0" rIns="0">
            <a:spAutoFit/>
          </a:bodyPr>
          <a:lstStyle/>
          <a:p>
            <a:pPr algn="ctr">
              <a:lnSpc>
                <a:spcPts val="6371"/>
              </a:lnSpc>
            </a:pPr>
            <a:r>
              <a:rPr lang="en-US" sz="4550">
                <a:solidFill>
                  <a:srgbClr val="D6C9EC"/>
                </a:solidFill>
                <a:latin typeface="Archivo Black"/>
                <a:ea typeface="Archivo Black"/>
                <a:cs typeface="Archivo Black"/>
                <a:sym typeface="Archivo Black"/>
              </a:rPr>
              <a:t>3. Commodities and Natural Resources</a:t>
            </a:r>
          </a:p>
          <a:p>
            <a:pPr algn="ctr">
              <a:lnSpc>
                <a:spcPts val="6371"/>
              </a:lnSpc>
              <a:spcBef>
                <a:spcPct val="0"/>
              </a:spcBef>
            </a:pPr>
          </a:p>
        </p:txBody>
      </p:sp>
      <p:sp>
        <p:nvSpPr>
          <p:cNvPr name="TextBox 6" id="6"/>
          <p:cNvSpPr txBox="true"/>
          <p:nvPr/>
        </p:nvSpPr>
        <p:spPr>
          <a:xfrm rot="0">
            <a:off x="863019" y="2353626"/>
            <a:ext cx="16396281" cy="7933374"/>
          </a:xfrm>
          <a:prstGeom prst="rect">
            <a:avLst/>
          </a:prstGeom>
        </p:spPr>
        <p:txBody>
          <a:bodyPr anchor="t" rtlCol="false" tIns="0" lIns="0" bIns="0" rIns="0">
            <a:spAutoFit/>
          </a:bodyPr>
          <a:lstStyle/>
          <a:p>
            <a:pPr algn="ctr">
              <a:lnSpc>
                <a:spcPts val="3727"/>
              </a:lnSpc>
              <a:spcBef>
                <a:spcPct val="0"/>
              </a:spcBef>
            </a:pPr>
            <a:r>
              <a:rPr lang="en-US" sz="2662">
                <a:solidFill>
                  <a:srgbClr val="0F8151"/>
                </a:solidFill>
                <a:latin typeface="Archivo Black"/>
                <a:ea typeface="Archivo Black"/>
                <a:cs typeface="Archivo Black"/>
                <a:sym typeface="Archivo Black"/>
              </a:rPr>
              <a:t>The concept of tokenization is starting to penetrate the commodities market in a way that introduces exciting new investment prospects:</a:t>
            </a:r>
          </a:p>
          <a:p>
            <a:pPr algn="ctr">
              <a:lnSpc>
                <a:spcPts val="3727"/>
              </a:lnSpc>
              <a:spcBef>
                <a:spcPct val="0"/>
              </a:spcBef>
            </a:pPr>
          </a:p>
          <a:p>
            <a:pPr algn="ctr" marL="574824" indent="-287412" lvl="1">
              <a:lnSpc>
                <a:spcPts val="3727"/>
              </a:lnSpc>
              <a:spcBef>
                <a:spcPct val="0"/>
              </a:spcBef>
              <a:buFont typeface="Arial"/>
              <a:buChar char="•"/>
            </a:pPr>
            <a:r>
              <a:rPr lang="en-US" sz="2662">
                <a:solidFill>
                  <a:srgbClr val="030814"/>
                </a:solidFill>
                <a:latin typeface="Archivo Black"/>
                <a:ea typeface="Archivo Black"/>
                <a:cs typeface="Archivo Black"/>
                <a:sym typeface="Archivo Black"/>
              </a:rPr>
              <a:t>Fractional Commodities:</a:t>
            </a:r>
            <a:r>
              <a:rPr lang="en-US" sz="2662">
                <a:solidFill>
                  <a:srgbClr val="0F8151"/>
                </a:solidFill>
                <a:latin typeface="Archivo Black"/>
                <a:ea typeface="Archivo Black"/>
                <a:cs typeface="Archivo Black"/>
                <a:sym typeface="Archivo Black"/>
              </a:rPr>
              <a:t> By tokenizing assets like gold, silve</a:t>
            </a:r>
            <a:r>
              <a:rPr lang="en-US" sz="2662">
                <a:solidFill>
                  <a:srgbClr val="0F8151"/>
                </a:solidFill>
                <a:latin typeface="Archivo Black"/>
                <a:ea typeface="Archivo Black"/>
                <a:cs typeface="Archivo Black"/>
                <a:sym typeface="Archivo Black"/>
              </a:rPr>
              <a:t>r, and oil, it becomes easier for retail investors to trade in these commodities and therefore such assets can be doctored into smaller usable portions for ease of trade.</a:t>
            </a:r>
          </a:p>
          <a:p>
            <a:pPr algn="ctr">
              <a:lnSpc>
                <a:spcPts val="3727"/>
              </a:lnSpc>
              <a:spcBef>
                <a:spcPct val="0"/>
              </a:spcBef>
            </a:pPr>
          </a:p>
          <a:p>
            <a:pPr algn="ctr" marL="574824" indent="-287412" lvl="1">
              <a:lnSpc>
                <a:spcPts val="3727"/>
              </a:lnSpc>
              <a:spcBef>
                <a:spcPct val="0"/>
              </a:spcBef>
              <a:buFont typeface="Arial"/>
              <a:buChar char="•"/>
            </a:pPr>
            <a:r>
              <a:rPr lang="en-US" sz="2662">
                <a:solidFill>
                  <a:srgbClr val="030814"/>
                </a:solidFill>
                <a:latin typeface="Archivo Black"/>
                <a:ea typeface="Archivo Black"/>
                <a:cs typeface="Archivo Black"/>
                <a:sym typeface="Archivo Black"/>
              </a:rPr>
              <a:t>Green Investments:</a:t>
            </a:r>
            <a:r>
              <a:rPr lang="en-US" sz="2662">
                <a:solidFill>
                  <a:srgbClr val="0F8151"/>
                </a:solidFill>
                <a:latin typeface="Archivo Black"/>
                <a:ea typeface="Archivo Black"/>
                <a:cs typeface="Archivo Black"/>
                <a:sym typeface="Archivo Black"/>
              </a:rPr>
              <a:t> Electrical vehicles tend to be costly but their components such as batteries can be leased out as an example of tokenized asset within that vehicle’s lifecycle that might be attractive to investors seeking returns in addition to help with the environment.</a:t>
            </a:r>
          </a:p>
          <a:p>
            <a:pPr algn="ctr">
              <a:lnSpc>
                <a:spcPts val="3727"/>
              </a:lnSpc>
              <a:spcBef>
                <a:spcPct val="0"/>
              </a:spcBef>
            </a:pPr>
          </a:p>
          <a:p>
            <a:pPr algn="ctr" marL="574824" indent="-287412" lvl="1">
              <a:lnSpc>
                <a:spcPts val="3727"/>
              </a:lnSpc>
              <a:spcBef>
                <a:spcPct val="0"/>
              </a:spcBef>
              <a:buFont typeface="Arial"/>
              <a:buChar char="•"/>
            </a:pPr>
            <a:r>
              <a:rPr lang="en-US" sz="2662">
                <a:solidFill>
                  <a:srgbClr val="030814"/>
                </a:solidFill>
                <a:latin typeface="Archivo Black"/>
                <a:ea typeface="Archivo Black"/>
                <a:cs typeface="Archivo Black"/>
                <a:sym typeface="Archivo Black"/>
              </a:rPr>
              <a:t>Streamlined Exchanging:</a:t>
            </a:r>
            <a:r>
              <a:rPr lang="en-US" sz="2662">
                <a:solidFill>
                  <a:srgbClr val="0F8151"/>
                </a:solidFill>
                <a:latin typeface="Archivo Black"/>
                <a:ea typeface="Archivo Black"/>
                <a:cs typeface="Archivo Black"/>
                <a:sym typeface="Archivo Black"/>
              </a:rPr>
              <a:t> There is also the possibility of selling the same digital tokens on blockchain systems and it will shorten the time taken for commodity transactions and it will remove in a way the difficulties presented in the many commodity trading systems.</a:t>
            </a:r>
          </a:p>
          <a:p>
            <a:pPr algn="ctr">
              <a:lnSpc>
                <a:spcPts val="3727"/>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0" y="0"/>
            <a:ext cx="19605036" cy="2179943"/>
            <a:chOff x="0" y="0"/>
            <a:chExt cx="5163466" cy="574141"/>
          </a:xfrm>
        </p:grpSpPr>
        <p:sp>
          <p:nvSpPr>
            <p:cNvPr name="Freeform 3" id="3"/>
            <p:cNvSpPr/>
            <p:nvPr/>
          </p:nvSpPr>
          <p:spPr>
            <a:xfrm flipH="false" flipV="false" rot="0">
              <a:off x="0" y="0"/>
              <a:ext cx="5163466" cy="574141"/>
            </a:xfrm>
            <a:custGeom>
              <a:avLst/>
              <a:gdLst/>
              <a:ahLst/>
              <a:cxnLst/>
              <a:rect r="r" b="b" t="t" l="l"/>
              <a:pathLst>
                <a:path h="574141" w="5163466">
                  <a:moveTo>
                    <a:pt x="0" y="0"/>
                  </a:moveTo>
                  <a:lnTo>
                    <a:pt x="5163466" y="0"/>
                  </a:lnTo>
                  <a:lnTo>
                    <a:pt x="5163466" y="574141"/>
                  </a:lnTo>
                  <a:lnTo>
                    <a:pt x="0" y="574141"/>
                  </a:lnTo>
                  <a:close/>
                </a:path>
              </a:pathLst>
            </a:custGeom>
            <a:solidFill>
              <a:srgbClr val="593C8F"/>
            </a:solidFill>
          </p:spPr>
        </p:sp>
        <p:sp>
          <p:nvSpPr>
            <p:cNvPr name="TextBox 4" id="4"/>
            <p:cNvSpPr txBox="true"/>
            <p:nvPr/>
          </p:nvSpPr>
          <p:spPr>
            <a:xfrm>
              <a:off x="0" y="-47625"/>
              <a:ext cx="5163466" cy="62176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2531521" y="592001"/>
            <a:ext cx="13224958" cy="1576636"/>
          </a:xfrm>
          <a:prstGeom prst="rect">
            <a:avLst/>
          </a:prstGeom>
        </p:spPr>
        <p:txBody>
          <a:bodyPr anchor="t" rtlCol="false" tIns="0" lIns="0" bIns="0" rIns="0">
            <a:spAutoFit/>
          </a:bodyPr>
          <a:lstStyle/>
          <a:p>
            <a:pPr algn="ctr">
              <a:lnSpc>
                <a:spcPts val="6371"/>
              </a:lnSpc>
            </a:pPr>
            <a:r>
              <a:rPr lang="en-US" sz="4550">
                <a:solidFill>
                  <a:srgbClr val="D6C9EC"/>
                </a:solidFill>
                <a:latin typeface="Archivo Black"/>
                <a:ea typeface="Archivo Black"/>
                <a:cs typeface="Archivo Black"/>
                <a:sym typeface="Archivo Black"/>
              </a:rPr>
              <a:t>4. Intellectual Property and Digital Assets</a:t>
            </a:r>
          </a:p>
          <a:p>
            <a:pPr algn="ctr">
              <a:lnSpc>
                <a:spcPts val="6371"/>
              </a:lnSpc>
              <a:spcBef>
                <a:spcPct val="0"/>
              </a:spcBef>
            </a:pPr>
          </a:p>
        </p:txBody>
      </p:sp>
      <p:sp>
        <p:nvSpPr>
          <p:cNvPr name="TextBox 6" id="6"/>
          <p:cNvSpPr txBox="true"/>
          <p:nvPr/>
        </p:nvSpPr>
        <p:spPr>
          <a:xfrm rot="0">
            <a:off x="863019" y="2839615"/>
            <a:ext cx="16396281" cy="7051607"/>
          </a:xfrm>
          <a:prstGeom prst="rect">
            <a:avLst/>
          </a:prstGeom>
        </p:spPr>
        <p:txBody>
          <a:bodyPr anchor="t" rtlCol="false" tIns="0" lIns="0" bIns="0" rIns="0">
            <a:spAutoFit/>
          </a:bodyPr>
          <a:lstStyle/>
          <a:p>
            <a:pPr algn="ctr">
              <a:lnSpc>
                <a:spcPts val="4028"/>
              </a:lnSpc>
              <a:spcBef>
                <a:spcPct val="0"/>
              </a:spcBef>
            </a:pPr>
            <a:r>
              <a:rPr lang="en-US" sz="2877">
                <a:solidFill>
                  <a:srgbClr val="0F8151"/>
                </a:solidFill>
                <a:latin typeface="Archivo Black"/>
                <a:ea typeface="Archivo Black"/>
                <a:cs typeface="Archivo Black"/>
                <a:sym typeface="Archivo Black"/>
              </a:rPr>
              <a:t>With t</a:t>
            </a:r>
            <a:r>
              <a:rPr lang="en-US" sz="2877">
                <a:solidFill>
                  <a:srgbClr val="0F8151"/>
                </a:solidFill>
                <a:latin typeface="Archivo Black"/>
                <a:ea typeface="Archivo Black"/>
                <a:cs typeface="Archivo Black"/>
                <a:sym typeface="Archivo Black"/>
              </a:rPr>
              <a:t>he growing advancements of the third space, there is increasing prospects of investing in intellectual property (IP) through tokenization of the intellectual property:</a:t>
            </a:r>
          </a:p>
          <a:p>
            <a:pPr algn="ctr">
              <a:lnSpc>
                <a:spcPts val="4028"/>
              </a:lnSpc>
              <a:spcBef>
                <a:spcPct val="0"/>
              </a:spcBef>
            </a:pPr>
          </a:p>
          <a:p>
            <a:pPr algn="ctr" marL="621290" indent="-310645" lvl="1">
              <a:lnSpc>
                <a:spcPts val="4028"/>
              </a:lnSpc>
              <a:spcBef>
                <a:spcPct val="0"/>
              </a:spcBef>
              <a:buFont typeface="Arial"/>
              <a:buChar char="•"/>
            </a:pPr>
            <a:r>
              <a:rPr lang="en-US" sz="2877">
                <a:solidFill>
                  <a:srgbClr val="030814"/>
                </a:solidFill>
                <a:latin typeface="Archivo Black"/>
                <a:ea typeface="Archivo Black"/>
                <a:cs typeface="Archivo Black"/>
                <a:sym typeface="Archivo Black"/>
              </a:rPr>
              <a:t>Creation of IP Rights Toke</a:t>
            </a:r>
            <a:r>
              <a:rPr lang="en-US" sz="2877">
                <a:solidFill>
                  <a:srgbClr val="030814"/>
                </a:solidFill>
                <a:latin typeface="Archivo Black"/>
                <a:ea typeface="Archivo Black"/>
                <a:cs typeface="Archivo Black"/>
                <a:sym typeface="Archivo Black"/>
              </a:rPr>
              <a:t>n:</a:t>
            </a:r>
            <a:r>
              <a:rPr lang="en-US" sz="2877">
                <a:solidFill>
                  <a:srgbClr val="0F8151"/>
                </a:solidFill>
                <a:latin typeface="Archivo Black"/>
                <a:ea typeface="Archivo Black"/>
                <a:cs typeface="Archivo Black"/>
                <a:sym typeface="Archivo Black"/>
              </a:rPr>
              <a:t> in this phase creators can create a token of their IP rights so that investors can buy parts of patents, trademarks, and copyrights. This provides alternative sources of financing for the creators and gives investors an interest in profitable assets.</a:t>
            </a:r>
          </a:p>
          <a:p>
            <a:pPr algn="ctr">
              <a:lnSpc>
                <a:spcPts val="4028"/>
              </a:lnSpc>
              <a:spcBef>
                <a:spcPct val="0"/>
              </a:spcBef>
            </a:pPr>
          </a:p>
          <a:p>
            <a:pPr algn="ctr" marL="621290" indent="-310645" lvl="1">
              <a:lnSpc>
                <a:spcPts val="4028"/>
              </a:lnSpc>
              <a:spcBef>
                <a:spcPct val="0"/>
              </a:spcBef>
              <a:buFont typeface="Arial"/>
              <a:buChar char="•"/>
            </a:pPr>
            <a:r>
              <a:rPr lang="en-US" sz="2877">
                <a:solidFill>
                  <a:srgbClr val="030814"/>
                </a:solidFill>
                <a:latin typeface="Archivo Black"/>
                <a:ea typeface="Archivo Black"/>
                <a:cs typeface="Archivo Black"/>
                <a:sym typeface="Archivo Black"/>
              </a:rPr>
              <a:t>Digital collectibles:</a:t>
            </a:r>
            <a:r>
              <a:rPr lang="en-US" sz="2877">
                <a:solidFill>
                  <a:srgbClr val="0F8151"/>
                </a:solidFill>
                <a:latin typeface="Archivo Black"/>
                <a:ea typeface="Archivo Black"/>
                <a:cs typeface="Archivo Black"/>
                <a:sym typeface="Archivo Black"/>
              </a:rPr>
              <a:t> With the development of non-fungible tokens (NFT), the popularity of digital collectibles has spread far and wide. Through it, producers and content creators can now offer one of a kind images in digital form, making it possible for all investors to invest in this new trend.</a:t>
            </a:r>
          </a:p>
          <a:p>
            <a:pPr algn="ctr">
              <a:lnSpc>
                <a:spcPts val="4028"/>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0" y="0"/>
            <a:ext cx="19605036" cy="2179943"/>
            <a:chOff x="0" y="0"/>
            <a:chExt cx="5163466" cy="574141"/>
          </a:xfrm>
        </p:grpSpPr>
        <p:sp>
          <p:nvSpPr>
            <p:cNvPr name="Freeform 3" id="3"/>
            <p:cNvSpPr/>
            <p:nvPr/>
          </p:nvSpPr>
          <p:spPr>
            <a:xfrm flipH="false" flipV="false" rot="0">
              <a:off x="0" y="0"/>
              <a:ext cx="5163466" cy="574141"/>
            </a:xfrm>
            <a:custGeom>
              <a:avLst/>
              <a:gdLst/>
              <a:ahLst/>
              <a:cxnLst/>
              <a:rect r="r" b="b" t="t" l="l"/>
              <a:pathLst>
                <a:path h="574141" w="5163466">
                  <a:moveTo>
                    <a:pt x="0" y="0"/>
                  </a:moveTo>
                  <a:lnTo>
                    <a:pt x="5163466" y="0"/>
                  </a:lnTo>
                  <a:lnTo>
                    <a:pt x="5163466" y="574141"/>
                  </a:lnTo>
                  <a:lnTo>
                    <a:pt x="0" y="574141"/>
                  </a:lnTo>
                  <a:close/>
                </a:path>
              </a:pathLst>
            </a:custGeom>
            <a:solidFill>
              <a:srgbClr val="593C8F"/>
            </a:solidFill>
          </p:spPr>
        </p:sp>
        <p:sp>
          <p:nvSpPr>
            <p:cNvPr name="TextBox 4" id="4"/>
            <p:cNvSpPr txBox="true"/>
            <p:nvPr/>
          </p:nvSpPr>
          <p:spPr>
            <a:xfrm>
              <a:off x="0" y="-47625"/>
              <a:ext cx="5163466" cy="62176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2547633" y="592001"/>
            <a:ext cx="13192734" cy="1576636"/>
          </a:xfrm>
          <a:prstGeom prst="rect">
            <a:avLst/>
          </a:prstGeom>
        </p:spPr>
        <p:txBody>
          <a:bodyPr anchor="t" rtlCol="false" tIns="0" lIns="0" bIns="0" rIns="0">
            <a:spAutoFit/>
          </a:bodyPr>
          <a:lstStyle/>
          <a:p>
            <a:pPr algn="ctr">
              <a:lnSpc>
                <a:spcPts val="6371"/>
              </a:lnSpc>
            </a:pPr>
            <a:r>
              <a:rPr lang="en-US" sz="4550">
                <a:solidFill>
                  <a:srgbClr val="D6C9EC"/>
                </a:solidFill>
                <a:latin typeface="Archivo Black"/>
                <a:ea typeface="Archivo Black"/>
                <a:cs typeface="Archivo Black"/>
                <a:sym typeface="Archivo Black"/>
              </a:rPr>
              <a:t>5. Private Equity and Startup Investments</a:t>
            </a:r>
          </a:p>
          <a:p>
            <a:pPr algn="ctr">
              <a:lnSpc>
                <a:spcPts val="6371"/>
              </a:lnSpc>
              <a:spcBef>
                <a:spcPct val="0"/>
              </a:spcBef>
            </a:pPr>
          </a:p>
        </p:txBody>
      </p:sp>
      <p:sp>
        <p:nvSpPr>
          <p:cNvPr name="TextBox 6" id="6"/>
          <p:cNvSpPr txBox="true"/>
          <p:nvPr/>
        </p:nvSpPr>
        <p:spPr>
          <a:xfrm rot="0">
            <a:off x="801899" y="2762208"/>
            <a:ext cx="16684203" cy="7183673"/>
          </a:xfrm>
          <a:prstGeom prst="rect">
            <a:avLst/>
          </a:prstGeom>
        </p:spPr>
        <p:txBody>
          <a:bodyPr anchor="t" rtlCol="false" tIns="0" lIns="0" bIns="0" rIns="0">
            <a:spAutoFit/>
          </a:bodyPr>
          <a:lstStyle/>
          <a:p>
            <a:pPr algn="ctr">
              <a:lnSpc>
                <a:spcPts val="4099"/>
              </a:lnSpc>
              <a:spcBef>
                <a:spcPct val="0"/>
              </a:spcBef>
            </a:pPr>
            <a:r>
              <a:rPr lang="en-US" sz="2928">
                <a:solidFill>
                  <a:srgbClr val="0F8151"/>
                </a:solidFill>
                <a:latin typeface="Archivo Black"/>
                <a:ea typeface="Archivo Black"/>
                <a:cs typeface="Archivo Black"/>
                <a:sym typeface="Archivo Black"/>
              </a:rPr>
              <a:t>Tokenization is changing t</a:t>
            </a:r>
            <a:r>
              <a:rPr lang="en-US" sz="2928">
                <a:solidFill>
                  <a:srgbClr val="0F8151"/>
                </a:solidFill>
                <a:latin typeface="Archivo Black"/>
                <a:ea typeface="Archivo Black"/>
                <a:cs typeface="Archivo Black"/>
                <a:sym typeface="Archivo Black"/>
              </a:rPr>
              <a:t>he picture in private equity and startup investment by enhancing accessibility and liquidity for all:</a:t>
            </a:r>
          </a:p>
          <a:p>
            <a:pPr algn="ctr">
              <a:lnSpc>
                <a:spcPts val="4099"/>
              </a:lnSpc>
              <a:spcBef>
                <a:spcPct val="0"/>
              </a:spcBef>
            </a:pPr>
          </a:p>
          <a:p>
            <a:pPr algn="ctr" marL="632201" indent="-316100" lvl="1">
              <a:lnSpc>
                <a:spcPts val="4099"/>
              </a:lnSpc>
              <a:spcBef>
                <a:spcPct val="0"/>
              </a:spcBef>
              <a:buFont typeface="Arial"/>
              <a:buChar char="•"/>
            </a:pPr>
            <a:r>
              <a:rPr lang="en-US" sz="2928">
                <a:solidFill>
                  <a:srgbClr val="030814"/>
                </a:solidFill>
                <a:latin typeface="Archivo Black"/>
                <a:ea typeface="Archivo Black"/>
                <a:cs typeface="Archivo Black"/>
                <a:sym typeface="Archivo Black"/>
              </a:rPr>
              <a:t>Fractional Shares in Startups:</a:t>
            </a:r>
            <a:r>
              <a:rPr lang="en-US" sz="2928">
                <a:solidFill>
                  <a:srgbClr val="0F8151"/>
                </a:solidFill>
                <a:latin typeface="Archivo Black"/>
                <a:ea typeface="Archivo Black"/>
                <a:cs typeface="Archivo Black"/>
                <a:sym typeface="Archivo Black"/>
              </a:rPr>
              <a:t> For instance, republic and seed-invest provides the opportunity for company shares to be complemented with toke</a:t>
            </a:r>
            <a:r>
              <a:rPr lang="en-US" sz="2928">
                <a:solidFill>
                  <a:srgbClr val="0F8151"/>
                </a:solidFill>
                <a:latin typeface="Archivo Black"/>
                <a:ea typeface="Archivo Black"/>
                <a:cs typeface="Archivo Black"/>
                <a:sym typeface="Archivo Black"/>
              </a:rPr>
              <a:t>ns in young and emerging organizations making it possible to engage in investment conducting risk capital in cutting-edge companies which before was available to other accredited investors only.</a:t>
            </a:r>
          </a:p>
          <a:p>
            <a:pPr algn="ctr">
              <a:lnSpc>
                <a:spcPts val="4099"/>
              </a:lnSpc>
              <a:spcBef>
                <a:spcPct val="0"/>
              </a:spcBef>
            </a:pPr>
          </a:p>
          <a:p>
            <a:pPr algn="ctr" marL="632201" indent="-316100" lvl="1">
              <a:lnSpc>
                <a:spcPts val="4099"/>
              </a:lnSpc>
              <a:spcBef>
                <a:spcPct val="0"/>
              </a:spcBef>
              <a:buFont typeface="Arial"/>
              <a:buChar char="•"/>
            </a:pPr>
            <a:r>
              <a:rPr lang="en-US" sz="2928">
                <a:solidFill>
                  <a:srgbClr val="030814"/>
                </a:solidFill>
                <a:latin typeface="Archivo Black"/>
                <a:ea typeface="Archivo Black"/>
                <a:cs typeface="Archivo Black"/>
                <a:sym typeface="Archivo Black"/>
              </a:rPr>
              <a:t>Enhanced Liquidity:</a:t>
            </a:r>
            <a:r>
              <a:rPr lang="en-US" sz="2928">
                <a:solidFill>
                  <a:srgbClr val="0F8151"/>
                </a:solidFill>
                <a:latin typeface="Archivo Black"/>
                <a:ea typeface="Archivo Black"/>
                <a:cs typeface="Archivo Black"/>
                <a:sym typeface="Archivo Black"/>
              </a:rPr>
              <a:t> Such investment vehicles as tokenized private equity funds, give an opportunity for investment liquidity via secondary markets, where investors can easily enter and exit their positions in such investment fund buyouts as unlike traditional private equity investment.</a:t>
            </a:r>
          </a:p>
          <a:p>
            <a:pPr algn="ctr">
              <a:lnSpc>
                <a:spcPts val="4099"/>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0" y="0"/>
            <a:ext cx="19605036" cy="2179943"/>
            <a:chOff x="0" y="0"/>
            <a:chExt cx="5163466" cy="574141"/>
          </a:xfrm>
        </p:grpSpPr>
        <p:sp>
          <p:nvSpPr>
            <p:cNvPr name="Freeform 3" id="3"/>
            <p:cNvSpPr/>
            <p:nvPr/>
          </p:nvSpPr>
          <p:spPr>
            <a:xfrm flipH="false" flipV="false" rot="0">
              <a:off x="0" y="0"/>
              <a:ext cx="5163466" cy="574141"/>
            </a:xfrm>
            <a:custGeom>
              <a:avLst/>
              <a:gdLst/>
              <a:ahLst/>
              <a:cxnLst/>
              <a:rect r="r" b="b" t="t" l="l"/>
              <a:pathLst>
                <a:path h="574141" w="5163466">
                  <a:moveTo>
                    <a:pt x="0" y="0"/>
                  </a:moveTo>
                  <a:lnTo>
                    <a:pt x="5163466" y="0"/>
                  </a:lnTo>
                  <a:lnTo>
                    <a:pt x="5163466" y="574141"/>
                  </a:lnTo>
                  <a:lnTo>
                    <a:pt x="0" y="574141"/>
                  </a:lnTo>
                  <a:close/>
                </a:path>
              </a:pathLst>
            </a:custGeom>
            <a:solidFill>
              <a:srgbClr val="593C8F"/>
            </a:solidFill>
          </p:spPr>
        </p:sp>
        <p:sp>
          <p:nvSpPr>
            <p:cNvPr name="TextBox 4" id="4"/>
            <p:cNvSpPr txBox="true"/>
            <p:nvPr/>
          </p:nvSpPr>
          <p:spPr>
            <a:xfrm>
              <a:off x="0" y="-47625"/>
              <a:ext cx="5163466" cy="621766"/>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4844070" y="51697"/>
            <a:ext cx="7866610" cy="1744457"/>
          </a:xfrm>
          <a:prstGeom prst="rect">
            <a:avLst/>
          </a:prstGeom>
        </p:spPr>
        <p:txBody>
          <a:bodyPr anchor="t" rtlCol="false" tIns="0" lIns="0" bIns="0" rIns="0">
            <a:spAutoFit/>
          </a:bodyPr>
          <a:lstStyle/>
          <a:p>
            <a:pPr algn="ctr">
              <a:lnSpc>
                <a:spcPts val="14319"/>
              </a:lnSpc>
              <a:spcBef>
                <a:spcPct val="0"/>
              </a:spcBef>
            </a:pPr>
            <a:r>
              <a:rPr lang="en-US" sz="10228">
                <a:solidFill>
                  <a:srgbClr val="D6C9EC"/>
                </a:solidFill>
                <a:latin typeface="Archivo Black"/>
                <a:ea typeface="Archivo Black"/>
                <a:cs typeface="Archivo Black"/>
                <a:sym typeface="Archivo Black"/>
              </a:rPr>
              <a:t>Conclusion</a:t>
            </a:r>
          </a:p>
        </p:txBody>
      </p:sp>
      <p:sp>
        <p:nvSpPr>
          <p:cNvPr name="TextBox 6" id="6"/>
          <p:cNvSpPr txBox="true"/>
          <p:nvPr/>
        </p:nvSpPr>
        <p:spPr>
          <a:xfrm rot="0">
            <a:off x="801899" y="2480177"/>
            <a:ext cx="16684203" cy="7990759"/>
          </a:xfrm>
          <a:prstGeom prst="rect">
            <a:avLst/>
          </a:prstGeom>
        </p:spPr>
        <p:txBody>
          <a:bodyPr anchor="t" rtlCol="false" tIns="0" lIns="0" bIns="0" rIns="0">
            <a:spAutoFit/>
          </a:bodyPr>
          <a:lstStyle/>
          <a:p>
            <a:pPr algn="ctr">
              <a:lnSpc>
                <a:spcPts val="4239"/>
              </a:lnSpc>
            </a:pPr>
            <a:r>
              <a:rPr lang="en-US" sz="3028">
                <a:solidFill>
                  <a:srgbClr val="0F8151"/>
                </a:solidFill>
                <a:latin typeface="Archivo Black"/>
                <a:ea typeface="Archivo Black"/>
                <a:cs typeface="Archivo Black"/>
                <a:sym typeface="Archivo Black"/>
              </a:rPr>
              <a:t>As 2024 arrives upon us, asset tokenization is the catalyst for providing ample investment opportunities in diverse industries. Investing in the partial ownership of valuable assets is transforming the way investments are made, in such sectors as real estate and arts, commodities, and intellectual property. Any investor today cannot miss out on such promising chances knowing that there is a technology, that of tokenization, that can aid in portfolio diversification and liquidity enhancement. On top of that, an exploration of the </a:t>
            </a:r>
            <a:r>
              <a:rPr lang="en-US" sz="3028" u="sng">
                <a:solidFill>
                  <a:srgbClr val="5E17EB"/>
                </a:solidFill>
                <a:latin typeface="Archivo Black"/>
                <a:ea typeface="Archivo Black"/>
                <a:cs typeface="Archivo Black"/>
                <a:sym typeface="Archivo Black"/>
                <a:hlinkClick r:id="rId2" tooltip="https://www.blockchainx.tech/top-real-world-asset-tokenization-companies/"/>
              </a:rPr>
              <a:t>Top Real World Asset Tokenization Companies</a:t>
            </a:r>
            <a:r>
              <a:rPr lang="en-US" sz="3028" u="sng">
                <a:solidFill>
                  <a:srgbClr val="5E17EB"/>
                </a:solidFill>
                <a:latin typeface="Archivo Black"/>
                <a:ea typeface="Archivo Black"/>
                <a:cs typeface="Archivo Black"/>
                <a:sym typeface="Archivo Black"/>
                <a:hlinkClick r:id="rId3" tooltip="https://www.blockchainx.tech/top-real-world-asset-tokenization-companies/"/>
              </a:rPr>
              <a:t> </a:t>
            </a:r>
            <a:r>
              <a:rPr lang="en-US" sz="3028">
                <a:solidFill>
                  <a:srgbClr val="0F8151"/>
                </a:solidFill>
                <a:latin typeface="Archivo Black"/>
                <a:ea typeface="Archivo Black"/>
                <a:cs typeface="Archivo Black"/>
                <a:sym typeface="Archivo Black"/>
              </a:rPr>
              <a:t>can bring profound knowledge as well as innovative investment platforms. However, as in any other investment, it is fundamental to conduct a proper analysis and comprehension of the dangers involved. For the time being, it is sufficient to say that it is possible to increase one’s chances of going through this market successfully by keeping abreast of current developments and maximally utilizing the trend of real world assets being tokenized.</a:t>
            </a:r>
          </a:p>
          <a:p>
            <a:pPr algn="ctr">
              <a:lnSpc>
                <a:spcPts val="4239"/>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grpSp>
        <p:nvGrpSpPr>
          <p:cNvPr name="Group 2" id="2"/>
          <p:cNvGrpSpPr/>
          <p:nvPr/>
        </p:nvGrpSpPr>
        <p:grpSpPr>
          <a:xfrm rot="0">
            <a:off x="0" y="5143500"/>
            <a:ext cx="18288000" cy="5143500"/>
            <a:chOff x="0" y="0"/>
            <a:chExt cx="4816593" cy="1354667"/>
          </a:xfrm>
        </p:grpSpPr>
        <p:sp>
          <p:nvSpPr>
            <p:cNvPr name="Freeform 3" id="3"/>
            <p:cNvSpPr/>
            <p:nvPr/>
          </p:nvSpPr>
          <p:spPr>
            <a:xfrm flipH="false" flipV="false" rot="0">
              <a:off x="0" y="0"/>
              <a:ext cx="4816592" cy="1354667"/>
            </a:xfrm>
            <a:custGeom>
              <a:avLst/>
              <a:gdLst/>
              <a:ahLst/>
              <a:cxnLst/>
              <a:rect r="r" b="b" t="t" l="l"/>
              <a:pathLst>
                <a:path h="1354667" w="4816592">
                  <a:moveTo>
                    <a:pt x="0" y="0"/>
                  </a:moveTo>
                  <a:lnTo>
                    <a:pt x="4816592" y="0"/>
                  </a:lnTo>
                  <a:lnTo>
                    <a:pt x="4816592" y="1354667"/>
                  </a:lnTo>
                  <a:lnTo>
                    <a:pt x="0" y="1354667"/>
                  </a:lnTo>
                  <a:close/>
                </a:path>
              </a:pathLst>
            </a:custGeom>
            <a:solidFill>
              <a:srgbClr val="FFFFFF">
                <a:alpha val="90980"/>
              </a:srgbClr>
            </a:solidFill>
          </p:spPr>
        </p:sp>
        <p:sp>
          <p:nvSpPr>
            <p:cNvPr name="TextBox 4" id="4"/>
            <p:cNvSpPr txBox="true"/>
            <p:nvPr/>
          </p:nvSpPr>
          <p:spPr>
            <a:xfrm>
              <a:off x="0" y="-47625"/>
              <a:ext cx="4816593" cy="1402292"/>
            </a:xfrm>
            <a:prstGeom prst="rect">
              <a:avLst/>
            </a:prstGeom>
          </p:spPr>
          <p:txBody>
            <a:bodyPr anchor="ctr" rtlCol="false" tIns="50800" lIns="50800" bIns="50800" rIns="50800"/>
            <a:lstStyle/>
            <a:p>
              <a:pPr algn="ctr">
                <a:lnSpc>
                  <a:spcPts val="2659"/>
                </a:lnSpc>
              </a:pPr>
            </a:p>
          </p:txBody>
        </p:sp>
      </p:grpSp>
      <p:sp>
        <p:nvSpPr>
          <p:cNvPr name="AutoShape 5" id="5"/>
          <p:cNvSpPr/>
          <p:nvPr/>
        </p:nvSpPr>
        <p:spPr>
          <a:xfrm>
            <a:off x="5716209" y="2448730"/>
            <a:ext cx="6492240" cy="0"/>
          </a:xfrm>
          <a:prstGeom prst="line">
            <a:avLst/>
          </a:prstGeom>
          <a:ln cap="flat" w="38100">
            <a:solidFill>
              <a:srgbClr val="000000"/>
            </a:solidFill>
            <a:prstDash val="solid"/>
            <a:headEnd type="none" len="sm" w="sm"/>
            <a:tailEnd type="none" len="sm" w="sm"/>
          </a:ln>
        </p:spPr>
      </p:sp>
      <p:sp>
        <p:nvSpPr>
          <p:cNvPr name="Freeform 6" id="6"/>
          <p:cNvSpPr/>
          <p:nvPr/>
        </p:nvSpPr>
        <p:spPr>
          <a:xfrm flipH="false" flipV="false" rot="0">
            <a:off x="3102546" y="8922645"/>
            <a:ext cx="787954" cy="787954"/>
          </a:xfrm>
          <a:custGeom>
            <a:avLst/>
            <a:gdLst/>
            <a:ahLst/>
            <a:cxnLst/>
            <a:rect r="r" b="b" t="t" l="l"/>
            <a:pathLst>
              <a:path h="787954" w="787954">
                <a:moveTo>
                  <a:pt x="0" y="0"/>
                </a:moveTo>
                <a:lnTo>
                  <a:pt x="787954" y="0"/>
                </a:lnTo>
                <a:lnTo>
                  <a:pt x="787954"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3102546" y="5663554"/>
            <a:ext cx="787954" cy="787954"/>
          </a:xfrm>
          <a:custGeom>
            <a:avLst/>
            <a:gdLst/>
            <a:ahLst/>
            <a:cxnLst/>
            <a:rect r="r" b="b" t="t" l="l"/>
            <a:pathLst>
              <a:path h="787954" w="787954">
                <a:moveTo>
                  <a:pt x="0" y="0"/>
                </a:moveTo>
                <a:lnTo>
                  <a:pt x="787954" y="0"/>
                </a:lnTo>
                <a:lnTo>
                  <a:pt x="787954"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3102546" y="7374651"/>
            <a:ext cx="787954" cy="787954"/>
          </a:xfrm>
          <a:custGeom>
            <a:avLst/>
            <a:gdLst/>
            <a:ahLst/>
            <a:cxnLst/>
            <a:rect r="r" b="b" t="t" l="l"/>
            <a:pathLst>
              <a:path h="787954" w="787954">
                <a:moveTo>
                  <a:pt x="0" y="0"/>
                </a:moveTo>
                <a:lnTo>
                  <a:pt x="787954" y="0"/>
                </a:lnTo>
                <a:lnTo>
                  <a:pt x="787954" y="787954"/>
                </a:lnTo>
                <a:lnTo>
                  <a:pt x="0" y="7879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2718008" y="5655963"/>
            <a:ext cx="3763584" cy="3763584"/>
          </a:xfrm>
          <a:custGeom>
            <a:avLst/>
            <a:gdLst/>
            <a:ahLst/>
            <a:cxnLst/>
            <a:rect r="r" b="b" t="t" l="l"/>
            <a:pathLst>
              <a:path h="3763584" w="3763584">
                <a:moveTo>
                  <a:pt x="0" y="0"/>
                </a:moveTo>
                <a:lnTo>
                  <a:pt x="3763584" y="0"/>
                </a:lnTo>
                <a:lnTo>
                  <a:pt x="3763584" y="3763584"/>
                </a:lnTo>
                <a:lnTo>
                  <a:pt x="0" y="3763584"/>
                </a:lnTo>
                <a:lnTo>
                  <a:pt x="0" y="0"/>
                </a:lnTo>
                <a:close/>
              </a:path>
            </a:pathLst>
          </a:custGeom>
          <a:blipFill>
            <a:blip r:embed="rId8"/>
            <a:stretch>
              <a:fillRect l="0" t="0" r="0" b="0"/>
            </a:stretch>
          </a:blipFill>
        </p:spPr>
      </p:sp>
      <p:sp>
        <p:nvSpPr>
          <p:cNvPr name="TextBox 10" id="10"/>
          <p:cNvSpPr txBox="true"/>
          <p:nvPr/>
        </p:nvSpPr>
        <p:spPr>
          <a:xfrm rot="0">
            <a:off x="3890500" y="1054525"/>
            <a:ext cx="10143658" cy="1375155"/>
          </a:xfrm>
          <a:prstGeom prst="rect">
            <a:avLst/>
          </a:prstGeom>
        </p:spPr>
        <p:txBody>
          <a:bodyPr anchor="t" rtlCol="false" tIns="0" lIns="0" bIns="0" rIns="0">
            <a:spAutoFit/>
          </a:bodyPr>
          <a:lstStyle/>
          <a:p>
            <a:pPr algn="ctr">
              <a:lnSpc>
                <a:spcPts val="11272"/>
              </a:lnSpc>
              <a:spcBef>
                <a:spcPct val="0"/>
              </a:spcBef>
            </a:pPr>
            <a:r>
              <a:rPr lang="en-US" sz="8051">
                <a:solidFill>
                  <a:srgbClr val="593C8F"/>
                </a:solidFill>
                <a:latin typeface="League Spartan"/>
                <a:ea typeface="League Spartan"/>
                <a:cs typeface="League Spartan"/>
                <a:sym typeface="League Spartan"/>
              </a:rPr>
              <a:t>THANK YOU</a:t>
            </a:r>
          </a:p>
        </p:txBody>
      </p:sp>
      <p:sp>
        <p:nvSpPr>
          <p:cNvPr name="TextBox 11" id="11"/>
          <p:cNvSpPr txBox="true"/>
          <p:nvPr/>
        </p:nvSpPr>
        <p:spPr>
          <a:xfrm rot="0">
            <a:off x="5330159" y="5606404"/>
            <a:ext cx="5209437" cy="518897"/>
          </a:xfrm>
          <a:prstGeom prst="rect">
            <a:avLst/>
          </a:prstGeom>
        </p:spPr>
        <p:txBody>
          <a:bodyPr anchor="t" rtlCol="false" tIns="0" lIns="0" bIns="0" rIns="0">
            <a:spAutoFit/>
          </a:bodyPr>
          <a:lstStyle/>
          <a:p>
            <a:pPr algn="l" marL="0" indent="0" lvl="0">
              <a:lnSpc>
                <a:spcPts val="4310"/>
              </a:lnSpc>
              <a:spcBef>
                <a:spcPct val="0"/>
              </a:spcBef>
            </a:pPr>
            <a:r>
              <a:rPr lang="en-US" sz="3078" u="none">
                <a:solidFill>
                  <a:srgbClr val="000000"/>
                </a:solidFill>
                <a:latin typeface="Canva Sans 2"/>
                <a:ea typeface="Canva Sans 2"/>
                <a:cs typeface="Canva Sans 2"/>
                <a:sym typeface="Canva Sans 2"/>
              </a:rPr>
              <a:t>www.blockchainx.tech</a:t>
            </a:r>
          </a:p>
        </p:txBody>
      </p:sp>
      <p:sp>
        <p:nvSpPr>
          <p:cNvPr name="TextBox 12" id="12"/>
          <p:cNvSpPr txBox="true"/>
          <p:nvPr/>
        </p:nvSpPr>
        <p:spPr>
          <a:xfrm rot="0">
            <a:off x="6992911" y="3353570"/>
            <a:ext cx="3938837" cy="818416"/>
          </a:xfrm>
          <a:prstGeom prst="rect">
            <a:avLst/>
          </a:prstGeom>
        </p:spPr>
        <p:txBody>
          <a:bodyPr anchor="t" rtlCol="false" tIns="0" lIns="0" bIns="0" rIns="0">
            <a:spAutoFit/>
          </a:bodyPr>
          <a:lstStyle/>
          <a:p>
            <a:pPr algn="ctr">
              <a:lnSpc>
                <a:spcPts val="6736"/>
              </a:lnSpc>
            </a:pPr>
            <a:r>
              <a:rPr lang="en-US" sz="4811" b="true">
                <a:solidFill>
                  <a:srgbClr val="393B9E"/>
                </a:solidFill>
                <a:latin typeface="Canva Sans 1 Bold"/>
                <a:ea typeface="Canva Sans 1 Bold"/>
                <a:cs typeface="Canva Sans 1 Bold"/>
                <a:sym typeface="Canva Sans 1 Bold"/>
              </a:rPr>
              <a:t>CONTACT US</a:t>
            </a:r>
          </a:p>
        </p:txBody>
      </p:sp>
      <p:sp>
        <p:nvSpPr>
          <p:cNvPr name="TextBox 13" id="13"/>
          <p:cNvSpPr txBox="true"/>
          <p:nvPr/>
        </p:nvSpPr>
        <p:spPr>
          <a:xfrm rot="0">
            <a:off x="5527977" y="7480605"/>
            <a:ext cx="5209437" cy="518897"/>
          </a:xfrm>
          <a:prstGeom prst="rect">
            <a:avLst/>
          </a:prstGeom>
        </p:spPr>
        <p:txBody>
          <a:bodyPr anchor="t" rtlCol="false" tIns="0" lIns="0" bIns="0" rIns="0">
            <a:spAutoFit/>
          </a:bodyPr>
          <a:lstStyle/>
          <a:p>
            <a:pPr algn="l" marL="0" indent="0" lvl="0">
              <a:lnSpc>
                <a:spcPts val="4310"/>
              </a:lnSpc>
              <a:spcBef>
                <a:spcPct val="0"/>
              </a:spcBef>
            </a:pPr>
            <a:r>
              <a:rPr lang="en-US" sz="3078">
                <a:solidFill>
                  <a:srgbClr val="000000"/>
                </a:solidFill>
                <a:latin typeface="Canva Sans 2"/>
                <a:ea typeface="Canva Sans 2"/>
                <a:cs typeface="Canva Sans 2"/>
                <a:sym typeface="Canva Sans 2"/>
              </a:rPr>
              <a:t>+91 7708889555</a:t>
            </a:r>
          </a:p>
        </p:txBody>
      </p:sp>
      <p:sp>
        <p:nvSpPr>
          <p:cNvPr name="TextBox 14" id="14"/>
          <p:cNvSpPr txBox="true"/>
          <p:nvPr/>
        </p:nvSpPr>
        <p:spPr>
          <a:xfrm rot="0">
            <a:off x="5527977" y="9028598"/>
            <a:ext cx="5209437" cy="518897"/>
          </a:xfrm>
          <a:prstGeom prst="rect">
            <a:avLst/>
          </a:prstGeom>
        </p:spPr>
        <p:txBody>
          <a:bodyPr anchor="t" rtlCol="false" tIns="0" lIns="0" bIns="0" rIns="0">
            <a:spAutoFit/>
          </a:bodyPr>
          <a:lstStyle/>
          <a:p>
            <a:pPr algn="l" marL="0" indent="0" lvl="0">
              <a:lnSpc>
                <a:spcPts val="4310"/>
              </a:lnSpc>
              <a:spcBef>
                <a:spcPct val="0"/>
              </a:spcBef>
            </a:pPr>
            <a:r>
              <a:rPr lang="en-US" sz="3078">
                <a:solidFill>
                  <a:srgbClr val="000000"/>
                </a:solidFill>
                <a:latin typeface="Canva Sans 2"/>
                <a:ea typeface="Canva Sans 2"/>
                <a:cs typeface="Canva Sans 2"/>
                <a:sym typeface="Canva Sans 2"/>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DAGS4a5r5mA</dc:identifier>
  <dcterms:modified xsi:type="dcterms:W3CDTF">2011-08-01T06:04:30Z</dcterms:modified>
  <cp:revision>1</cp:revision>
  <dc:title>A Guide to Real-World Asset Opportunities in 2024</dc:title>
</cp:coreProperties>
</file>