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300700" cy="10299700"/>
  <p:notesSz cx="18300700" cy="10299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15242" y="3996131"/>
            <a:ext cx="7670215" cy="173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9930" y="2549836"/>
            <a:ext cx="12100839" cy="215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Exploring</a:t>
            </a:r>
            <a:r>
              <a:rPr dirty="0" spc="-200"/>
              <a:t> </a:t>
            </a:r>
            <a:r>
              <a:rPr dirty="0" spc="-55"/>
              <a:t>the</a:t>
            </a:r>
            <a:r>
              <a:rPr dirty="0" spc="-200"/>
              <a:t> </a:t>
            </a:r>
            <a:r>
              <a:rPr dirty="0" spc="-75"/>
              <a:t>Landscape</a:t>
            </a:r>
            <a:r>
              <a:rPr dirty="0" spc="-200"/>
              <a:t> </a:t>
            </a:r>
            <a:r>
              <a:rPr dirty="0" spc="-70"/>
              <a:t>of</a:t>
            </a:r>
            <a:r>
              <a:rPr dirty="0" spc="-195"/>
              <a:t> </a:t>
            </a:r>
            <a:r>
              <a:rPr dirty="0" spc="-375"/>
              <a:t>IB </a:t>
            </a:r>
            <a:r>
              <a:rPr dirty="0" spc="-1270"/>
              <a:t> </a:t>
            </a:r>
            <a:r>
              <a:rPr dirty="0" spc="-95"/>
              <a:t>Schools </a:t>
            </a:r>
            <a:r>
              <a:rPr dirty="0" spc="-85"/>
              <a:t>in </a:t>
            </a:r>
            <a:r>
              <a:rPr dirty="0" spc="-130"/>
              <a:t>Pune: </a:t>
            </a:r>
            <a:r>
              <a:rPr dirty="0" spc="-125"/>
              <a:t> </a:t>
            </a:r>
            <a:r>
              <a:rPr dirty="0" spc="-75"/>
              <a:t>Opportunities</a:t>
            </a:r>
            <a:r>
              <a:rPr dirty="0" spc="-220"/>
              <a:t> </a:t>
            </a:r>
            <a:r>
              <a:rPr dirty="0" spc="-65"/>
              <a:t>and</a:t>
            </a:r>
            <a:r>
              <a:rPr dirty="0" spc="-215"/>
              <a:t> </a:t>
            </a:r>
            <a:r>
              <a:rPr dirty="0" spc="-75"/>
              <a:t>Challenges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8303" y="1442859"/>
            <a:ext cx="8649335" cy="7683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850" spc="-350">
                <a:solidFill>
                  <a:srgbClr val="FFAB40"/>
                </a:solidFill>
              </a:rPr>
              <a:t>Int</a:t>
            </a:r>
            <a:r>
              <a:rPr dirty="0" sz="4850" spc="-340">
                <a:solidFill>
                  <a:srgbClr val="FFAB40"/>
                </a:solidFill>
              </a:rPr>
              <a:t>r</a:t>
            </a:r>
            <a:r>
              <a:rPr dirty="0" sz="4850" spc="-20">
                <a:solidFill>
                  <a:srgbClr val="FFAB40"/>
                </a:solidFill>
              </a:rPr>
              <a:t>odu</a:t>
            </a:r>
            <a:r>
              <a:rPr dirty="0" sz="4850" spc="25">
                <a:solidFill>
                  <a:srgbClr val="FFAB40"/>
                </a:solidFill>
              </a:rPr>
              <a:t>c</a:t>
            </a:r>
            <a:r>
              <a:rPr dirty="0" sz="4850" spc="-80">
                <a:solidFill>
                  <a:srgbClr val="FFAB40"/>
                </a:solidFill>
              </a:rPr>
              <a:t>tion</a:t>
            </a:r>
            <a:r>
              <a:rPr dirty="0" sz="4850" spc="-240">
                <a:solidFill>
                  <a:srgbClr val="FFAB40"/>
                </a:solidFill>
              </a:rPr>
              <a:t> </a:t>
            </a:r>
            <a:r>
              <a:rPr dirty="0" sz="4850" spc="-114">
                <a:solidFill>
                  <a:srgbClr val="FFAB40"/>
                </a:solidFill>
              </a:rPr>
              <a:t>t</a:t>
            </a:r>
            <a:r>
              <a:rPr dirty="0" sz="4850" spc="-85">
                <a:solidFill>
                  <a:srgbClr val="FFAB40"/>
                </a:solidFill>
              </a:rPr>
              <a:t>o</a:t>
            </a:r>
            <a:r>
              <a:rPr dirty="0" sz="4850" spc="-240">
                <a:solidFill>
                  <a:srgbClr val="FFAB40"/>
                </a:solidFill>
              </a:rPr>
              <a:t> </a:t>
            </a:r>
            <a:r>
              <a:rPr dirty="0" sz="4850" spc="-475">
                <a:solidFill>
                  <a:srgbClr val="FFAB40"/>
                </a:solidFill>
              </a:rPr>
              <a:t>IB</a:t>
            </a:r>
            <a:r>
              <a:rPr dirty="0" sz="4850" spc="-240">
                <a:solidFill>
                  <a:srgbClr val="FFAB40"/>
                </a:solidFill>
              </a:rPr>
              <a:t> </a:t>
            </a:r>
            <a:r>
              <a:rPr dirty="0" sz="4850" spc="-114">
                <a:solidFill>
                  <a:srgbClr val="FFAB40"/>
                </a:solidFill>
              </a:rPr>
              <a:t>S</a:t>
            </a:r>
            <a:r>
              <a:rPr dirty="0" sz="4850" spc="-105">
                <a:solidFill>
                  <a:srgbClr val="FFAB40"/>
                </a:solidFill>
              </a:rPr>
              <a:t>c</a:t>
            </a:r>
            <a:r>
              <a:rPr dirty="0" sz="4850" spc="-35">
                <a:solidFill>
                  <a:srgbClr val="FFAB40"/>
                </a:solidFill>
              </a:rPr>
              <a:t>h</a:t>
            </a:r>
            <a:r>
              <a:rPr dirty="0" sz="4850" spc="-130">
                <a:solidFill>
                  <a:srgbClr val="FFAB40"/>
                </a:solidFill>
              </a:rPr>
              <a:t>ools</a:t>
            </a:r>
            <a:endParaRPr sz="4850"/>
          </a:p>
        </p:txBody>
      </p:sp>
      <p:sp>
        <p:nvSpPr>
          <p:cNvPr id="3" name="object 3"/>
          <p:cNvSpPr txBox="1"/>
          <p:nvPr/>
        </p:nvSpPr>
        <p:spPr>
          <a:xfrm>
            <a:off x="4592586" y="2451525"/>
            <a:ext cx="9037320" cy="2402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600" spc="-15">
                <a:solidFill>
                  <a:srgbClr val="FFFFFF"/>
                </a:solidFill>
                <a:latin typeface="Verdana"/>
                <a:cs typeface="Verdana"/>
              </a:rPr>
              <a:t>International 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Baccalaureate </a:t>
            </a:r>
            <a:r>
              <a:rPr dirty="0" sz="2600" spc="-204">
                <a:solidFill>
                  <a:srgbClr val="FFFFFF"/>
                </a:solidFill>
                <a:latin typeface="Verdana"/>
                <a:cs typeface="Verdana"/>
              </a:rPr>
              <a:t>(IB) </a:t>
            </a:r>
            <a:r>
              <a:rPr dirty="0" sz="2600" spc="30">
                <a:solidFill>
                  <a:srgbClr val="FFFFFF"/>
                </a:solidFill>
                <a:latin typeface="Verdana"/>
                <a:cs typeface="Verdana"/>
              </a:rPr>
              <a:t>program </a:t>
            </a:r>
            <a:r>
              <a:rPr dirty="0" sz="2600" spc="-35">
                <a:solidFill>
                  <a:srgbClr val="FFFFFF"/>
                </a:solidFill>
                <a:latin typeface="Verdana"/>
                <a:cs typeface="Verdana"/>
              </a:rPr>
              <a:t>offers a </a:t>
            </a:r>
            <a:r>
              <a:rPr dirty="0" sz="26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15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600" spc="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00" spc="12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dirty="0" sz="2600" spc="-13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00" spc="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00" spc="15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00" spc="-7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1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13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600" spc="9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00" spc="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00" spc="10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600" spc="-19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21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6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11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600" spc="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00" spc="-9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600" spc="4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600" spc="-40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3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00" spc="10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28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600" spc="9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-40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dirty="0" sz="2600" spc="-50">
                <a:solidFill>
                  <a:srgbClr val="FFFFFF"/>
                </a:solidFill>
                <a:latin typeface="Verdana"/>
                <a:cs typeface="Verdana"/>
              </a:rPr>
              <a:t>rise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600" spc="-75">
                <a:solidFill>
                  <a:srgbClr val="FFFFFF"/>
                </a:solidFill>
                <a:latin typeface="Verdana"/>
                <a:cs typeface="Verdana"/>
              </a:rPr>
              <a:t>IB </a:t>
            </a:r>
            <a:r>
              <a:rPr dirty="0" sz="2600" spc="5">
                <a:solidFill>
                  <a:srgbClr val="FFFFFF"/>
                </a:solidFill>
                <a:latin typeface="Verdana"/>
                <a:cs typeface="Verdana"/>
              </a:rPr>
              <a:t>schools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presents </a:t>
            </a:r>
            <a:r>
              <a:rPr dirty="0" sz="2600" spc="75">
                <a:solidFill>
                  <a:srgbClr val="FFFFFF"/>
                </a:solidFill>
                <a:latin typeface="Verdana"/>
                <a:cs typeface="Verdana"/>
              </a:rPr>
              <a:t>both </a:t>
            </a:r>
            <a:r>
              <a:rPr dirty="0" sz="2600" spc="30">
                <a:solidFill>
                  <a:srgbClr val="FFFFFF"/>
                </a:solidFill>
                <a:latin typeface="Verdana"/>
                <a:cs typeface="Verdana"/>
              </a:rPr>
              <a:t>opportunities </a:t>
            </a:r>
            <a:r>
              <a:rPr dirty="0" sz="2600" spc="6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60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15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6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600" spc="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00" spc="-7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9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00" spc="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00" spc="9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00" spc="13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0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1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13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600" spc="9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00" spc="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00" spc="-8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60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2600" spc="-3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-40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2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00" spc="-70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2600" spc="15">
                <a:solidFill>
                  <a:srgbClr val="FFFFFF"/>
                </a:solidFill>
                <a:latin typeface="Verdana"/>
                <a:cs typeface="Verdana"/>
              </a:rPr>
              <a:t>presentation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2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dirty="0" sz="260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Verdana"/>
                <a:cs typeface="Verdana"/>
              </a:rPr>
              <a:t>explore</a:t>
            </a:r>
            <a:r>
              <a:rPr dirty="0" sz="2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15">
                <a:solidFill>
                  <a:srgbClr val="FFFFFF"/>
                </a:solidFill>
                <a:latin typeface="Verdana"/>
                <a:cs typeface="Verdana"/>
              </a:rPr>
              <a:t>dynamics,</a:t>
            </a:r>
            <a:r>
              <a:rPr dirty="0" sz="260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65">
                <a:solidFill>
                  <a:srgbClr val="FFFFFF"/>
                </a:solidFill>
                <a:latin typeface="Verdana"/>
                <a:cs typeface="Verdana"/>
              </a:rPr>
              <a:t>highlighting </a:t>
            </a:r>
            <a:r>
              <a:rPr dirty="0" sz="2600" spc="-89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600" spc="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9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00" spc="13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dirty="0" sz="2600" spc="9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00" spc="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-9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00" spc="13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12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00" spc="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0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4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00" spc="-3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600" spc="-2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600" spc="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3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00" spc="17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13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600" spc="-9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00" spc="-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00" spc="13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600" spc="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00" spc="10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28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600" spc="9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00" spc="10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00" spc="-40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8897" y="5269456"/>
            <a:ext cx="10629899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952" y="1381861"/>
            <a:ext cx="878395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0">
                <a:solidFill>
                  <a:srgbClr val="FFAB40"/>
                </a:solidFill>
              </a:rPr>
              <a:t>Opportunities</a:t>
            </a:r>
            <a:r>
              <a:rPr dirty="0" sz="4800" spc="-250">
                <a:solidFill>
                  <a:srgbClr val="FFAB40"/>
                </a:solidFill>
              </a:rPr>
              <a:t> </a:t>
            </a:r>
            <a:r>
              <a:rPr dirty="0" sz="4800" spc="-160">
                <a:solidFill>
                  <a:srgbClr val="FFAB40"/>
                </a:solidFill>
              </a:rPr>
              <a:t>for</a:t>
            </a:r>
            <a:r>
              <a:rPr dirty="0" sz="4800" spc="-250">
                <a:solidFill>
                  <a:srgbClr val="FFAB40"/>
                </a:solidFill>
              </a:rPr>
              <a:t> </a:t>
            </a:r>
            <a:r>
              <a:rPr dirty="0" sz="4800" spc="-120">
                <a:solidFill>
                  <a:srgbClr val="FFAB40"/>
                </a:solidFill>
              </a:rPr>
              <a:t>Students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088831" y="3346799"/>
            <a:ext cx="8204834" cy="3869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dirty="0" sz="3150" spc="-80">
                <a:solidFill>
                  <a:srgbClr val="FFFFFF"/>
                </a:solidFill>
                <a:latin typeface="Verdana"/>
                <a:cs typeface="Verdana"/>
              </a:rPr>
              <a:t>IB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150" spc="-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50" spc="30">
                <a:solidFill>
                  <a:srgbClr val="FFFFFF"/>
                </a:solidFill>
                <a:latin typeface="Verdana"/>
                <a:cs typeface="Verdana"/>
              </a:rPr>
              <a:t>hools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6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165">
                <a:solidFill>
                  <a:srgbClr val="FFFFFF"/>
                </a:solidFill>
                <a:latin typeface="Verdana"/>
                <a:cs typeface="Verdana"/>
              </a:rPr>
              <a:t>Pune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5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15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50" spc="10">
                <a:solidFill>
                  <a:srgbClr val="FFFFFF"/>
                </a:solidFill>
                <a:latin typeface="Verdana"/>
                <a:cs typeface="Verdana"/>
              </a:rPr>
              <a:t>vide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45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80">
                <a:solidFill>
                  <a:srgbClr val="FFFFFF"/>
                </a:solidFill>
                <a:latin typeface="Verdana"/>
                <a:cs typeface="Verdana"/>
              </a:rPr>
              <a:t>with  </a:t>
            </a:r>
            <a:r>
              <a:rPr dirty="0" sz="3150" spc="-3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30">
                <a:solidFill>
                  <a:srgbClr val="FFFFFF"/>
                </a:solidFill>
                <a:latin typeface="Verdana"/>
                <a:cs typeface="Verdana"/>
              </a:rPr>
              <a:t>holistic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75">
                <a:solidFill>
                  <a:srgbClr val="FFFFFF"/>
                </a:solidFill>
                <a:latin typeface="Verdana"/>
                <a:cs typeface="Verdana"/>
              </a:rPr>
              <a:t>education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45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165">
                <a:solidFill>
                  <a:srgbClr val="FFFFFF"/>
                </a:solidFill>
                <a:latin typeface="Verdana"/>
                <a:cs typeface="Verdana"/>
              </a:rPr>
              <a:t>emp</a:t>
            </a:r>
            <a:r>
              <a:rPr dirty="0" sz="3150" spc="13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150" spc="-45">
                <a:solidFill>
                  <a:srgbClr val="FFFFFF"/>
                </a:solidFill>
                <a:latin typeface="Verdana"/>
                <a:cs typeface="Verdana"/>
              </a:rPr>
              <a:t>asi</a:t>
            </a:r>
            <a:r>
              <a:rPr dirty="0" sz="3150" spc="-85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3150" spc="-30">
                <a:solidFill>
                  <a:srgbClr val="FFFFFF"/>
                </a:solidFill>
                <a:latin typeface="Verdana"/>
                <a:cs typeface="Verdana"/>
              </a:rPr>
              <a:t>es  </a:t>
            </a:r>
            <a:r>
              <a:rPr dirty="0" sz="3150" spc="3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5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15">
                <a:solidFill>
                  <a:srgbClr val="FFFFFF"/>
                </a:solidFill>
                <a:latin typeface="Verdana"/>
                <a:cs typeface="Verdana"/>
              </a:rPr>
              <a:t>itical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80">
                <a:solidFill>
                  <a:srgbClr val="FFFFFF"/>
                </a:solidFill>
                <a:latin typeface="Verdana"/>
                <a:cs typeface="Verdana"/>
              </a:rPr>
              <a:t>thinking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9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100">
                <a:solidFill>
                  <a:srgbClr val="FFFFFF"/>
                </a:solidFill>
                <a:latin typeface="Verdana"/>
                <a:cs typeface="Verdana"/>
              </a:rPr>
              <a:t>glo</a:t>
            </a:r>
            <a:r>
              <a:rPr dirty="0" sz="3150" spc="114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3150" spc="-25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-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50" spc="14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3150" spc="-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50" spc="-9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-80">
                <a:solidFill>
                  <a:srgbClr val="FFFFFF"/>
                </a:solidFill>
                <a:latin typeface="Verdana"/>
                <a:cs typeface="Verdana"/>
              </a:rPr>
              <a:t>eness.</a:t>
            </a:r>
            <a:endParaRPr sz="315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</a:pPr>
            <a:r>
              <a:rPr dirty="0" sz="3150" spc="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65">
                <a:solidFill>
                  <a:srgbClr val="FFFFFF"/>
                </a:solidFill>
                <a:latin typeface="Verdana"/>
                <a:cs typeface="Verdana"/>
              </a:rPr>
              <a:t>cu</a:t>
            </a:r>
            <a:r>
              <a:rPr dirty="0" sz="3150" spc="2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-1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105">
                <a:solidFill>
                  <a:srgbClr val="FFFFFF"/>
                </a:solidFill>
                <a:latin typeface="Verdana"/>
                <a:cs typeface="Verdana"/>
              </a:rPr>
              <a:t>iculum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8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50" spc="8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50" spc="10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50" spc="95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dirty="0" sz="3150" spc="-229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25">
                <a:solidFill>
                  <a:srgbClr val="FFFFFF"/>
                </a:solidFill>
                <a:latin typeface="Verdana"/>
                <a:cs typeface="Verdana"/>
              </a:rPr>
              <a:t>ages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45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150" spc="6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3150">
              <a:latin typeface="Verdana"/>
              <a:cs typeface="Verdana"/>
            </a:endParaRPr>
          </a:p>
          <a:p>
            <a:pPr marL="12700" marR="173990">
              <a:lnSpc>
                <a:spcPct val="99900"/>
              </a:lnSpc>
              <a:spcBef>
                <a:spcPts val="50"/>
              </a:spcBef>
            </a:pPr>
            <a:r>
              <a:rPr dirty="0" sz="3150" spc="-10">
                <a:solidFill>
                  <a:srgbClr val="FFFFFF"/>
                </a:solidFill>
                <a:latin typeface="Verdana"/>
                <a:cs typeface="Verdana"/>
              </a:rPr>
              <a:t>explore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2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dirty="0" sz="31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-15">
                <a:solidFill>
                  <a:srgbClr val="FFFFFF"/>
                </a:solidFill>
                <a:latin typeface="Verdana"/>
                <a:cs typeface="Verdana"/>
              </a:rPr>
              <a:t>interests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9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1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30">
                <a:solidFill>
                  <a:srgbClr val="FFFFFF"/>
                </a:solidFill>
                <a:latin typeface="Verdana"/>
                <a:cs typeface="Verdana"/>
              </a:rPr>
              <a:t>develop</a:t>
            </a:r>
            <a:r>
              <a:rPr dirty="0" sz="31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-40">
                <a:solidFill>
                  <a:srgbClr val="FFFFFF"/>
                </a:solidFill>
                <a:latin typeface="Verdana"/>
                <a:cs typeface="Verdana"/>
              </a:rPr>
              <a:t>skills </a:t>
            </a:r>
            <a:r>
              <a:rPr dirty="0" sz="3150" spc="-10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105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dirty="0" sz="3150" spc="6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50" spc="-60">
                <a:solidFill>
                  <a:srgbClr val="FFFFFF"/>
                </a:solidFill>
                <a:latin typeface="Verdana"/>
                <a:cs typeface="Verdana"/>
              </a:rPr>
              <a:t>essa</a:t>
            </a:r>
            <a:r>
              <a:rPr dirty="0" sz="315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-15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-7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150" spc="-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55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dirty="0" sz="3150" spc="2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50" spc="10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50" spc="-60">
                <a:solidFill>
                  <a:srgbClr val="FFFFFF"/>
                </a:solidFill>
                <a:latin typeface="Verdana"/>
                <a:cs typeface="Verdana"/>
              </a:rPr>
              <a:t>ess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6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-3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-229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20">
                <a:solidFill>
                  <a:srgbClr val="FFFFFF"/>
                </a:solidFill>
                <a:latin typeface="Verdana"/>
                <a:cs typeface="Verdana"/>
              </a:rPr>
              <a:t>apidly  </a:t>
            </a:r>
            <a:r>
              <a:rPr dirty="0" sz="3150" spc="10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150" spc="110">
                <a:solidFill>
                  <a:srgbClr val="FFFFFF"/>
                </a:solidFill>
                <a:latin typeface="Verdana"/>
                <a:cs typeface="Verdana"/>
              </a:rPr>
              <a:t>hanging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14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315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15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-105">
                <a:solidFill>
                  <a:srgbClr val="FFFFFF"/>
                </a:solidFill>
                <a:latin typeface="Verdana"/>
                <a:cs typeface="Verdana"/>
              </a:rPr>
              <a:t>ld,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5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15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1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50" spc="9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3150" spc="-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50" spc="-7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150" spc="105">
                <a:solidFill>
                  <a:srgbClr val="FFFFFF"/>
                </a:solidFill>
                <a:latin typeface="Verdana"/>
                <a:cs typeface="Verdana"/>
              </a:rPr>
              <a:t>ing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125">
                <a:solidFill>
                  <a:srgbClr val="FFFFFF"/>
                </a:solidFill>
                <a:latin typeface="Verdana"/>
                <a:cs typeface="Verdana"/>
              </a:rPr>
              <a:t>them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-7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3150" spc="-5">
                <a:solidFill>
                  <a:srgbClr val="FFFFFF"/>
                </a:solidFill>
                <a:latin typeface="Verdana"/>
                <a:cs typeface="Verdana"/>
              </a:rPr>
              <a:t>or  </a:t>
            </a:r>
            <a:r>
              <a:rPr dirty="0" sz="3150" spc="70">
                <a:solidFill>
                  <a:srgbClr val="FFFFFF"/>
                </a:solidFill>
                <a:latin typeface="Verdana"/>
                <a:cs typeface="Verdana"/>
              </a:rPr>
              <a:t>higher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75">
                <a:solidFill>
                  <a:srgbClr val="FFFFFF"/>
                </a:solidFill>
                <a:latin typeface="Verdana"/>
                <a:cs typeface="Verdana"/>
              </a:rPr>
              <a:t>education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5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150" spc="5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150" spc="17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1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150" spc="10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3150" spc="6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150" spc="-204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150" spc="-25">
                <a:solidFill>
                  <a:srgbClr val="FFFFFF"/>
                </a:solidFill>
                <a:latin typeface="Verdana"/>
                <a:cs typeface="Verdana"/>
              </a:rPr>
              <a:t>ond.</a:t>
            </a:r>
            <a:endParaRPr sz="31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2652" y="1111072"/>
            <a:ext cx="5187950" cy="28575"/>
          </a:xfrm>
          <a:custGeom>
            <a:avLst/>
            <a:gdLst/>
            <a:ahLst/>
            <a:cxnLst/>
            <a:rect l="l" t="t" r="r" b="b"/>
            <a:pathLst>
              <a:path w="5187950" h="28575">
                <a:moveTo>
                  <a:pt x="5187620" y="0"/>
                </a:moveTo>
                <a:lnTo>
                  <a:pt x="0" y="0"/>
                </a:lnTo>
                <a:lnTo>
                  <a:pt x="0" y="28575"/>
                </a:lnTo>
                <a:lnTo>
                  <a:pt x="5187620" y="28575"/>
                </a:lnTo>
                <a:lnTo>
                  <a:pt x="5187620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6688" y="2638234"/>
            <a:ext cx="6667499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32152" y="2744940"/>
            <a:ext cx="6576059" cy="7454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700" spc="-105">
                <a:solidFill>
                  <a:srgbClr val="FFAB40"/>
                </a:solidFill>
              </a:rPr>
              <a:t>Quality</a:t>
            </a:r>
            <a:r>
              <a:rPr dirty="0" sz="4700" spc="-250">
                <a:solidFill>
                  <a:srgbClr val="FFAB40"/>
                </a:solidFill>
              </a:rPr>
              <a:t> </a:t>
            </a:r>
            <a:r>
              <a:rPr dirty="0" sz="4700" spc="-75">
                <a:solidFill>
                  <a:srgbClr val="FFAB40"/>
                </a:solidFill>
              </a:rPr>
              <a:t>of</a:t>
            </a:r>
            <a:r>
              <a:rPr dirty="0" sz="4700" spc="-250">
                <a:solidFill>
                  <a:srgbClr val="FFAB40"/>
                </a:solidFill>
              </a:rPr>
              <a:t> </a:t>
            </a:r>
            <a:r>
              <a:rPr dirty="0" sz="4700" spc="-60">
                <a:solidFill>
                  <a:srgbClr val="FFAB40"/>
                </a:solidFill>
              </a:rPr>
              <a:t>Education</a:t>
            </a:r>
            <a:endParaRPr sz="4700"/>
          </a:p>
        </p:txBody>
      </p:sp>
      <p:sp>
        <p:nvSpPr>
          <p:cNvPr id="4" name="object 4"/>
          <p:cNvSpPr txBox="1"/>
          <p:nvPr/>
        </p:nvSpPr>
        <p:spPr>
          <a:xfrm>
            <a:off x="8330806" y="4203675"/>
            <a:ext cx="8893175" cy="3103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1200"/>
              </a:lnSpc>
              <a:spcBef>
                <a:spcPts val="90"/>
              </a:spcBef>
            </a:pPr>
            <a:r>
              <a:rPr dirty="0" sz="2850" spc="2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8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60">
                <a:solidFill>
                  <a:srgbClr val="FFFFFF"/>
                </a:solidFill>
                <a:latin typeface="Verdana"/>
                <a:cs typeface="Verdana"/>
              </a:rPr>
              <a:t>IB</a:t>
            </a:r>
            <a:r>
              <a:rPr dirty="0" sz="28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70">
                <a:solidFill>
                  <a:srgbClr val="FFFFFF"/>
                </a:solidFill>
                <a:latin typeface="Verdana"/>
                <a:cs typeface="Verdana"/>
              </a:rPr>
              <a:t>curriculum </a:t>
            </a:r>
            <a:r>
              <a:rPr dirty="0" sz="2850" spc="-4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85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105">
                <a:solidFill>
                  <a:srgbClr val="FFFFFF"/>
                </a:solidFill>
                <a:latin typeface="Verdana"/>
                <a:cs typeface="Verdana"/>
              </a:rPr>
              <a:t>known </a:t>
            </a:r>
            <a:r>
              <a:rPr dirty="0" sz="2850" spc="-1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20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dirty="0" sz="28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20">
                <a:solidFill>
                  <a:srgbClr val="FFFFFF"/>
                </a:solidFill>
                <a:latin typeface="Verdana"/>
                <a:cs typeface="Verdana"/>
              </a:rPr>
              <a:t>rigorous </a:t>
            </a:r>
            <a:r>
              <a:rPr dirty="0" sz="2850" spc="25">
                <a:solidFill>
                  <a:srgbClr val="FFFFFF"/>
                </a:solidFill>
                <a:latin typeface="Verdana"/>
                <a:cs typeface="Verdana"/>
              </a:rPr>
              <a:t> standards</a:t>
            </a:r>
            <a:r>
              <a:rPr dirty="0" sz="28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1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50" spc="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55">
                <a:solidFill>
                  <a:srgbClr val="FFFFFF"/>
                </a:solidFill>
                <a:latin typeface="Verdana"/>
                <a:cs typeface="Verdana"/>
              </a:rPr>
              <a:t>emphasis</a:t>
            </a:r>
            <a:r>
              <a:rPr dirty="0" sz="28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10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850" spc="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15">
                <a:solidFill>
                  <a:srgbClr val="FFFFFF"/>
                </a:solidFill>
                <a:latin typeface="Verdana"/>
                <a:cs typeface="Verdana"/>
              </a:rPr>
              <a:t>international- </a:t>
            </a:r>
            <a:r>
              <a:rPr dirty="0" sz="28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35">
                <a:solidFill>
                  <a:srgbClr val="FFFFFF"/>
                </a:solidFill>
                <a:latin typeface="Verdana"/>
                <a:cs typeface="Verdana"/>
              </a:rPr>
              <a:t>mindedness. </a:t>
            </a:r>
            <a:r>
              <a:rPr dirty="0" sz="2850" spc="15">
                <a:solidFill>
                  <a:srgbClr val="FFFFFF"/>
                </a:solidFill>
                <a:latin typeface="Verdana"/>
                <a:cs typeface="Verdana"/>
              </a:rPr>
              <a:t>Schools </a:t>
            </a:r>
            <a:r>
              <a:rPr dirty="0" sz="2850" spc="6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850" spc="160">
                <a:solidFill>
                  <a:srgbClr val="FFFFFF"/>
                </a:solidFill>
                <a:latin typeface="Verdana"/>
                <a:cs typeface="Verdana"/>
              </a:rPr>
              <a:t>Pune </a:t>
            </a:r>
            <a:r>
              <a:rPr dirty="0" sz="2850" spc="-25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dirty="0" sz="2850" spc="20">
                <a:solidFill>
                  <a:srgbClr val="FFFFFF"/>
                </a:solidFill>
                <a:latin typeface="Verdana"/>
                <a:cs typeface="Verdana"/>
              </a:rPr>
              <a:t>increasingly </a:t>
            </a:r>
            <a:r>
              <a:rPr dirty="0" sz="28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95">
                <a:solidFill>
                  <a:srgbClr val="FFFFFF"/>
                </a:solidFill>
                <a:latin typeface="Verdana"/>
                <a:cs typeface="Verdana"/>
              </a:rPr>
              <a:t>adopting </a:t>
            </a:r>
            <a:r>
              <a:rPr dirty="0" sz="2850" spc="35">
                <a:solidFill>
                  <a:srgbClr val="FFFFFF"/>
                </a:solidFill>
                <a:latin typeface="Verdana"/>
                <a:cs typeface="Verdana"/>
              </a:rPr>
              <a:t>these </a:t>
            </a:r>
            <a:r>
              <a:rPr dirty="0" sz="2850" spc="-20">
                <a:solidFill>
                  <a:srgbClr val="FFFFFF"/>
                </a:solidFill>
                <a:latin typeface="Verdana"/>
                <a:cs typeface="Verdana"/>
              </a:rPr>
              <a:t>standards, </a:t>
            </a:r>
            <a:r>
              <a:rPr dirty="0" sz="2850" spc="95">
                <a:solidFill>
                  <a:srgbClr val="FFFFFF"/>
                </a:solidFill>
                <a:latin typeface="Verdana"/>
                <a:cs typeface="Verdana"/>
              </a:rPr>
              <a:t>aiming </a:t>
            </a:r>
            <a:r>
              <a:rPr dirty="0" sz="2850" spc="35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2850" spc="25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dirty="0" sz="2850" spc="-15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35">
                <a:solidFill>
                  <a:srgbClr val="FFFFFF"/>
                </a:solidFill>
                <a:latin typeface="Verdana"/>
                <a:cs typeface="Verdana"/>
              </a:rPr>
              <a:t>high-quality </a:t>
            </a:r>
            <a:r>
              <a:rPr dirty="0" sz="2850" spc="75">
                <a:solidFill>
                  <a:srgbClr val="FFFFFF"/>
                </a:solidFill>
                <a:latin typeface="Verdana"/>
                <a:cs typeface="Verdana"/>
              </a:rPr>
              <a:t>education </a:t>
            </a:r>
            <a:r>
              <a:rPr dirty="0" sz="2850" spc="5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dirty="0" sz="2850" spc="-30">
                <a:solidFill>
                  <a:srgbClr val="FFFFFF"/>
                </a:solidFill>
                <a:latin typeface="Verdana"/>
                <a:cs typeface="Verdana"/>
              </a:rPr>
              <a:t>fosters</a:t>
            </a:r>
            <a:r>
              <a:rPr dirty="0" sz="285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90">
                <a:solidFill>
                  <a:srgbClr val="FFFFFF"/>
                </a:solidFill>
                <a:latin typeface="Verdana"/>
                <a:cs typeface="Verdana"/>
              </a:rPr>
              <a:t>academic </a:t>
            </a:r>
            <a:r>
              <a:rPr dirty="0" sz="28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25">
                <a:solidFill>
                  <a:srgbClr val="FFFFFF"/>
                </a:solidFill>
                <a:latin typeface="Verdana"/>
                <a:cs typeface="Verdana"/>
              </a:rPr>
              <a:t>excellence </a:t>
            </a:r>
            <a:r>
              <a:rPr dirty="0" sz="2850" spc="10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850" spc="15">
                <a:solidFill>
                  <a:srgbClr val="FFFFFF"/>
                </a:solidFill>
                <a:latin typeface="Verdana"/>
                <a:cs typeface="Verdana"/>
              </a:rPr>
              <a:t>prepares </a:t>
            </a:r>
            <a:r>
              <a:rPr dirty="0" sz="2850" spc="50">
                <a:solidFill>
                  <a:srgbClr val="FFFFFF"/>
                </a:solidFill>
                <a:latin typeface="Verdana"/>
                <a:cs typeface="Verdana"/>
              </a:rPr>
              <a:t>students </a:t>
            </a:r>
            <a:r>
              <a:rPr dirty="0" sz="2850" spc="35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thrive </a:t>
            </a:r>
            <a:r>
              <a:rPr dirty="0" sz="2850" spc="6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850" spc="-15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2850" spc="-9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19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85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50" spc="16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8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10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5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50" spc="-155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2850" spc="7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50" spc="-43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914" y="1114361"/>
            <a:ext cx="5769610" cy="1481455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60"/>
              </a:spcBef>
            </a:pPr>
            <a:r>
              <a:rPr dirty="0" sz="4800" spc="-100">
                <a:solidFill>
                  <a:srgbClr val="FFAB40"/>
                </a:solidFill>
              </a:rPr>
              <a:t>Challenges</a:t>
            </a:r>
            <a:r>
              <a:rPr dirty="0" sz="4800" spc="-295">
                <a:solidFill>
                  <a:srgbClr val="FFAB40"/>
                </a:solidFill>
              </a:rPr>
              <a:t> </a:t>
            </a:r>
            <a:r>
              <a:rPr dirty="0" sz="4800" spc="-70">
                <a:solidFill>
                  <a:srgbClr val="FFAB40"/>
                </a:solidFill>
              </a:rPr>
              <a:t>Faced </a:t>
            </a:r>
            <a:r>
              <a:rPr dirty="0" sz="4800" spc="-1625">
                <a:solidFill>
                  <a:srgbClr val="FFAB40"/>
                </a:solidFill>
              </a:rPr>
              <a:t> </a:t>
            </a:r>
            <a:r>
              <a:rPr dirty="0" sz="4800" spc="-125">
                <a:solidFill>
                  <a:srgbClr val="FFAB40"/>
                </a:solidFill>
              </a:rPr>
              <a:t>by</a:t>
            </a:r>
            <a:r>
              <a:rPr dirty="0" sz="4800" spc="-254">
                <a:solidFill>
                  <a:srgbClr val="FFAB40"/>
                </a:solidFill>
              </a:rPr>
              <a:t> </a:t>
            </a:r>
            <a:r>
              <a:rPr dirty="0" sz="4800" spc="-125">
                <a:solidFill>
                  <a:srgbClr val="FFAB40"/>
                </a:solidFill>
              </a:rPr>
              <a:t>Schools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954974" y="3236798"/>
            <a:ext cx="7475855" cy="3661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dirty="0" sz="2950" spc="18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950" spc="-18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9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-44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3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22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114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950" spc="-8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10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dirty="0" sz="2950" spc="35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950" spc="1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6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1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18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2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14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19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8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114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950" spc="1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g  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19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950" spc="14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1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14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6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-44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2950" spc="28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18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1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11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-44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125">
                <a:solidFill>
                  <a:srgbClr val="FFFFFF"/>
                </a:solidFill>
                <a:latin typeface="Verdana"/>
                <a:cs typeface="Verdana"/>
              </a:rPr>
              <a:t>d  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ee</a:t>
            </a:r>
            <a:r>
              <a:rPr dirty="0" sz="2950" spc="18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6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-6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5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dirty="0" sz="2950" spc="-18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2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18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950" spc="1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50" spc="13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-7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-44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950">
              <a:latin typeface="Verdana"/>
              <a:cs typeface="Verdana"/>
            </a:endParaRPr>
          </a:p>
          <a:p>
            <a:pPr marL="12700" marR="358140">
              <a:lnSpc>
                <a:spcPct val="101000"/>
              </a:lnSpc>
              <a:spcBef>
                <a:spcPts val="25"/>
              </a:spcBef>
            </a:pPr>
            <a:r>
              <a:rPr dirty="0" sz="2950" spc="-114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6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5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-7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-8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3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4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28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950" spc="17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5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95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10">
                <a:solidFill>
                  <a:srgbClr val="FFFFFF"/>
                </a:solidFill>
                <a:latin typeface="Verdana"/>
                <a:cs typeface="Verdana"/>
              </a:rPr>
              <a:t>cc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dirty="0" sz="2950" spc="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10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dirty="0" sz="2950" spc="1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7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9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55">
                <a:solidFill>
                  <a:srgbClr val="FFFFFF"/>
                </a:solidFill>
                <a:latin typeface="Verdana"/>
                <a:cs typeface="Verdana"/>
              </a:rPr>
              <a:t>overall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>
                <a:solidFill>
                  <a:srgbClr val="FFFFFF"/>
                </a:solidFill>
                <a:latin typeface="Verdana"/>
                <a:cs typeface="Verdana"/>
              </a:rPr>
              <a:t>effectiveness</a:t>
            </a:r>
            <a:r>
              <a:rPr dirty="0" sz="29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2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9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7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65">
                <a:solidFill>
                  <a:srgbClr val="FFFFFF"/>
                </a:solidFill>
                <a:latin typeface="Verdana"/>
                <a:cs typeface="Verdana"/>
              </a:rPr>
              <a:t>IB </a:t>
            </a:r>
            <a:r>
              <a:rPr dirty="0" sz="2950" spc="-101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9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19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950" spc="-2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28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950" spc="-44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20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dirty="0" sz="2950" spc="1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-8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1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50" spc="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65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13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50" spc="-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-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950" spc="17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ili</a:t>
            </a:r>
            <a:r>
              <a:rPr dirty="0" sz="2950" spc="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13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14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9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0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9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950" spc="19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95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950" spc="1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950" spc="-44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8614" y="711326"/>
            <a:ext cx="5187950" cy="28575"/>
          </a:xfrm>
          <a:custGeom>
            <a:avLst/>
            <a:gdLst/>
            <a:ahLst/>
            <a:cxnLst/>
            <a:rect l="l" t="t" r="r" b="b"/>
            <a:pathLst>
              <a:path w="5187950" h="28575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6077" y="1156703"/>
            <a:ext cx="5886449" cy="7750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4272" y="1442859"/>
            <a:ext cx="8337550" cy="7683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850" spc="-75">
                <a:solidFill>
                  <a:srgbClr val="FFAB40"/>
                </a:solidFill>
              </a:rPr>
              <a:t>Community</a:t>
            </a:r>
            <a:r>
              <a:rPr dirty="0" sz="4850" spc="-270">
                <a:solidFill>
                  <a:srgbClr val="FFAB40"/>
                </a:solidFill>
              </a:rPr>
              <a:t> </a:t>
            </a:r>
            <a:r>
              <a:rPr dirty="0" sz="4850" spc="-45">
                <a:solidFill>
                  <a:srgbClr val="FFAB40"/>
                </a:solidFill>
              </a:rPr>
              <a:t>Engagement</a:t>
            </a:r>
            <a:endParaRPr sz="4850"/>
          </a:p>
        </p:txBody>
      </p:sp>
      <p:sp>
        <p:nvSpPr>
          <p:cNvPr id="3" name="object 3"/>
          <p:cNvSpPr txBox="1"/>
          <p:nvPr/>
        </p:nvSpPr>
        <p:spPr>
          <a:xfrm>
            <a:off x="3817759" y="2549836"/>
            <a:ext cx="11383010" cy="2156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99900"/>
              </a:lnSpc>
              <a:spcBef>
                <a:spcPts val="95"/>
              </a:spcBef>
            </a:pPr>
            <a:r>
              <a:rPr dirty="0" sz="2800" spc="75">
                <a:solidFill>
                  <a:srgbClr val="FFFFFF"/>
                </a:solidFill>
                <a:latin typeface="Verdana"/>
                <a:cs typeface="Verdana"/>
              </a:rPr>
              <a:t>Building 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strong </a:t>
            </a:r>
            <a:r>
              <a:rPr dirty="0" sz="2800" spc="70">
                <a:solidFill>
                  <a:srgbClr val="FFFFFF"/>
                </a:solidFill>
                <a:latin typeface="Verdana"/>
                <a:cs typeface="Verdana"/>
              </a:rPr>
              <a:t>community </a:t>
            </a:r>
            <a:r>
              <a:rPr dirty="0" sz="2800" spc="40">
                <a:solidFill>
                  <a:srgbClr val="FFFFFF"/>
                </a:solidFill>
                <a:latin typeface="Verdana"/>
                <a:cs typeface="Verdana"/>
              </a:rPr>
              <a:t>around </a:t>
            </a:r>
            <a:r>
              <a:rPr dirty="0" sz="2800" spc="-80">
                <a:solidFill>
                  <a:srgbClr val="FFFFFF"/>
                </a:solidFill>
                <a:latin typeface="Verdana"/>
                <a:cs typeface="Verdana"/>
              </a:rPr>
              <a:t>IB 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schools </a:t>
            </a:r>
            <a:r>
              <a:rPr dirty="0" sz="2800" spc="-6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essential 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dirty="0" sz="2800" spc="-96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dirty="0" sz="28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60">
                <a:solidFill>
                  <a:srgbClr val="FFFFFF"/>
                </a:solidFill>
                <a:latin typeface="Verdana"/>
                <a:cs typeface="Verdana"/>
              </a:rPr>
              <a:t>success.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90">
                <a:solidFill>
                  <a:srgbClr val="FFFFFF"/>
                </a:solidFill>
                <a:latin typeface="Verdana"/>
                <a:cs typeface="Verdana"/>
              </a:rPr>
              <a:t>Engaging</a:t>
            </a:r>
            <a:r>
              <a:rPr dirty="0" sz="28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Verdana"/>
                <a:cs typeface="Verdana"/>
              </a:rPr>
              <a:t>parents,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local</a:t>
            </a:r>
            <a:r>
              <a:rPr dirty="0" sz="28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organizations,</a:t>
            </a:r>
            <a:r>
              <a:rPr dirty="0" sz="28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7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60">
                <a:solidFill>
                  <a:srgbClr val="FFFFFF"/>
                </a:solidFill>
                <a:latin typeface="Verdana"/>
                <a:cs typeface="Verdana"/>
              </a:rPr>
              <a:t>alumni </a:t>
            </a:r>
            <a:r>
              <a:rPr dirty="0" sz="2800" spc="-96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6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dirty="0" sz="2800" spc="55">
                <a:solidFill>
                  <a:srgbClr val="FFFFFF"/>
                </a:solidFill>
                <a:latin typeface="Verdana"/>
                <a:cs typeface="Verdana"/>
              </a:rPr>
              <a:t>enhance </a:t>
            </a:r>
            <a:r>
              <a:rPr dirty="0" sz="2800" spc="5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educational 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experience </a:t>
            </a:r>
            <a:r>
              <a:rPr dirty="0" sz="2800" spc="7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vital </a:t>
            </a:r>
            <a:r>
              <a:rPr dirty="0" sz="28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45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dirty="0" sz="28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Verdana"/>
                <a:cs typeface="Verdana"/>
              </a:rPr>
              <a:t>systems.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Collaborative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efforts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6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lead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45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dirty="0" sz="280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15">
                <a:solidFill>
                  <a:srgbClr val="FFFFFF"/>
                </a:solidFill>
                <a:latin typeface="Verdana"/>
                <a:cs typeface="Verdana"/>
              </a:rPr>
              <a:t>robust </a:t>
            </a:r>
            <a:r>
              <a:rPr dirty="0" sz="2800" spc="-96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18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8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8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800" spc="4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00" spc="-1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16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800" spc="-10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23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00" spc="114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31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800" spc="9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800" spc="1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800" spc="-43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8897" y="5269456"/>
            <a:ext cx="10629899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8168" y="1850237"/>
            <a:ext cx="5048885" cy="1481455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60"/>
              </a:spcBef>
            </a:pPr>
            <a:r>
              <a:rPr dirty="0" sz="4800" spc="-15">
                <a:solidFill>
                  <a:srgbClr val="FFAB40"/>
                </a:solidFill>
              </a:rPr>
              <a:t>C</a:t>
            </a:r>
            <a:r>
              <a:rPr dirty="0" sz="4800" spc="-105">
                <a:solidFill>
                  <a:srgbClr val="FFAB40"/>
                </a:solidFill>
              </a:rPr>
              <a:t>o</a:t>
            </a:r>
            <a:r>
              <a:rPr dirty="0" sz="4800" spc="-50">
                <a:solidFill>
                  <a:srgbClr val="FFAB40"/>
                </a:solidFill>
              </a:rPr>
              <a:t>n</a:t>
            </a:r>
            <a:r>
              <a:rPr dirty="0" sz="4800" spc="60">
                <a:solidFill>
                  <a:srgbClr val="FFAB40"/>
                </a:solidFill>
              </a:rPr>
              <a:t>c</a:t>
            </a:r>
            <a:r>
              <a:rPr dirty="0" sz="4800" spc="-145">
                <a:solidFill>
                  <a:srgbClr val="FFAB40"/>
                </a:solidFill>
              </a:rPr>
              <a:t>l</a:t>
            </a:r>
            <a:r>
              <a:rPr dirty="0" sz="4800" spc="-105">
                <a:solidFill>
                  <a:srgbClr val="FFAB40"/>
                </a:solidFill>
              </a:rPr>
              <a:t>u</a:t>
            </a:r>
            <a:r>
              <a:rPr dirty="0" sz="4800" spc="-229">
                <a:solidFill>
                  <a:srgbClr val="FFAB40"/>
                </a:solidFill>
              </a:rPr>
              <a:t>s</a:t>
            </a:r>
            <a:r>
              <a:rPr dirty="0" sz="4800" spc="-145">
                <a:solidFill>
                  <a:srgbClr val="FFAB40"/>
                </a:solidFill>
              </a:rPr>
              <a:t>i</a:t>
            </a:r>
            <a:r>
              <a:rPr dirty="0" sz="4800" spc="-105">
                <a:solidFill>
                  <a:srgbClr val="FFAB40"/>
                </a:solidFill>
              </a:rPr>
              <a:t>o</a:t>
            </a:r>
            <a:r>
              <a:rPr dirty="0" sz="4800" spc="-80">
                <a:solidFill>
                  <a:srgbClr val="FFAB40"/>
                </a:solidFill>
              </a:rPr>
              <a:t>n</a:t>
            </a:r>
            <a:r>
              <a:rPr dirty="0" sz="4800" spc="-245">
                <a:solidFill>
                  <a:srgbClr val="FFAB40"/>
                </a:solidFill>
              </a:rPr>
              <a:t> </a:t>
            </a:r>
            <a:r>
              <a:rPr dirty="0" sz="4800" spc="-200">
                <a:solidFill>
                  <a:srgbClr val="FFAB40"/>
                </a:solidFill>
              </a:rPr>
              <a:t>a</a:t>
            </a:r>
            <a:r>
              <a:rPr dirty="0" sz="4800" spc="-50">
                <a:solidFill>
                  <a:srgbClr val="FFAB40"/>
                </a:solidFill>
              </a:rPr>
              <a:t>n</a:t>
            </a:r>
            <a:r>
              <a:rPr dirty="0" sz="4800" spc="-5">
                <a:solidFill>
                  <a:srgbClr val="FFAB40"/>
                </a:solidFill>
              </a:rPr>
              <a:t>d  </a:t>
            </a:r>
            <a:r>
              <a:rPr dirty="0" sz="4800" spc="-100">
                <a:solidFill>
                  <a:srgbClr val="FFAB40"/>
                </a:solidFill>
              </a:rPr>
              <a:t>F</a:t>
            </a:r>
            <a:r>
              <a:rPr dirty="0" sz="4800" spc="-105">
                <a:solidFill>
                  <a:srgbClr val="FFAB40"/>
                </a:solidFill>
              </a:rPr>
              <a:t>u</a:t>
            </a:r>
            <a:r>
              <a:rPr dirty="0" sz="4800" spc="-50">
                <a:solidFill>
                  <a:srgbClr val="FFAB40"/>
                </a:solidFill>
              </a:rPr>
              <a:t>t</a:t>
            </a:r>
            <a:r>
              <a:rPr dirty="0" sz="4800" spc="-105">
                <a:solidFill>
                  <a:srgbClr val="FFAB40"/>
                </a:solidFill>
              </a:rPr>
              <a:t>u</a:t>
            </a:r>
            <a:r>
              <a:rPr dirty="0" sz="4800" spc="-295">
                <a:solidFill>
                  <a:srgbClr val="FFAB40"/>
                </a:solidFill>
              </a:rPr>
              <a:t>r</a:t>
            </a:r>
            <a:r>
              <a:rPr dirty="0" sz="4800" spc="-105">
                <a:solidFill>
                  <a:srgbClr val="FFAB40"/>
                </a:solidFill>
              </a:rPr>
              <a:t>e</a:t>
            </a:r>
            <a:r>
              <a:rPr dirty="0" sz="4800" spc="-245">
                <a:solidFill>
                  <a:srgbClr val="FFAB40"/>
                </a:solidFill>
              </a:rPr>
              <a:t> </a:t>
            </a:r>
            <a:r>
              <a:rPr dirty="0" sz="4800" spc="-25">
                <a:solidFill>
                  <a:srgbClr val="FFAB40"/>
                </a:solidFill>
              </a:rPr>
              <a:t>O</a:t>
            </a:r>
            <a:r>
              <a:rPr dirty="0" sz="4800" spc="-105">
                <a:solidFill>
                  <a:srgbClr val="FFAB40"/>
                </a:solidFill>
              </a:rPr>
              <a:t>u</a:t>
            </a:r>
            <a:r>
              <a:rPr dirty="0" sz="4800" spc="-50">
                <a:solidFill>
                  <a:srgbClr val="FFAB40"/>
                </a:solidFill>
              </a:rPr>
              <a:t>t</a:t>
            </a:r>
            <a:r>
              <a:rPr dirty="0" sz="4800" spc="-145">
                <a:solidFill>
                  <a:srgbClr val="FFAB40"/>
                </a:solidFill>
              </a:rPr>
              <a:t>l</a:t>
            </a:r>
            <a:r>
              <a:rPr dirty="0" sz="4800" spc="-105">
                <a:solidFill>
                  <a:srgbClr val="FFAB40"/>
                </a:solidFill>
              </a:rPr>
              <a:t>oo</a:t>
            </a:r>
            <a:r>
              <a:rPr dirty="0" sz="4800" spc="70">
                <a:solidFill>
                  <a:srgbClr val="FFAB40"/>
                </a:solidFill>
              </a:rPr>
              <a:t>k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8709190" y="1861362"/>
            <a:ext cx="8541385" cy="2473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5"/>
              </a:spcBef>
            </a:pPr>
            <a:r>
              <a:rPr dirty="0" sz="2650" spc="2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650" spc="55">
                <a:solidFill>
                  <a:srgbClr val="FFFFFF"/>
                </a:solidFill>
                <a:latin typeface="Verdana"/>
                <a:cs typeface="Verdana"/>
              </a:rPr>
              <a:t>landscape </a:t>
            </a:r>
            <a:r>
              <a:rPr dirty="0" sz="2650" spc="2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650" spc="-55">
                <a:solidFill>
                  <a:srgbClr val="FFFFFF"/>
                </a:solidFill>
                <a:latin typeface="Verdana"/>
                <a:cs typeface="Verdana"/>
              </a:rPr>
              <a:t>IB 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schools </a:t>
            </a:r>
            <a:r>
              <a:rPr dirty="0" sz="2650" spc="6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2650" spc="155">
                <a:solidFill>
                  <a:srgbClr val="FFFFFF"/>
                </a:solidFill>
                <a:latin typeface="Verdana"/>
                <a:cs typeface="Verdana"/>
              </a:rPr>
              <a:t>Pune </a:t>
            </a:r>
            <a:r>
              <a:rPr dirty="0" sz="2650" spc="-4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2650" spc="-35">
                <a:solidFill>
                  <a:srgbClr val="FFFFFF"/>
                </a:solidFill>
                <a:latin typeface="Verdana"/>
                <a:cs typeface="Verdana"/>
              </a:rPr>
              <a:t>evolving, </a:t>
            </a:r>
            <a:r>
              <a:rPr dirty="0" sz="265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55">
                <a:solidFill>
                  <a:srgbClr val="FFFFFF"/>
                </a:solidFill>
                <a:latin typeface="Verdana"/>
                <a:cs typeface="Verdana"/>
              </a:rPr>
              <a:t>presenting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00">
                <a:solidFill>
                  <a:srgbClr val="FFFFFF"/>
                </a:solidFill>
                <a:latin typeface="Verdana"/>
                <a:cs typeface="Verdana"/>
              </a:rPr>
              <a:t>both</a:t>
            </a:r>
            <a:r>
              <a:rPr dirty="0" sz="2650" spc="-2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55">
                <a:solidFill>
                  <a:srgbClr val="FFFFFF"/>
                </a:solidFill>
                <a:latin typeface="Verdana"/>
                <a:cs typeface="Verdana"/>
              </a:rPr>
              <a:t>opportunities</a:t>
            </a:r>
            <a:r>
              <a:rPr dirty="0" sz="2650" spc="-2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9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0">
                <a:solidFill>
                  <a:srgbClr val="FFFFFF"/>
                </a:solidFill>
                <a:latin typeface="Verdana"/>
                <a:cs typeface="Verdana"/>
              </a:rPr>
              <a:t>challenges.</a:t>
            </a:r>
            <a:r>
              <a:rPr dirty="0" sz="2650" spc="-2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4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dirty="0" sz="2650" spc="-9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40">
                <a:solidFill>
                  <a:srgbClr val="FFFFFF"/>
                </a:solidFill>
                <a:latin typeface="Verdana"/>
                <a:cs typeface="Verdana"/>
              </a:rPr>
              <a:t>addressing 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these </a:t>
            </a:r>
            <a:r>
              <a:rPr dirty="0" sz="2650" spc="50">
                <a:solidFill>
                  <a:srgbClr val="FFFFFF"/>
                </a:solidFill>
                <a:latin typeface="Verdana"/>
                <a:cs typeface="Verdana"/>
              </a:rPr>
              <a:t>challenges </a:t>
            </a:r>
            <a:r>
              <a:rPr dirty="0" sz="2650" spc="9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650" spc="20">
                <a:solidFill>
                  <a:srgbClr val="FFFFFF"/>
                </a:solidFill>
                <a:latin typeface="Verdana"/>
                <a:cs typeface="Verdana"/>
              </a:rPr>
              <a:t>fostering </a:t>
            </a:r>
            <a:r>
              <a:rPr dirty="0" sz="26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0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50" spc="265">
                <a:solidFill>
                  <a:srgbClr val="FFFFFF"/>
                </a:solidFill>
                <a:latin typeface="Verdana"/>
                <a:cs typeface="Verdana"/>
              </a:rPr>
              <a:t>mm</a:t>
            </a:r>
            <a:r>
              <a:rPr dirty="0" sz="2650" spc="12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50" spc="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50" spc="-114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50" spc="18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50" spc="18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26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50" spc="7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50" spc="-39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3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50" spc="204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8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50" spc="10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2650" spc="70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dirty="0" sz="2650" spc="-40">
                <a:solidFill>
                  <a:srgbClr val="FFFFFF"/>
                </a:solidFill>
                <a:latin typeface="Verdana"/>
                <a:cs typeface="Verdana"/>
              </a:rPr>
              <a:t>ls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50" spc="13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nh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50" spc="10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dirty="0" sz="2650" spc="25">
                <a:solidFill>
                  <a:srgbClr val="FFFFFF"/>
                </a:solidFill>
                <a:latin typeface="Verdana"/>
                <a:cs typeface="Verdana"/>
              </a:rPr>
              <a:t>their </a:t>
            </a:r>
            <a:r>
              <a:rPr dirty="0" sz="2650" spc="100">
                <a:solidFill>
                  <a:srgbClr val="FFFFFF"/>
                </a:solidFill>
                <a:latin typeface="Verdana"/>
                <a:cs typeface="Verdana"/>
              </a:rPr>
              <a:t>impact </a:t>
            </a:r>
            <a:r>
              <a:rPr dirty="0" sz="2650" spc="9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650" spc="75">
                <a:solidFill>
                  <a:srgbClr val="FFFFFF"/>
                </a:solidFill>
                <a:latin typeface="Verdana"/>
                <a:cs typeface="Verdana"/>
              </a:rPr>
              <a:t>continue </a:t>
            </a:r>
            <a:r>
              <a:rPr dirty="0" sz="2650" spc="3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2650" spc="25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dirty="0" sz="2650" spc="15">
                <a:solidFill>
                  <a:srgbClr val="FFFFFF"/>
                </a:solidFill>
                <a:latin typeface="Verdana"/>
                <a:cs typeface="Verdana"/>
              </a:rPr>
              <a:t>valuable </a:t>
            </a:r>
            <a:r>
              <a:rPr dirty="0" sz="26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16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2650" spc="12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50" spc="1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50" spc="-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-14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dirty="0" sz="2650" spc="16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-8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650" spc="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50" spc="2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50" spc="10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-7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5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6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50" spc="-5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-3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650" spc="12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50" spc="12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650" spc="-9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650" spc="4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50" spc="18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50" spc="3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650" spc="-18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265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65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65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650" spc="7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650" spc="13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650" spc="-8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650" spc="-39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6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8614" y="711326"/>
            <a:ext cx="5187950" cy="28575"/>
          </a:xfrm>
          <a:custGeom>
            <a:avLst/>
            <a:gdLst/>
            <a:ahLst/>
            <a:cxnLst/>
            <a:rect l="l" t="t" r="r" b="b"/>
            <a:pathLst>
              <a:path w="5187950" h="28575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8000" cy="10286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1337" y="2683516"/>
            <a:ext cx="4716780" cy="13754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850" spc="-260"/>
              <a:t>Than</a:t>
            </a:r>
            <a:r>
              <a:rPr dirty="0" sz="8850" spc="-35"/>
              <a:t>k</a:t>
            </a:r>
            <a:r>
              <a:rPr dirty="0" sz="8850" spc="-650"/>
              <a:t>s!</a:t>
            </a:r>
            <a:endParaRPr sz="8850"/>
          </a:p>
        </p:txBody>
      </p:sp>
      <p:sp>
        <p:nvSpPr>
          <p:cNvPr id="4" name="object 4"/>
          <p:cNvSpPr/>
          <p:nvPr/>
        </p:nvSpPr>
        <p:spPr>
          <a:xfrm>
            <a:off x="1623910" y="4315040"/>
            <a:ext cx="7320280" cy="95250"/>
          </a:xfrm>
          <a:custGeom>
            <a:avLst/>
            <a:gdLst/>
            <a:ahLst/>
            <a:cxnLst/>
            <a:rect l="l" t="t" r="r" b="b"/>
            <a:pathLst>
              <a:path w="7320280" h="95250">
                <a:moveTo>
                  <a:pt x="7319912" y="66636"/>
                </a:moveTo>
                <a:lnTo>
                  <a:pt x="241" y="0"/>
                </a:lnTo>
                <a:lnTo>
                  <a:pt x="0" y="28575"/>
                </a:lnTo>
                <a:lnTo>
                  <a:pt x="7319658" y="95211"/>
                </a:lnTo>
                <a:lnTo>
                  <a:pt x="7319912" y="66636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2024-08-14T11:03:23Z</dcterms:created>
  <dcterms:modified xsi:type="dcterms:W3CDTF">2024-08-14T11:03:23Z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2024-08-14T00:00:00Z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2024-08-14T00:00:00Z</vt:filetime>
  </property>
</Properties>
</file>