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Lst>
  <p:sldSz cx="18288000" cy="10287000"/>
  <p:notesSz cx="6858000" cy="9144000"/>
  <p:embeddedFontLst>
    <p:embeddedFont>
      <p:font typeface="Open Sauce Heavy" charset="1" panose="00000A00000000000000"/>
      <p:regular r:id="rId14"/>
    </p:embeddedFont>
    <p:embeddedFont>
      <p:font typeface="Open Sauce" charset="1" panose="00000500000000000000"/>
      <p:regular r:id="rId15"/>
    </p:embeddedFont>
    <p:embeddedFont>
      <p:font typeface="Open Sauce Bold" charset="1" panose="00000800000000000000"/>
      <p:regular r:id="rId16"/>
    </p:embeddedFont>
    <p:embeddedFont>
      <p:font typeface="Helios" charset="1" panose="020B0504020202020204"/>
      <p:regular r:id="rId17"/>
    </p:embeddedFont>
    <p:embeddedFont>
      <p:font typeface="TT Hoves Bold" charset="1" panose="02000003020000060003"/>
      <p:regular r:id="rId18"/>
    </p:embeddedFont>
    <p:embeddedFont>
      <p:font typeface="Helios Bold" charset="1" panose="020B0704020202020204"/>
      <p:regular r:id="rId19"/>
    </p:embeddedFont>
    <p:embeddedFont>
      <p:font typeface="Cormorant Garamond Bold Italics" charset="1" panose="00000800000000000000"/>
      <p:regular r:id="rId20"/>
    </p:embeddedFont>
    <p:embeddedFont>
      <p:font typeface="Canva Sans Bold" charset="1" panose="020B0803030501040103"/>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http://www.blockchainx.tech"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https://www.blockchainx.tech/uniswap-clone-script/" TargetMode="External" Type="http://schemas.openxmlformats.org/officeDocument/2006/relationships/hyperlink"/></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png" Type="http://schemas.openxmlformats.org/officeDocument/2006/relationships/image"/><Relationship Id="rId4" Target="../media/image12.png" Type="http://schemas.openxmlformats.org/officeDocument/2006/relationships/image"/><Relationship Id="rId5" Target="../media/image13.png" Type="http://schemas.openxmlformats.org/officeDocument/2006/relationships/image"/><Relationship Id="rId6" Target="../media/image14.png" Type="http://schemas.openxmlformats.org/officeDocument/2006/relationships/image"/><Relationship Id="rId7" Target="https://www.blockchainx.tech" TargetMode="External" Type="http://schemas.openxmlformats.org/officeDocument/2006/relationships/hyperlink"/></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16.svg" Type="http://schemas.openxmlformats.org/officeDocument/2006/relationships/image"/><Relationship Id="rId4" Target="../media/image6.png" Type="http://schemas.openxmlformats.org/officeDocument/2006/relationships/image"/><Relationship Id="rId5" Target="../media/image17.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DFBFB"/>
        </a:solidFill>
      </p:bgPr>
    </p:bg>
    <p:spTree>
      <p:nvGrpSpPr>
        <p:cNvPr id="1" name=""/>
        <p:cNvGrpSpPr/>
        <p:nvPr/>
      </p:nvGrpSpPr>
      <p:grpSpPr>
        <a:xfrm>
          <a:off x="0" y="0"/>
          <a:ext cx="0" cy="0"/>
          <a:chOff x="0" y="0"/>
          <a:chExt cx="0" cy="0"/>
        </a:xfrm>
      </p:grpSpPr>
      <p:sp>
        <p:nvSpPr>
          <p:cNvPr name="Freeform 2" id="2"/>
          <p:cNvSpPr/>
          <p:nvPr/>
        </p:nvSpPr>
        <p:spPr>
          <a:xfrm flipH="false" flipV="false" rot="0">
            <a:off x="15047759" y="3749017"/>
            <a:ext cx="3240241" cy="6504134"/>
          </a:xfrm>
          <a:custGeom>
            <a:avLst/>
            <a:gdLst/>
            <a:ahLst/>
            <a:cxnLst/>
            <a:rect r="r" b="b" t="t" l="l"/>
            <a:pathLst>
              <a:path h="6504134" w="3240241">
                <a:moveTo>
                  <a:pt x="0" y="0"/>
                </a:moveTo>
                <a:lnTo>
                  <a:pt x="3240241" y="0"/>
                </a:lnTo>
                <a:lnTo>
                  <a:pt x="3240241" y="6504133"/>
                </a:lnTo>
                <a:lnTo>
                  <a:pt x="0" y="650413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5400000">
            <a:off x="4318367" y="4189197"/>
            <a:ext cx="5255597" cy="13183610"/>
            <a:chOff x="0" y="0"/>
            <a:chExt cx="1384190" cy="3472227"/>
          </a:xfrm>
        </p:grpSpPr>
        <p:sp>
          <p:nvSpPr>
            <p:cNvPr name="Freeform 4" id="4"/>
            <p:cNvSpPr/>
            <p:nvPr/>
          </p:nvSpPr>
          <p:spPr>
            <a:xfrm flipH="false" flipV="false" rot="0">
              <a:off x="0" y="0"/>
              <a:ext cx="1384190" cy="3472226"/>
            </a:xfrm>
            <a:custGeom>
              <a:avLst/>
              <a:gdLst/>
              <a:ahLst/>
              <a:cxnLst/>
              <a:rect r="r" b="b" t="t" l="l"/>
              <a:pathLst>
                <a:path h="3472226" w="1384190">
                  <a:moveTo>
                    <a:pt x="0" y="0"/>
                  </a:moveTo>
                  <a:lnTo>
                    <a:pt x="1384190" y="0"/>
                  </a:lnTo>
                  <a:lnTo>
                    <a:pt x="1384190" y="3472226"/>
                  </a:lnTo>
                  <a:lnTo>
                    <a:pt x="0" y="3472226"/>
                  </a:lnTo>
                  <a:close/>
                </a:path>
              </a:pathLst>
            </a:custGeom>
            <a:solidFill>
              <a:srgbClr val="106861"/>
            </a:solidFill>
          </p:spPr>
        </p:sp>
        <p:sp>
          <p:nvSpPr>
            <p:cNvPr name="TextBox 5" id="5"/>
            <p:cNvSpPr txBox="true"/>
            <p:nvPr/>
          </p:nvSpPr>
          <p:spPr>
            <a:xfrm>
              <a:off x="0" y="-19050"/>
              <a:ext cx="1384190" cy="3491277"/>
            </a:xfrm>
            <a:prstGeom prst="rect">
              <a:avLst/>
            </a:prstGeom>
          </p:spPr>
          <p:txBody>
            <a:bodyPr anchor="ctr" rtlCol="false" tIns="50800" lIns="50800" bIns="50800" rIns="50800"/>
            <a:lstStyle/>
            <a:p>
              <a:pPr algn="ctr">
                <a:lnSpc>
                  <a:spcPts val="2859"/>
                </a:lnSpc>
              </a:pPr>
            </a:p>
          </p:txBody>
        </p:sp>
      </p:grpSp>
      <p:grpSp>
        <p:nvGrpSpPr>
          <p:cNvPr name="Group 6" id="6"/>
          <p:cNvGrpSpPr/>
          <p:nvPr/>
        </p:nvGrpSpPr>
        <p:grpSpPr>
          <a:xfrm rot="0">
            <a:off x="13032403" y="-1448305"/>
            <a:ext cx="5255597" cy="13183610"/>
            <a:chOff x="0" y="0"/>
            <a:chExt cx="1384190" cy="3472227"/>
          </a:xfrm>
        </p:grpSpPr>
        <p:sp>
          <p:nvSpPr>
            <p:cNvPr name="Freeform 7" id="7"/>
            <p:cNvSpPr/>
            <p:nvPr/>
          </p:nvSpPr>
          <p:spPr>
            <a:xfrm flipH="false" flipV="false" rot="0">
              <a:off x="0" y="0"/>
              <a:ext cx="1384190" cy="3472226"/>
            </a:xfrm>
            <a:custGeom>
              <a:avLst/>
              <a:gdLst/>
              <a:ahLst/>
              <a:cxnLst/>
              <a:rect r="r" b="b" t="t" l="l"/>
              <a:pathLst>
                <a:path h="3472226" w="1384190">
                  <a:moveTo>
                    <a:pt x="0" y="0"/>
                  </a:moveTo>
                  <a:lnTo>
                    <a:pt x="1384190" y="0"/>
                  </a:lnTo>
                  <a:lnTo>
                    <a:pt x="1384190" y="3472226"/>
                  </a:lnTo>
                  <a:lnTo>
                    <a:pt x="0" y="3472226"/>
                  </a:lnTo>
                  <a:close/>
                </a:path>
              </a:pathLst>
            </a:custGeom>
            <a:solidFill>
              <a:srgbClr val="106861"/>
            </a:solidFill>
          </p:spPr>
        </p:sp>
        <p:sp>
          <p:nvSpPr>
            <p:cNvPr name="TextBox 8" id="8"/>
            <p:cNvSpPr txBox="true"/>
            <p:nvPr/>
          </p:nvSpPr>
          <p:spPr>
            <a:xfrm>
              <a:off x="0" y="-19050"/>
              <a:ext cx="1384190" cy="3491277"/>
            </a:xfrm>
            <a:prstGeom prst="rect">
              <a:avLst/>
            </a:prstGeom>
          </p:spPr>
          <p:txBody>
            <a:bodyPr anchor="ctr" rtlCol="false" tIns="50800" lIns="50800" bIns="50800" rIns="50800"/>
            <a:lstStyle/>
            <a:p>
              <a:pPr algn="ctr">
                <a:lnSpc>
                  <a:spcPts val="2859"/>
                </a:lnSpc>
              </a:pPr>
            </a:p>
          </p:txBody>
        </p:sp>
      </p:grpSp>
      <p:sp>
        <p:nvSpPr>
          <p:cNvPr name="Freeform 9" id="9"/>
          <p:cNvSpPr/>
          <p:nvPr/>
        </p:nvSpPr>
        <p:spPr>
          <a:xfrm flipH="false" flipV="false" rot="0">
            <a:off x="8864150" y="975247"/>
            <a:ext cx="8336506" cy="8336506"/>
          </a:xfrm>
          <a:custGeom>
            <a:avLst/>
            <a:gdLst/>
            <a:ahLst/>
            <a:cxnLst/>
            <a:rect r="r" b="b" t="t" l="l"/>
            <a:pathLst>
              <a:path h="8336506" w="8336506">
                <a:moveTo>
                  <a:pt x="0" y="0"/>
                </a:moveTo>
                <a:lnTo>
                  <a:pt x="8336506" y="0"/>
                </a:lnTo>
                <a:lnTo>
                  <a:pt x="8336506" y="8336506"/>
                </a:lnTo>
                <a:lnTo>
                  <a:pt x="0" y="833650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a:ln cap="sq">
            <a:noFill/>
            <a:prstDash val="solid"/>
            <a:miter/>
          </a:ln>
        </p:spPr>
      </p:sp>
      <p:grpSp>
        <p:nvGrpSpPr>
          <p:cNvPr name="Group 10" id="10"/>
          <p:cNvGrpSpPr/>
          <p:nvPr/>
        </p:nvGrpSpPr>
        <p:grpSpPr>
          <a:xfrm rot="0">
            <a:off x="9707526" y="1663337"/>
            <a:ext cx="6960353" cy="6960326"/>
            <a:chOff x="0" y="0"/>
            <a:chExt cx="6350000" cy="6349975"/>
          </a:xfrm>
        </p:grpSpPr>
        <p:sp>
          <p:nvSpPr>
            <p:cNvPr name="Freeform 11" id="11"/>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6"/>
              <a:stretch>
                <a:fillRect l="0" t="0" r="0" b="0"/>
              </a:stretch>
            </a:blipFill>
          </p:spPr>
        </p:sp>
      </p:grpSp>
      <p:grpSp>
        <p:nvGrpSpPr>
          <p:cNvPr name="Group 12" id="12"/>
          <p:cNvGrpSpPr/>
          <p:nvPr/>
        </p:nvGrpSpPr>
        <p:grpSpPr>
          <a:xfrm rot="0">
            <a:off x="756991" y="3249561"/>
            <a:ext cx="77334" cy="3787877"/>
            <a:chOff x="0" y="0"/>
            <a:chExt cx="20368" cy="997630"/>
          </a:xfrm>
        </p:grpSpPr>
        <p:sp>
          <p:nvSpPr>
            <p:cNvPr name="Freeform 13" id="13"/>
            <p:cNvSpPr/>
            <p:nvPr/>
          </p:nvSpPr>
          <p:spPr>
            <a:xfrm flipH="false" flipV="false" rot="0">
              <a:off x="0" y="0"/>
              <a:ext cx="20368" cy="997630"/>
            </a:xfrm>
            <a:custGeom>
              <a:avLst/>
              <a:gdLst/>
              <a:ahLst/>
              <a:cxnLst/>
              <a:rect r="r" b="b" t="t" l="l"/>
              <a:pathLst>
                <a:path h="997630" w="20368">
                  <a:moveTo>
                    <a:pt x="0" y="0"/>
                  </a:moveTo>
                  <a:lnTo>
                    <a:pt x="20368" y="0"/>
                  </a:lnTo>
                  <a:lnTo>
                    <a:pt x="20368" y="997630"/>
                  </a:lnTo>
                  <a:lnTo>
                    <a:pt x="0" y="997630"/>
                  </a:lnTo>
                  <a:close/>
                </a:path>
              </a:pathLst>
            </a:custGeom>
            <a:solidFill>
              <a:srgbClr val="123D33"/>
            </a:solidFill>
            <a:ln cap="sq">
              <a:noFill/>
              <a:prstDash val="solid"/>
              <a:miter/>
            </a:ln>
          </p:spPr>
        </p:sp>
        <p:sp>
          <p:nvSpPr>
            <p:cNvPr name="TextBox 14" id="14"/>
            <p:cNvSpPr txBox="true"/>
            <p:nvPr/>
          </p:nvSpPr>
          <p:spPr>
            <a:xfrm>
              <a:off x="0" y="-19050"/>
              <a:ext cx="20368" cy="1016680"/>
            </a:xfrm>
            <a:prstGeom prst="rect">
              <a:avLst/>
            </a:prstGeom>
          </p:spPr>
          <p:txBody>
            <a:bodyPr anchor="ctr" rtlCol="false" tIns="50800" lIns="50800" bIns="50800" rIns="50800"/>
            <a:lstStyle/>
            <a:p>
              <a:pPr algn="ctr" marL="0" indent="0" lvl="0">
                <a:lnSpc>
                  <a:spcPts val="2859"/>
                </a:lnSpc>
                <a:spcBef>
                  <a:spcPct val="0"/>
                </a:spcBef>
              </a:pPr>
            </a:p>
          </p:txBody>
        </p:sp>
      </p:grpSp>
      <p:sp>
        <p:nvSpPr>
          <p:cNvPr name="Freeform 15" id="15"/>
          <p:cNvSpPr/>
          <p:nvPr/>
        </p:nvSpPr>
        <p:spPr>
          <a:xfrm flipH="false" flipV="false" rot="0">
            <a:off x="1387521" y="3029736"/>
            <a:ext cx="2026463" cy="644246"/>
          </a:xfrm>
          <a:custGeom>
            <a:avLst/>
            <a:gdLst/>
            <a:ahLst/>
            <a:cxnLst/>
            <a:rect r="r" b="b" t="t" l="l"/>
            <a:pathLst>
              <a:path h="644246" w="2026463">
                <a:moveTo>
                  <a:pt x="0" y="0"/>
                </a:moveTo>
                <a:lnTo>
                  <a:pt x="2026463" y="0"/>
                </a:lnTo>
                <a:lnTo>
                  <a:pt x="2026463" y="644247"/>
                </a:lnTo>
                <a:lnTo>
                  <a:pt x="0" y="644247"/>
                </a:lnTo>
                <a:lnTo>
                  <a:pt x="0" y="0"/>
                </a:lnTo>
                <a:close/>
              </a:path>
            </a:pathLst>
          </a:custGeom>
          <a:blipFill>
            <a:blip r:embed="rId7"/>
            <a:stretch>
              <a:fillRect l="0" t="0" r="0" b="0"/>
            </a:stretch>
          </a:blipFill>
        </p:spPr>
      </p:sp>
      <p:sp>
        <p:nvSpPr>
          <p:cNvPr name="TextBox 16" id="16"/>
          <p:cNvSpPr txBox="true"/>
          <p:nvPr/>
        </p:nvSpPr>
        <p:spPr>
          <a:xfrm rot="0">
            <a:off x="1253425" y="3705836"/>
            <a:ext cx="8035451" cy="2943193"/>
          </a:xfrm>
          <a:prstGeom prst="rect">
            <a:avLst/>
          </a:prstGeom>
        </p:spPr>
        <p:txBody>
          <a:bodyPr anchor="t" rtlCol="false" tIns="0" lIns="0" bIns="0" rIns="0">
            <a:spAutoFit/>
          </a:bodyPr>
          <a:lstStyle/>
          <a:p>
            <a:pPr algn="l">
              <a:lnSpc>
                <a:spcPts val="11796"/>
              </a:lnSpc>
            </a:pPr>
            <a:r>
              <a:rPr lang="en-US" sz="8426" spc="-168" b="true">
                <a:solidFill>
                  <a:srgbClr val="191919"/>
                </a:solidFill>
                <a:latin typeface="Open Sauce Heavy"/>
                <a:ea typeface="Open Sauce Heavy"/>
                <a:cs typeface="Open Sauce Heavy"/>
                <a:sym typeface="Open Sauce Heavy"/>
              </a:rPr>
              <a:t>Uniswap clone script- Explain</a:t>
            </a:r>
          </a:p>
        </p:txBody>
      </p:sp>
      <p:sp>
        <p:nvSpPr>
          <p:cNvPr name="TextBox 17" id="17"/>
          <p:cNvSpPr txBox="true"/>
          <p:nvPr/>
        </p:nvSpPr>
        <p:spPr>
          <a:xfrm rot="0">
            <a:off x="1387521" y="7542183"/>
            <a:ext cx="3369964" cy="345130"/>
          </a:xfrm>
          <a:prstGeom prst="rect">
            <a:avLst/>
          </a:prstGeom>
        </p:spPr>
        <p:txBody>
          <a:bodyPr anchor="t" rtlCol="false" tIns="0" lIns="0" bIns="0" rIns="0">
            <a:spAutoFit/>
          </a:bodyPr>
          <a:lstStyle/>
          <a:p>
            <a:pPr algn="l">
              <a:lnSpc>
                <a:spcPts val="2944"/>
              </a:lnSpc>
            </a:pPr>
            <a:r>
              <a:rPr lang="en-US" sz="2118" spc="169" u="sng">
                <a:solidFill>
                  <a:srgbClr val="191919"/>
                </a:solidFill>
                <a:latin typeface="Open Sauce"/>
                <a:ea typeface="Open Sauce"/>
                <a:cs typeface="Open Sauce"/>
                <a:sym typeface="Open Sauce"/>
                <a:hlinkClick r:id="rId8" tooltip="http://www.blockchainx.tech"/>
              </a:rPr>
              <a:t>www.blockchainx.tech</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2368846"/>
            <a:ext cx="17443966" cy="6488111"/>
            <a:chOff x="0" y="0"/>
            <a:chExt cx="20074059" cy="7466348"/>
          </a:xfrm>
        </p:grpSpPr>
        <p:sp>
          <p:nvSpPr>
            <p:cNvPr name="Freeform 3" id="3"/>
            <p:cNvSpPr/>
            <p:nvPr/>
          </p:nvSpPr>
          <p:spPr>
            <a:xfrm flipH="false" flipV="false" rot="0">
              <a:off x="0" y="0"/>
              <a:ext cx="20074105" cy="7466330"/>
            </a:xfrm>
            <a:custGeom>
              <a:avLst/>
              <a:gdLst/>
              <a:ahLst/>
              <a:cxnLst/>
              <a:rect r="r" b="b" t="t" l="l"/>
              <a:pathLst>
                <a:path h="7466330" w="20074105">
                  <a:moveTo>
                    <a:pt x="0" y="0"/>
                  </a:moveTo>
                  <a:lnTo>
                    <a:pt x="20074105" y="0"/>
                  </a:lnTo>
                  <a:lnTo>
                    <a:pt x="20074105" y="7466330"/>
                  </a:lnTo>
                  <a:lnTo>
                    <a:pt x="0" y="7466330"/>
                  </a:lnTo>
                  <a:close/>
                </a:path>
              </a:pathLst>
            </a:custGeom>
            <a:solidFill>
              <a:srgbClr val="106861"/>
            </a:solidFill>
          </p:spPr>
        </p:sp>
      </p:grpSp>
      <p:grpSp>
        <p:nvGrpSpPr>
          <p:cNvPr name="Group 4" id="4"/>
          <p:cNvGrpSpPr/>
          <p:nvPr/>
        </p:nvGrpSpPr>
        <p:grpSpPr>
          <a:xfrm rot="0">
            <a:off x="12372814" y="2368846"/>
            <a:ext cx="5262718" cy="7253140"/>
            <a:chOff x="0" y="0"/>
            <a:chExt cx="2406560" cy="3316749"/>
          </a:xfrm>
        </p:grpSpPr>
        <p:sp>
          <p:nvSpPr>
            <p:cNvPr name="Freeform 5" id="5"/>
            <p:cNvSpPr/>
            <p:nvPr/>
          </p:nvSpPr>
          <p:spPr>
            <a:xfrm flipH="false" flipV="false" rot="0">
              <a:off x="0" y="0"/>
              <a:ext cx="2406619" cy="3316776"/>
            </a:xfrm>
            <a:custGeom>
              <a:avLst/>
              <a:gdLst/>
              <a:ahLst/>
              <a:cxnLst/>
              <a:rect r="r" b="b" t="t" l="l"/>
              <a:pathLst>
                <a:path h="3316776" w="2406619">
                  <a:moveTo>
                    <a:pt x="0" y="1658326"/>
                  </a:moveTo>
                  <a:cubicBezTo>
                    <a:pt x="0" y="742500"/>
                    <a:pt x="538729" y="0"/>
                    <a:pt x="1203256" y="0"/>
                  </a:cubicBezTo>
                  <a:cubicBezTo>
                    <a:pt x="1867783" y="0"/>
                    <a:pt x="2406619" y="742500"/>
                    <a:pt x="2406619" y="1658326"/>
                  </a:cubicBezTo>
                  <a:cubicBezTo>
                    <a:pt x="2406619" y="2574153"/>
                    <a:pt x="1867872" y="3316776"/>
                    <a:pt x="1203256" y="3316776"/>
                  </a:cubicBezTo>
                  <a:cubicBezTo>
                    <a:pt x="538640" y="3316776"/>
                    <a:pt x="0" y="2574275"/>
                    <a:pt x="0" y="1658326"/>
                  </a:cubicBezTo>
                  <a:close/>
                </a:path>
              </a:pathLst>
            </a:custGeom>
            <a:blipFill>
              <a:blip r:embed="rId2"/>
              <a:stretch>
                <a:fillRect l="-18909" t="0" r="-18909" b="0"/>
              </a:stretch>
            </a:blipFill>
          </p:spPr>
        </p:sp>
      </p:grpSp>
      <p:grpSp>
        <p:nvGrpSpPr>
          <p:cNvPr name="Group 6" id="6"/>
          <p:cNvGrpSpPr/>
          <p:nvPr/>
        </p:nvGrpSpPr>
        <p:grpSpPr>
          <a:xfrm rot="0">
            <a:off x="0" y="490006"/>
            <a:ext cx="8514087" cy="1131556"/>
            <a:chOff x="0" y="0"/>
            <a:chExt cx="11352116" cy="1508741"/>
          </a:xfrm>
        </p:grpSpPr>
        <p:sp>
          <p:nvSpPr>
            <p:cNvPr name="Freeform 7" id="7"/>
            <p:cNvSpPr/>
            <p:nvPr/>
          </p:nvSpPr>
          <p:spPr>
            <a:xfrm flipH="false" flipV="false" rot="0">
              <a:off x="0" y="0"/>
              <a:ext cx="11352149" cy="1508796"/>
            </a:xfrm>
            <a:custGeom>
              <a:avLst/>
              <a:gdLst/>
              <a:ahLst/>
              <a:cxnLst/>
              <a:rect r="r" b="b" t="t" l="l"/>
              <a:pathLst>
                <a:path h="1508796" w="11352149">
                  <a:moveTo>
                    <a:pt x="0" y="0"/>
                  </a:moveTo>
                  <a:lnTo>
                    <a:pt x="11352149" y="0"/>
                  </a:lnTo>
                  <a:lnTo>
                    <a:pt x="11352149" y="1508796"/>
                  </a:lnTo>
                  <a:lnTo>
                    <a:pt x="0" y="1508796"/>
                  </a:lnTo>
                  <a:close/>
                </a:path>
              </a:pathLst>
            </a:custGeom>
            <a:solidFill>
              <a:srgbClr val="035D61"/>
            </a:solidFill>
          </p:spPr>
        </p:sp>
      </p:grpSp>
      <p:sp>
        <p:nvSpPr>
          <p:cNvPr name="TextBox 8" id="8"/>
          <p:cNvSpPr txBox="true"/>
          <p:nvPr/>
        </p:nvSpPr>
        <p:spPr>
          <a:xfrm rot="0">
            <a:off x="549784" y="2785444"/>
            <a:ext cx="13100910" cy="1588771"/>
          </a:xfrm>
          <a:prstGeom prst="rect">
            <a:avLst/>
          </a:prstGeom>
        </p:spPr>
        <p:txBody>
          <a:bodyPr anchor="t" rtlCol="false" tIns="0" lIns="0" bIns="0" rIns="0">
            <a:spAutoFit/>
          </a:bodyPr>
          <a:lstStyle/>
          <a:p>
            <a:pPr algn="l" marL="518158" indent="-259079" lvl="1">
              <a:lnSpc>
                <a:spcPts val="4319"/>
              </a:lnSpc>
              <a:buFont typeface="Arial"/>
              <a:buChar char="•"/>
            </a:pPr>
            <a:r>
              <a:rPr lang="en-US" sz="2399">
                <a:solidFill>
                  <a:srgbClr val="FFFFFF"/>
                </a:solidFill>
                <a:latin typeface="Open Sauce"/>
                <a:ea typeface="Open Sauce"/>
                <a:cs typeface="Open Sauce"/>
                <a:sym typeface="Open Sauce"/>
              </a:rPr>
              <a:t>A </a:t>
            </a:r>
            <a:r>
              <a:rPr lang="en-US" b="true" sz="2399" u="sng">
                <a:solidFill>
                  <a:srgbClr val="FFFFFF"/>
                </a:solidFill>
                <a:latin typeface="Open Sauce Bold"/>
                <a:ea typeface="Open Sauce Bold"/>
                <a:cs typeface="Open Sauce Bold"/>
                <a:sym typeface="Open Sauce Bold"/>
                <a:hlinkClick r:id="rId3" tooltip="https://www.blockchainx.tech/uniswap-clone-script/"/>
              </a:rPr>
              <a:t>Uniswap Clone Script </a:t>
            </a:r>
            <a:r>
              <a:rPr lang="en-US" sz="2399">
                <a:solidFill>
                  <a:srgbClr val="FFFFFF"/>
                </a:solidFill>
                <a:latin typeface="Open Sauce"/>
                <a:ea typeface="Open Sauce"/>
                <a:cs typeface="Open Sauce"/>
                <a:sym typeface="Open Sauce"/>
              </a:rPr>
              <a:t>is an instant, adjustable programming arrangement that recreates the center functionalities of Uniswap, the main decentralized trade (DEX) on the Ethereum blockchain.</a:t>
            </a:r>
          </a:p>
        </p:txBody>
      </p:sp>
      <p:sp>
        <p:nvSpPr>
          <p:cNvPr name="TextBox 9" id="9"/>
          <p:cNvSpPr txBox="true"/>
          <p:nvPr/>
        </p:nvSpPr>
        <p:spPr>
          <a:xfrm rot="0">
            <a:off x="1028700" y="726851"/>
            <a:ext cx="6375082" cy="600075"/>
          </a:xfrm>
          <a:prstGeom prst="rect">
            <a:avLst/>
          </a:prstGeom>
        </p:spPr>
        <p:txBody>
          <a:bodyPr anchor="t" rtlCol="false" tIns="0" lIns="0" bIns="0" rIns="0">
            <a:spAutoFit/>
          </a:bodyPr>
          <a:lstStyle/>
          <a:p>
            <a:pPr algn="l">
              <a:lnSpc>
                <a:spcPts val="4799"/>
              </a:lnSpc>
            </a:pPr>
            <a:r>
              <a:rPr lang="en-US" sz="3999" b="true">
                <a:solidFill>
                  <a:srgbClr val="FFFFFF"/>
                </a:solidFill>
                <a:latin typeface="Open Sauce Bold"/>
                <a:ea typeface="Open Sauce Bold"/>
                <a:cs typeface="Open Sauce Bold"/>
                <a:sym typeface="Open Sauce Bold"/>
              </a:rPr>
              <a:t>What is Uniswap script</a:t>
            </a:r>
          </a:p>
        </p:txBody>
      </p:sp>
      <p:sp>
        <p:nvSpPr>
          <p:cNvPr name="TextBox 10" id="10"/>
          <p:cNvSpPr txBox="true"/>
          <p:nvPr/>
        </p:nvSpPr>
        <p:spPr>
          <a:xfrm rot="0">
            <a:off x="549784" y="4802840"/>
            <a:ext cx="12302004" cy="1045846"/>
          </a:xfrm>
          <a:prstGeom prst="rect">
            <a:avLst/>
          </a:prstGeom>
        </p:spPr>
        <p:txBody>
          <a:bodyPr anchor="t" rtlCol="false" tIns="0" lIns="0" bIns="0" rIns="0">
            <a:spAutoFit/>
          </a:bodyPr>
          <a:lstStyle/>
          <a:p>
            <a:pPr algn="l" marL="518158" indent="-259079" lvl="1">
              <a:lnSpc>
                <a:spcPts val="4319"/>
              </a:lnSpc>
              <a:buFont typeface="Arial"/>
              <a:buChar char="•"/>
            </a:pPr>
            <a:r>
              <a:rPr lang="en-US" sz="2399">
                <a:solidFill>
                  <a:srgbClr val="FFFFFF"/>
                </a:solidFill>
                <a:latin typeface="Open Sauce"/>
                <a:ea typeface="Open Sauce"/>
                <a:cs typeface="Open Sauce"/>
                <a:sym typeface="Open Sauce"/>
              </a:rPr>
              <a:t>It permits organizations to rapidly send off their own DEX stage with highlights like liquidity pools, robotized token trades, and administration.</a:t>
            </a:r>
          </a:p>
        </p:txBody>
      </p:sp>
      <p:sp>
        <p:nvSpPr>
          <p:cNvPr name="TextBox 11" id="11"/>
          <p:cNvSpPr txBox="true"/>
          <p:nvPr/>
        </p:nvSpPr>
        <p:spPr>
          <a:xfrm rot="0">
            <a:off x="549784" y="6277110"/>
            <a:ext cx="12302004" cy="1588771"/>
          </a:xfrm>
          <a:prstGeom prst="rect">
            <a:avLst/>
          </a:prstGeom>
        </p:spPr>
        <p:txBody>
          <a:bodyPr anchor="t" rtlCol="false" tIns="0" lIns="0" bIns="0" rIns="0">
            <a:spAutoFit/>
          </a:bodyPr>
          <a:lstStyle/>
          <a:p>
            <a:pPr algn="l" marL="518158" indent="-259079" lvl="1">
              <a:lnSpc>
                <a:spcPts val="4319"/>
              </a:lnSpc>
              <a:buFont typeface="Arial"/>
              <a:buChar char="•"/>
            </a:pPr>
            <a:r>
              <a:rPr lang="en-US" sz="2399">
                <a:solidFill>
                  <a:srgbClr val="FFFFFF"/>
                </a:solidFill>
                <a:latin typeface="Open Sauce"/>
                <a:ea typeface="Open Sauce"/>
                <a:cs typeface="Open Sauce"/>
                <a:sym typeface="Open Sauce"/>
              </a:rPr>
              <a:t>Based on blockchain innovation, it upholds ERC20 tokens and can be custom-made with extra highlights like marking and yield cultivating. A Uniswap clone script lessens improvement time, making it simpler to enter the DeFi space.</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2368846"/>
            <a:ext cx="17443966" cy="6488111"/>
            <a:chOff x="0" y="0"/>
            <a:chExt cx="20074059" cy="7466348"/>
          </a:xfrm>
        </p:grpSpPr>
        <p:sp>
          <p:nvSpPr>
            <p:cNvPr name="Freeform 3" id="3"/>
            <p:cNvSpPr/>
            <p:nvPr/>
          </p:nvSpPr>
          <p:spPr>
            <a:xfrm flipH="false" flipV="false" rot="0">
              <a:off x="0" y="0"/>
              <a:ext cx="20074105" cy="7466330"/>
            </a:xfrm>
            <a:custGeom>
              <a:avLst/>
              <a:gdLst/>
              <a:ahLst/>
              <a:cxnLst/>
              <a:rect r="r" b="b" t="t" l="l"/>
              <a:pathLst>
                <a:path h="7466330" w="20074105">
                  <a:moveTo>
                    <a:pt x="0" y="0"/>
                  </a:moveTo>
                  <a:lnTo>
                    <a:pt x="20074105" y="0"/>
                  </a:lnTo>
                  <a:lnTo>
                    <a:pt x="20074105" y="7466330"/>
                  </a:lnTo>
                  <a:lnTo>
                    <a:pt x="0" y="7466330"/>
                  </a:lnTo>
                  <a:close/>
                </a:path>
              </a:pathLst>
            </a:custGeom>
            <a:solidFill>
              <a:srgbClr val="106861"/>
            </a:solidFill>
          </p:spPr>
        </p:sp>
      </p:grpSp>
      <p:grpSp>
        <p:nvGrpSpPr>
          <p:cNvPr name="Group 4" id="4"/>
          <p:cNvGrpSpPr/>
          <p:nvPr/>
        </p:nvGrpSpPr>
        <p:grpSpPr>
          <a:xfrm rot="0">
            <a:off x="12372814" y="2368846"/>
            <a:ext cx="5262718" cy="7253140"/>
            <a:chOff x="0" y="0"/>
            <a:chExt cx="2406560" cy="3316749"/>
          </a:xfrm>
        </p:grpSpPr>
        <p:sp>
          <p:nvSpPr>
            <p:cNvPr name="Freeform 5" id="5"/>
            <p:cNvSpPr/>
            <p:nvPr/>
          </p:nvSpPr>
          <p:spPr>
            <a:xfrm flipH="false" flipV="false" rot="0">
              <a:off x="0" y="0"/>
              <a:ext cx="2406619" cy="3316776"/>
            </a:xfrm>
            <a:custGeom>
              <a:avLst/>
              <a:gdLst/>
              <a:ahLst/>
              <a:cxnLst/>
              <a:rect r="r" b="b" t="t" l="l"/>
              <a:pathLst>
                <a:path h="3316776" w="2406619">
                  <a:moveTo>
                    <a:pt x="0" y="1658326"/>
                  </a:moveTo>
                  <a:cubicBezTo>
                    <a:pt x="0" y="742500"/>
                    <a:pt x="538729" y="0"/>
                    <a:pt x="1203256" y="0"/>
                  </a:cubicBezTo>
                  <a:cubicBezTo>
                    <a:pt x="1867783" y="0"/>
                    <a:pt x="2406619" y="742500"/>
                    <a:pt x="2406619" y="1658326"/>
                  </a:cubicBezTo>
                  <a:cubicBezTo>
                    <a:pt x="2406619" y="2574153"/>
                    <a:pt x="1867872" y="3316776"/>
                    <a:pt x="1203256" y="3316776"/>
                  </a:cubicBezTo>
                  <a:cubicBezTo>
                    <a:pt x="538640" y="3316776"/>
                    <a:pt x="0" y="2574275"/>
                    <a:pt x="0" y="1658326"/>
                  </a:cubicBezTo>
                  <a:close/>
                </a:path>
              </a:pathLst>
            </a:custGeom>
            <a:blipFill>
              <a:blip r:embed="rId2"/>
              <a:stretch>
                <a:fillRect l="-18909" t="0" r="-18909" b="0"/>
              </a:stretch>
            </a:blipFill>
          </p:spPr>
        </p:sp>
      </p:grpSp>
      <p:grpSp>
        <p:nvGrpSpPr>
          <p:cNvPr name="Group 6" id="6"/>
          <p:cNvGrpSpPr/>
          <p:nvPr/>
        </p:nvGrpSpPr>
        <p:grpSpPr>
          <a:xfrm rot="0">
            <a:off x="0" y="490006"/>
            <a:ext cx="8514087" cy="1131556"/>
            <a:chOff x="0" y="0"/>
            <a:chExt cx="11352116" cy="1508741"/>
          </a:xfrm>
        </p:grpSpPr>
        <p:sp>
          <p:nvSpPr>
            <p:cNvPr name="Freeform 7" id="7"/>
            <p:cNvSpPr/>
            <p:nvPr/>
          </p:nvSpPr>
          <p:spPr>
            <a:xfrm flipH="false" flipV="false" rot="0">
              <a:off x="0" y="0"/>
              <a:ext cx="11352149" cy="1508796"/>
            </a:xfrm>
            <a:custGeom>
              <a:avLst/>
              <a:gdLst/>
              <a:ahLst/>
              <a:cxnLst/>
              <a:rect r="r" b="b" t="t" l="l"/>
              <a:pathLst>
                <a:path h="1508796" w="11352149">
                  <a:moveTo>
                    <a:pt x="0" y="0"/>
                  </a:moveTo>
                  <a:lnTo>
                    <a:pt x="11352149" y="0"/>
                  </a:lnTo>
                  <a:lnTo>
                    <a:pt x="11352149" y="1508796"/>
                  </a:lnTo>
                  <a:lnTo>
                    <a:pt x="0" y="1508796"/>
                  </a:lnTo>
                  <a:close/>
                </a:path>
              </a:pathLst>
            </a:custGeom>
            <a:solidFill>
              <a:srgbClr val="035D61"/>
            </a:solidFill>
          </p:spPr>
        </p:sp>
      </p:grpSp>
      <p:sp>
        <p:nvSpPr>
          <p:cNvPr name="TextBox 8" id="8"/>
          <p:cNvSpPr txBox="true"/>
          <p:nvPr/>
        </p:nvSpPr>
        <p:spPr>
          <a:xfrm rot="0">
            <a:off x="549784" y="2785444"/>
            <a:ext cx="13100910" cy="1588771"/>
          </a:xfrm>
          <a:prstGeom prst="rect">
            <a:avLst/>
          </a:prstGeom>
        </p:spPr>
        <p:txBody>
          <a:bodyPr anchor="t" rtlCol="false" tIns="0" lIns="0" bIns="0" rIns="0">
            <a:spAutoFit/>
          </a:bodyPr>
          <a:lstStyle/>
          <a:p>
            <a:pPr algn="l" marL="518158" indent="-259079" lvl="1">
              <a:lnSpc>
                <a:spcPts val="4319"/>
              </a:lnSpc>
              <a:buFont typeface="Arial"/>
              <a:buChar char="•"/>
            </a:pPr>
            <a:r>
              <a:rPr lang="en-US" sz="2399">
                <a:solidFill>
                  <a:srgbClr val="FFFFFF"/>
                </a:solidFill>
                <a:latin typeface="Open Sauce"/>
                <a:ea typeface="Open Sauce"/>
                <a:cs typeface="Open Sauce"/>
                <a:sym typeface="Open Sauce"/>
              </a:rPr>
              <a:t>A Uniswap Clone Script is an instant, adjustable programming arrangement that recreates the center functionalities of Uniswap, the main decentralized trade (DEX) on the Ethereum blockchain.</a:t>
            </a:r>
          </a:p>
        </p:txBody>
      </p:sp>
      <p:sp>
        <p:nvSpPr>
          <p:cNvPr name="TextBox 9" id="9"/>
          <p:cNvSpPr txBox="true"/>
          <p:nvPr/>
        </p:nvSpPr>
        <p:spPr>
          <a:xfrm rot="0">
            <a:off x="1028700" y="726851"/>
            <a:ext cx="6375082" cy="600075"/>
          </a:xfrm>
          <a:prstGeom prst="rect">
            <a:avLst/>
          </a:prstGeom>
        </p:spPr>
        <p:txBody>
          <a:bodyPr anchor="t" rtlCol="false" tIns="0" lIns="0" bIns="0" rIns="0">
            <a:spAutoFit/>
          </a:bodyPr>
          <a:lstStyle/>
          <a:p>
            <a:pPr algn="l">
              <a:lnSpc>
                <a:spcPts val="4799"/>
              </a:lnSpc>
            </a:pPr>
            <a:r>
              <a:rPr lang="en-US" sz="3999" b="true">
                <a:solidFill>
                  <a:srgbClr val="FFFFFF"/>
                </a:solidFill>
                <a:latin typeface="Open Sauce Bold"/>
                <a:ea typeface="Open Sauce Bold"/>
                <a:cs typeface="Open Sauce Bold"/>
                <a:sym typeface="Open Sauce Bold"/>
              </a:rPr>
              <a:t>What is Uniswap script</a:t>
            </a:r>
          </a:p>
        </p:txBody>
      </p:sp>
      <p:sp>
        <p:nvSpPr>
          <p:cNvPr name="TextBox 10" id="10"/>
          <p:cNvSpPr txBox="true"/>
          <p:nvPr/>
        </p:nvSpPr>
        <p:spPr>
          <a:xfrm rot="0">
            <a:off x="549784" y="4802840"/>
            <a:ext cx="12302004" cy="1045846"/>
          </a:xfrm>
          <a:prstGeom prst="rect">
            <a:avLst/>
          </a:prstGeom>
        </p:spPr>
        <p:txBody>
          <a:bodyPr anchor="t" rtlCol="false" tIns="0" lIns="0" bIns="0" rIns="0">
            <a:spAutoFit/>
          </a:bodyPr>
          <a:lstStyle/>
          <a:p>
            <a:pPr algn="l" marL="518158" indent="-259079" lvl="1">
              <a:lnSpc>
                <a:spcPts val="4319"/>
              </a:lnSpc>
              <a:buFont typeface="Arial"/>
              <a:buChar char="•"/>
            </a:pPr>
            <a:r>
              <a:rPr lang="en-US" sz="2399">
                <a:solidFill>
                  <a:srgbClr val="FFFFFF"/>
                </a:solidFill>
                <a:latin typeface="Open Sauce"/>
                <a:ea typeface="Open Sauce"/>
                <a:cs typeface="Open Sauce"/>
                <a:sym typeface="Open Sauce"/>
              </a:rPr>
              <a:t>It permits organizations to rapidly send off their own DEX stage with highlights like liquidity pools, robotized token trades, and administration.</a:t>
            </a:r>
          </a:p>
        </p:txBody>
      </p:sp>
      <p:sp>
        <p:nvSpPr>
          <p:cNvPr name="TextBox 11" id="11"/>
          <p:cNvSpPr txBox="true"/>
          <p:nvPr/>
        </p:nvSpPr>
        <p:spPr>
          <a:xfrm rot="0">
            <a:off x="549784" y="6277110"/>
            <a:ext cx="12302004" cy="1588771"/>
          </a:xfrm>
          <a:prstGeom prst="rect">
            <a:avLst/>
          </a:prstGeom>
        </p:spPr>
        <p:txBody>
          <a:bodyPr anchor="t" rtlCol="false" tIns="0" lIns="0" bIns="0" rIns="0">
            <a:spAutoFit/>
          </a:bodyPr>
          <a:lstStyle/>
          <a:p>
            <a:pPr algn="l" marL="518158" indent="-259079" lvl="1">
              <a:lnSpc>
                <a:spcPts val="4319"/>
              </a:lnSpc>
              <a:buFont typeface="Arial"/>
              <a:buChar char="•"/>
            </a:pPr>
            <a:r>
              <a:rPr lang="en-US" sz="2399">
                <a:solidFill>
                  <a:srgbClr val="FFFFFF"/>
                </a:solidFill>
                <a:latin typeface="Open Sauce"/>
                <a:ea typeface="Open Sauce"/>
                <a:cs typeface="Open Sauce"/>
                <a:sym typeface="Open Sauce"/>
              </a:rPr>
              <a:t>Based on blockchain innovation, it upholds ERC20 tokens and can be custom-made with extra highlights like marking and yield cultivating. A Uniswap clone script lessens improvement time, making it simpler to enter the DeFi space.</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aphicFrame>
        <p:nvGraphicFramePr>
          <p:cNvPr name="Table 2" id="2"/>
          <p:cNvGraphicFramePr>
            <a:graphicFrameLocks noGrp="true"/>
          </p:cNvGraphicFramePr>
          <p:nvPr/>
        </p:nvGraphicFramePr>
        <p:xfrm>
          <a:off x="5853991" y="2463574"/>
          <a:ext cx="11405309" cy="5359852"/>
        </p:xfrm>
        <a:graphic>
          <a:graphicData uri="http://schemas.openxmlformats.org/drawingml/2006/table">
            <a:tbl>
              <a:tblPr/>
              <a:tblGrid>
                <a:gridCol w="11405309"/>
              </a:tblGrid>
              <a:tr h="885825">
                <a:tc>
                  <a:txBody>
                    <a:bodyPr anchor="t" rtlCol="false"/>
                    <a:lstStyle/>
                    <a:p>
                      <a:pPr algn="l">
                        <a:lnSpc>
                          <a:spcPts val="3499"/>
                        </a:lnSpc>
                        <a:defRPr/>
                      </a:pPr>
                      <a:r>
                        <a:rPr lang="en-US" sz="2499">
                          <a:solidFill>
                            <a:srgbClr val="2A2E3A"/>
                          </a:solidFill>
                          <a:latin typeface="Helios"/>
                          <a:ea typeface="Helios"/>
                          <a:cs typeface="Helios"/>
                          <a:sym typeface="Helios"/>
                        </a:rPr>
                        <a:t>Market Research</a:t>
                      </a:r>
                      <a:endParaRPr lang="en-US" sz="1100"/>
                    </a:p>
                  </a:txBody>
                  <a:tcPr marL="211594" marR="211594" marT="211594" marB="211594" anchor="b">
                    <a:lnL cmpd="sng" algn="ctr" cap="flat" w="0">
                      <a:solidFill>
                        <a:srgbClr val="EDECED"/>
                      </a:solidFill>
                      <a:prstDash val="solid"/>
                      <a:round/>
                      <a:headEnd type="none" w="med" len="med"/>
                      <a:tailEnd type="none" w="med" len="med"/>
                    </a:lnL>
                    <a:lnR cmpd="sng" algn="ctr" cap="flat" w="0">
                      <a:solidFill>
                        <a:srgbClr val="EDECED"/>
                      </a:solidFill>
                      <a:prstDash val="solid"/>
                      <a:round/>
                      <a:headEnd type="none" w="med" len="med"/>
                      <a:tailEnd type="none" w="med" len="med"/>
                    </a:lnR>
                    <a:lnT cmpd="sng" algn="ctr" cap="flat" w="0">
                      <a:solidFill>
                        <a:srgbClr val="EDECED"/>
                      </a:solidFill>
                      <a:prstDash val="solid"/>
                      <a:round/>
                      <a:headEnd type="none" w="med" len="med"/>
                      <a:tailEnd type="none" w="med" len="med"/>
                    </a:lnT>
                    <a:lnB cmpd="sng" algn="ctr" cap="flat" w="9525">
                      <a:solidFill>
                        <a:srgbClr val="2A2E3A"/>
                      </a:solidFill>
                      <a:prstDash val="solid"/>
                      <a:round/>
                      <a:headEnd type="none" w="med" len="med"/>
                      <a:tailEnd type="none" w="med" len="med"/>
                    </a:lnB>
                  </a:tcPr>
                </a:tc>
              </a:tr>
              <a:tr h="1051395">
                <a:tc>
                  <a:txBody>
                    <a:bodyPr anchor="t" rtlCol="false"/>
                    <a:lstStyle/>
                    <a:p>
                      <a:pPr algn="l">
                        <a:lnSpc>
                          <a:spcPts val="3499"/>
                        </a:lnSpc>
                        <a:defRPr/>
                      </a:pPr>
                      <a:r>
                        <a:rPr lang="en-US" sz="2499">
                          <a:solidFill>
                            <a:srgbClr val="2A2E3A"/>
                          </a:solidFill>
                          <a:latin typeface="Helios"/>
                          <a:ea typeface="Helios"/>
                          <a:cs typeface="Helios"/>
                          <a:sym typeface="Helios"/>
                        </a:rPr>
                        <a:t>Choose a Blockchain</a:t>
                      </a:r>
                      <a:endParaRPr lang="en-US" sz="1100"/>
                    </a:p>
                  </a:txBody>
                  <a:tcPr marL="211594" marR="211594" marT="211594" marB="211594" anchor="b">
                    <a:lnL cmpd="sng" algn="ctr" cap="flat" w="0">
                      <a:solidFill>
                        <a:srgbClr val="EDECED"/>
                      </a:solidFill>
                      <a:prstDash val="solid"/>
                      <a:round/>
                      <a:headEnd type="none" w="med" len="med"/>
                      <a:tailEnd type="none" w="med" len="med"/>
                    </a:lnL>
                    <a:lnR cmpd="sng" algn="ctr" cap="flat" w="0">
                      <a:solidFill>
                        <a:srgbClr val="EDECED"/>
                      </a:solidFill>
                      <a:prstDash val="solid"/>
                      <a:round/>
                      <a:headEnd type="none" w="med" len="med"/>
                      <a:tailEnd type="none" w="med" len="med"/>
                    </a:lnR>
                    <a:lnT cmpd="sng" algn="ctr" cap="flat" w="9525">
                      <a:solidFill>
                        <a:srgbClr val="2A2E3A"/>
                      </a:solidFill>
                      <a:prstDash val="solid"/>
                      <a:round/>
                      <a:headEnd type="none" w="med" len="med"/>
                      <a:tailEnd type="none" w="med" len="med"/>
                    </a:lnT>
                    <a:lnB cmpd="sng" algn="ctr" cap="flat" w="9525">
                      <a:solidFill>
                        <a:srgbClr val="2A2E3A"/>
                      </a:solidFill>
                      <a:prstDash val="solid"/>
                      <a:round/>
                      <a:headEnd type="none" w="med" len="med"/>
                      <a:tailEnd type="none" w="med" len="med"/>
                    </a:lnB>
                  </a:tcPr>
                </a:tc>
              </a:tr>
              <a:tr h="1147179">
                <a:tc>
                  <a:txBody>
                    <a:bodyPr anchor="t" rtlCol="false"/>
                    <a:lstStyle/>
                    <a:p>
                      <a:pPr algn="l">
                        <a:lnSpc>
                          <a:spcPts val="3499"/>
                        </a:lnSpc>
                        <a:defRPr/>
                      </a:pPr>
                      <a:r>
                        <a:rPr lang="en-US" sz="2499">
                          <a:solidFill>
                            <a:srgbClr val="2A2E3A"/>
                          </a:solidFill>
                          <a:latin typeface="Helios"/>
                          <a:ea typeface="Helios"/>
                          <a:cs typeface="Helios"/>
                          <a:sym typeface="Helios"/>
                        </a:rPr>
                        <a:t>Smart Contract Development</a:t>
                      </a:r>
                      <a:endParaRPr lang="en-US" sz="1100"/>
                    </a:p>
                  </a:txBody>
                  <a:tcPr marL="211594" marR="211594" marT="211594" marB="211594" anchor="b">
                    <a:lnL cmpd="sng" algn="ctr" cap="flat" w="0">
                      <a:solidFill>
                        <a:srgbClr val="EDECED"/>
                      </a:solidFill>
                      <a:prstDash val="solid"/>
                      <a:round/>
                      <a:headEnd type="none" w="med" len="med"/>
                      <a:tailEnd type="none" w="med" len="med"/>
                    </a:lnL>
                    <a:lnR cmpd="sng" algn="ctr" cap="flat" w="0">
                      <a:solidFill>
                        <a:srgbClr val="EDECED"/>
                      </a:solidFill>
                      <a:prstDash val="solid"/>
                      <a:round/>
                      <a:headEnd type="none" w="med" len="med"/>
                      <a:tailEnd type="none" w="med" len="med"/>
                    </a:lnR>
                    <a:lnT cmpd="sng" algn="ctr" cap="flat" w="9525">
                      <a:solidFill>
                        <a:srgbClr val="2A2E3A"/>
                      </a:solidFill>
                      <a:prstDash val="solid"/>
                      <a:round/>
                      <a:headEnd type="none" w="med" len="med"/>
                      <a:tailEnd type="none" w="med" len="med"/>
                    </a:lnT>
                    <a:lnB cmpd="sng" algn="ctr" cap="flat" w="9525">
                      <a:solidFill>
                        <a:srgbClr val="2A2E3A"/>
                      </a:solidFill>
                      <a:prstDash val="solid"/>
                      <a:round/>
                      <a:headEnd type="none" w="med" len="med"/>
                      <a:tailEnd type="none" w="med" len="med"/>
                    </a:lnB>
                  </a:tcPr>
                </a:tc>
              </a:tr>
              <a:tr h="1147179">
                <a:tc>
                  <a:txBody>
                    <a:bodyPr anchor="t" rtlCol="false"/>
                    <a:lstStyle/>
                    <a:p>
                      <a:pPr algn="l">
                        <a:lnSpc>
                          <a:spcPts val="3499"/>
                        </a:lnSpc>
                        <a:defRPr/>
                      </a:pPr>
                      <a:r>
                        <a:rPr lang="en-US" sz="2499">
                          <a:solidFill>
                            <a:srgbClr val="2A2E3A"/>
                          </a:solidFill>
                          <a:latin typeface="Helios"/>
                          <a:ea typeface="Helios"/>
                          <a:cs typeface="Helios"/>
                          <a:sym typeface="Helios"/>
                        </a:rPr>
                        <a:t>User Interface Design</a:t>
                      </a:r>
                      <a:endParaRPr lang="en-US" sz="1100"/>
                    </a:p>
                  </a:txBody>
                  <a:tcPr marL="211594" marR="211594" marT="211594" marB="211594" anchor="b">
                    <a:lnL cmpd="sng" algn="ctr" cap="flat" w="0">
                      <a:solidFill>
                        <a:srgbClr val="EDECED"/>
                      </a:solidFill>
                      <a:prstDash val="solid"/>
                      <a:round/>
                      <a:headEnd type="none" w="med" len="med"/>
                      <a:tailEnd type="none" w="med" len="med"/>
                    </a:lnL>
                    <a:lnR cmpd="sng" algn="ctr" cap="flat" w="0">
                      <a:solidFill>
                        <a:srgbClr val="EDECED"/>
                      </a:solidFill>
                      <a:prstDash val="solid"/>
                      <a:round/>
                      <a:headEnd type="none" w="med" len="med"/>
                      <a:tailEnd type="none" w="med" len="med"/>
                    </a:lnR>
                    <a:lnT cmpd="sng" algn="ctr" cap="flat" w="9525">
                      <a:solidFill>
                        <a:srgbClr val="2A2E3A"/>
                      </a:solidFill>
                      <a:prstDash val="solid"/>
                      <a:round/>
                      <a:headEnd type="none" w="med" len="med"/>
                      <a:tailEnd type="none" w="med" len="med"/>
                    </a:lnT>
                    <a:lnB cmpd="sng" algn="ctr" cap="flat" w="9525">
                      <a:solidFill>
                        <a:srgbClr val="2A2E3A"/>
                      </a:solidFill>
                      <a:prstDash val="solid"/>
                      <a:round/>
                      <a:headEnd type="none" w="med" len="med"/>
                      <a:tailEnd type="none" w="med" len="med"/>
                    </a:lnB>
                  </a:tcPr>
                </a:tc>
              </a:tr>
              <a:tr h="1128274">
                <a:tc>
                  <a:txBody>
                    <a:bodyPr anchor="t" rtlCol="false"/>
                    <a:lstStyle/>
                    <a:p>
                      <a:pPr algn="l">
                        <a:lnSpc>
                          <a:spcPts val="3499"/>
                        </a:lnSpc>
                        <a:defRPr/>
                      </a:pPr>
                      <a:r>
                        <a:rPr lang="en-US" sz="2499">
                          <a:solidFill>
                            <a:srgbClr val="2A2E3A"/>
                          </a:solidFill>
                          <a:latin typeface="Helios"/>
                          <a:ea typeface="Helios"/>
                          <a:cs typeface="Helios"/>
                          <a:sym typeface="Helios"/>
                        </a:rPr>
                        <a:t>Liquidity Provision</a:t>
                      </a:r>
                      <a:endParaRPr lang="en-US" sz="1100"/>
                    </a:p>
                  </a:txBody>
                  <a:tcPr marL="211594" marR="211594" marT="211594" marB="211594" anchor="b">
                    <a:lnL cmpd="sng" algn="ctr" cap="flat" w="0">
                      <a:solidFill>
                        <a:srgbClr val="EDECED"/>
                      </a:solidFill>
                      <a:prstDash val="solid"/>
                      <a:round/>
                      <a:headEnd type="none" w="med" len="med"/>
                      <a:tailEnd type="none" w="med" len="med"/>
                    </a:lnL>
                    <a:lnR cmpd="sng" algn="ctr" cap="flat" w="0">
                      <a:solidFill>
                        <a:srgbClr val="EDECED"/>
                      </a:solidFill>
                      <a:prstDash val="solid"/>
                      <a:round/>
                      <a:headEnd type="none" w="med" len="med"/>
                      <a:tailEnd type="none" w="med" len="med"/>
                    </a:lnR>
                    <a:lnT cmpd="sng" algn="ctr" cap="flat" w="9525">
                      <a:solidFill>
                        <a:srgbClr val="2A2E3A"/>
                      </a:solidFill>
                      <a:prstDash val="solid"/>
                      <a:round/>
                      <a:headEnd type="none" w="med" len="med"/>
                      <a:tailEnd type="none" w="med" len="med"/>
                    </a:lnT>
                    <a:lnB cmpd="sng" algn="ctr" cap="flat" w="0">
                      <a:solidFill>
                        <a:srgbClr val="EDECED"/>
                      </a:solidFill>
                      <a:prstDash val="solid"/>
                      <a:round/>
                      <a:headEnd type="none" w="med" len="med"/>
                      <a:tailEnd type="none" w="med" len="med"/>
                    </a:lnB>
                  </a:tcPr>
                </a:tc>
              </a:tr>
            </a:tbl>
          </a:graphicData>
        </a:graphic>
      </p:graphicFrame>
      <p:graphicFrame>
        <p:nvGraphicFramePr>
          <p:cNvPr name="Table 3" id="3"/>
          <p:cNvGraphicFramePr>
            <a:graphicFrameLocks noGrp="true"/>
          </p:cNvGraphicFramePr>
          <p:nvPr/>
        </p:nvGraphicFramePr>
        <p:xfrm>
          <a:off x="5853991" y="7823426"/>
          <a:ext cx="11405309" cy="1147179"/>
        </p:xfrm>
        <a:graphic>
          <a:graphicData uri="http://schemas.openxmlformats.org/drawingml/2006/table">
            <a:tbl>
              <a:tblPr/>
              <a:tblGrid>
                <a:gridCol w="11405309"/>
              </a:tblGrid>
              <a:tr h="1087729">
                <a:tc>
                  <a:txBody>
                    <a:bodyPr anchor="t" rtlCol="false"/>
                    <a:lstStyle/>
                    <a:p>
                      <a:pPr algn="l">
                        <a:lnSpc>
                          <a:spcPts val="3499"/>
                        </a:lnSpc>
                        <a:defRPr/>
                      </a:pPr>
                      <a:r>
                        <a:rPr lang="en-US" sz="2499">
                          <a:solidFill>
                            <a:srgbClr val="2A2E3A"/>
                          </a:solidFill>
                          <a:latin typeface="Helios"/>
                          <a:ea typeface="Helios"/>
                          <a:cs typeface="Helios"/>
                          <a:sym typeface="Helios"/>
                        </a:rPr>
                        <a:t>Testing and Deployment</a:t>
                      </a:r>
                      <a:endParaRPr lang="en-US" sz="1100"/>
                    </a:p>
                  </a:txBody>
                  <a:tcPr marL="211594" marR="211594" marT="211594" marB="211594" anchor="b">
                    <a:lnL cmpd="sng" algn="ctr" cap="flat" w="0">
                      <a:solidFill>
                        <a:srgbClr val="EDECED"/>
                      </a:solidFill>
                      <a:prstDash val="solid"/>
                      <a:round/>
                      <a:headEnd type="none" w="med" len="med"/>
                      <a:tailEnd type="none" w="med" len="med"/>
                    </a:lnL>
                    <a:lnR cmpd="sng" algn="ctr" cap="flat" w="0">
                      <a:solidFill>
                        <a:srgbClr val="EDECED"/>
                      </a:solidFill>
                      <a:prstDash val="solid"/>
                      <a:round/>
                      <a:headEnd type="none" w="med" len="med"/>
                      <a:tailEnd type="none" w="med" len="med"/>
                    </a:lnR>
                    <a:lnT cmpd="sng" algn="ctr" cap="flat" w="9525">
                      <a:solidFill>
                        <a:srgbClr val="2A2E3A"/>
                      </a:solidFill>
                      <a:prstDash val="solid"/>
                      <a:round/>
                      <a:headEnd type="none" w="med" len="med"/>
                      <a:tailEnd type="none" w="med" len="med"/>
                    </a:lnT>
                    <a:lnB cmpd="sng" algn="ctr" cap="flat" w="9525">
                      <a:solidFill>
                        <a:srgbClr val="2A2E3A"/>
                      </a:solidFill>
                      <a:prstDash val="solid"/>
                      <a:round/>
                      <a:headEnd type="none" w="med" len="med"/>
                      <a:tailEnd type="none" w="med" len="med"/>
                    </a:lnB>
                  </a:tcPr>
                </a:tc>
              </a:tr>
            </a:tbl>
          </a:graphicData>
        </a:graphic>
      </p:graphicFrame>
      <p:sp>
        <p:nvSpPr>
          <p:cNvPr name="Freeform 4" id="4"/>
          <p:cNvSpPr/>
          <p:nvPr/>
        </p:nvSpPr>
        <p:spPr>
          <a:xfrm flipH="false" flipV="false" rot="0">
            <a:off x="0" y="1965021"/>
            <a:ext cx="6356958" cy="6356958"/>
          </a:xfrm>
          <a:custGeom>
            <a:avLst/>
            <a:gdLst/>
            <a:ahLst/>
            <a:cxnLst/>
            <a:rect r="r" b="b" t="t" l="l"/>
            <a:pathLst>
              <a:path h="6356958" w="6356958">
                <a:moveTo>
                  <a:pt x="0" y="0"/>
                </a:moveTo>
                <a:lnTo>
                  <a:pt x="6356958" y="0"/>
                </a:lnTo>
                <a:lnTo>
                  <a:pt x="6356958" y="6356958"/>
                </a:lnTo>
                <a:lnTo>
                  <a:pt x="0" y="6356958"/>
                </a:lnTo>
                <a:lnTo>
                  <a:pt x="0" y="0"/>
                </a:lnTo>
                <a:close/>
              </a:path>
            </a:pathLst>
          </a:custGeom>
          <a:blipFill>
            <a:blip r:embed="rId2"/>
            <a:stretch>
              <a:fillRect l="0" t="0" r="0" b="0"/>
            </a:stretch>
          </a:blipFill>
        </p:spPr>
      </p:sp>
      <p:sp>
        <p:nvSpPr>
          <p:cNvPr name="TextBox 5" id="5"/>
          <p:cNvSpPr txBox="true"/>
          <p:nvPr/>
        </p:nvSpPr>
        <p:spPr>
          <a:xfrm rot="0">
            <a:off x="5853991" y="837134"/>
            <a:ext cx="11036297" cy="1417288"/>
          </a:xfrm>
          <a:prstGeom prst="rect">
            <a:avLst/>
          </a:prstGeom>
        </p:spPr>
        <p:txBody>
          <a:bodyPr anchor="t" rtlCol="false" tIns="0" lIns="0" bIns="0" rIns="0">
            <a:spAutoFit/>
          </a:bodyPr>
          <a:lstStyle/>
          <a:p>
            <a:pPr algn="l">
              <a:lnSpc>
                <a:spcPts val="5621"/>
              </a:lnSpc>
            </a:pPr>
            <a:r>
              <a:rPr lang="en-US" sz="4684" b="true">
                <a:solidFill>
                  <a:srgbClr val="123D33"/>
                </a:solidFill>
                <a:latin typeface="TT Hoves Bold"/>
                <a:ea typeface="TT Hoves Bold"/>
                <a:cs typeface="TT Hoves Bold"/>
                <a:sym typeface="TT Hoves Bold"/>
              </a:rPr>
              <a:t>How to Develop a DeFi Exchange Like Uniswap?</a:t>
            </a:r>
          </a:p>
        </p:txBody>
      </p:sp>
    </p:spTree>
  </p:cSld>
  <p:clrMapOvr>
    <a:masterClrMapping/>
  </p:clrMapOvr>
</p:sld>
</file>

<file path=ppt/slides/slide5.xml><?xml version="1.0" encoding="utf-8"?>
<p:sld xmlns:p="http://schemas.openxmlformats.org/presentationml/2006/main" xmlns:a="http://schemas.openxmlformats.org/drawingml/2006/main">
  <p:cSld>
    <p:bg>
      <p:bgPr>
        <a:solidFill>
          <a:srgbClr val="FDFBFB"/>
        </a:solidFill>
      </p:bgPr>
    </p:bg>
    <p:spTree>
      <p:nvGrpSpPr>
        <p:cNvPr id="1" name=""/>
        <p:cNvGrpSpPr/>
        <p:nvPr/>
      </p:nvGrpSpPr>
      <p:grpSpPr>
        <a:xfrm>
          <a:off x="0" y="0"/>
          <a:ext cx="0" cy="0"/>
          <a:chOff x="0" y="0"/>
          <a:chExt cx="0" cy="0"/>
        </a:xfrm>
      </p:grpSpPr>
      <p:grpSp>
        <p:nvGrpSpPr>
          <p:cNvPr name="Group 2" id="2"/>
          <p:cNvGrpSpPr/>
          <p:nvPr/>
        </p:nvGrpSpPr>
        <p:grpSpPr>
          <a:xfrm rot="0">
            <a:off x="-2439749" y="467340"/>
            <a:ext cx="11161732" cy="1595450"/>
            <a:chOff x="0" y="0"/>
            <a:chExt cx="2939716" cy="420201"/>
          </a:xfrm>
        </p:grpSpPr>
        <p:sp>
          <p:nvSpPr>
            <p:cNvPr name="Freeform 3" id="3"/>
            <p:cNvSpPr/>
            <p:nvPr/>
          </p:nvSpPr>
          <p:spPr>
            <a:xfrm flipH="false" flipV="false" rot="0">
              <a:off x="0" y="0"/>
              <a:ext cx="2939716" cy="420201"/>
            </a:xfrm>
            <a:custGeom>
              <a:avLst/>
              <a:gdLst/>
              <a:ahLst/>
              <a:cxnLst/>
              <a:rect r="r" b="b" t="t" l="l"/>
              <a:pathLst>
                <a:path h="420201" w="2939716">
                  <a:moveTo>
                    <a:pt x="0" y="0"/>
                  </a:moveTo>
                  <a:lnTo>
                    <a:pt x="2939716" y="0"/>
                  </a:lnTo>
                  <a:lnTo>
                    <a:pt x="2939716" y="420201"/>
                  </a:lnTo>
                  <a:lnTo>
                    <a:pt x="0" y="420201"/>
                  </a:lnTo>
                  <a:close/>
                </a:path>
              </a:pathLst>
            </a:custGeom>
            <a:solidFill>
              <a:srgbClr val="106861"/>
            </a:solidFill>
            <a:ln cap="sq">
              <a:noFill/>
              <a:prstDash val="solid"/>
              <a:miter/>
            </a:ln>
          </p:spPr>
        </p:sp>
        <p:sp>
          <p:nvSpPr>
            <p:cNvPr name="TextBox 4" id="4"/>
            <p:cNvSpPr txBox="true"/>
            <p:nvPr/>
          </p:nvSpPr>
          <p:spPr>
            <a:xfrm>
              <a:off x="0" y="-19050"/>
              <a:ext cx="2939716" cy="439251"/>
            </a:xfrm>
            <a:prstGeom prst="rect">
              <a:avLst/>
            </a:prstGeom>
          </p:spPr>
          <p:txBody>
            <a:bodyPr anchor="ctr" rtlCol="false" tIns="50800" lIns="50800" bIns="50800" rIns="50800"/>
            <a:lstStyle/>
            <a:p>
              <a:pPr algn="ctr" marL="0" indent="0" lvl="0">
                <a:lnSpc>
                  <a:spcPts val="2859"/>
                </a:lnSpc>
                <a:spcBef>
                  <a:spcPct val="0"/>
                </a:spcBef>
              </a:pPr>
            </a:p>
          </p:txBody>
        </p:sp>
      </p:grpSp>
      <p:grpSp>
        <p:nvGrpSpPr>
          <p:cNvPr name="Group 5" id="5"/>
          <p:cNvGrpSpPr/>
          <p:nvPr/>
        </p:nvGrpSpPr>
        <p:grpSpPr>
          <a:xfrm rot="0">
            <a:off x="16113923" y="9258300"/>
            <a:ext cx="327444" cy="327444"/>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23D33"/>
            </a:solidFill>
            <a:ln cap="sq">
              <a:noFill/>
              <a:prstDash val="solid"/>
              <a:miter/>
            </a:ln>
          </p:spPr>
        </p:sp>
        <p:sp>
          <p:nvSpPr>
            <p:cNvPr name="TextBox 7" id="7"/>
            <p:cNvSpPr txBox="true"/>
            <p:nvPr/>
          </p:nvSpPr>
          <p:spPr>
            <a:xfrm>
              <a:off x="76200" y="57150"/>
              <a:ext cx="660400" cy="679450"/>
            </a:xfrm>
            <a:prstGeom prst="rect">
              <a:avLst/>
            </a:prstGeom>
          </p:spPr>
          <p:txBody>
            <a:bodyPr anchor="ctr" rtlCol="false" tIns="50800" lIns="50800" bIns="50800" rIns="50800"/>
            <a:lstStyle/>
            <a:p>
              <a:pPr algn="ctr" marL="0" indent="0" lvl="0">
                <a:lnSpc>
                  <a:spcPts val="2859"/>
                </a:lnSpc>
                <a:spcBef>
                  <a:spcPct val="0"/>
                </a:spcBef>
              </a:pPr>
            </a:p>
          </p:txBody>
        </p:sp>
      </p:grpSp>
      <p:grpSp>
        <p:nvGrpSpPr>
          <p:cNvPr name="Group 8" id="8"/>
          <p:cNvGrpSpPr/>
          <p:nvPr/>
        </p:nvGrpSpPr>
        <p:grpSpPr>
          <a:xfrm rot="0">
            <a:off x="15648108" y="9258300"/>
            <a:ext cx="327444" cy="327444"/>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23D33"/>
            </a:solidFill>
            <a:ln cap="sq">
              <a:noFill/>
              <a:prstDash val="solid"/>
              <a:miter/>
            </a:ln>
          </p:spPr>
        </p:sp>
        <p:sp>
          <p:nvSpPr>
            <p:cNvPr name="TextBox 10" id="10"/>
            <p:cNvSpPr txBox="true"/>
            <p:nvPr/>
          </p:nvSpPr>
          <p:spPr>
            <a:xfrm>
              <a:off x="76200" y="57150"/>
              <a:ext cx="660400" cy="679450"/>
            </a:xfrm>
            <a:prstGeom prst="rect">
              <a:avLst/>
            </a:prstGeom>
          </p:spPr>
          <p:txBody>
            <a:bodyPr anchor="ctr" rtlCol="false" tIns="50800" lIns="50800" bIns="50800" rIns="50800"/>
            <a:lstStyle/>
            <a:p>
              <a:pPr algn="ctr" marL="0" indent="0" lvl="0">
                <a:lnSpc>
                  <a:spcPts val="2859"/>
                </a:lnSpc>
                <a:spcBef>
                  <a:spcPct val="0"/>
                </a:spcBef>
              </a:pPr>
            </a:p>
          </p:txBody>
        </p:sp>
      </p:grpSp>
      <p:grpSp>
        <p:nvGrpSpPr>
          <p:cNvPr name="Group 11" id="11"/>
          <p:cNvGrpSpPr/>
          <p:nvPr/>
        </p:nvGrpSpPr>
        <p:grpSpPr>
          <a:xfrm rot="0">
            <a:off x="15161723" y="9258300"/>
            <a:ext cx="327444" cy="327444"/>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23D33"/>
            </a:solidFill>
            <a:ln cap="sq">
              <a:noFill/>
              <a:prstDash val="solid"/>
              <a:miter/>
            </a:ln>
          </p:spPr>
        </p:sp>
        <p:sp>
          <p:nvSpPr>
            <p:cNvPr name="TextBox 13" id="13"/>
            <p:cNvSpPr txBox="true"/>
            <p:nvPr/>
          </p:nvSpPr>
          <p:spPr>
            <a:xfrm>
              <a:off x="76200" y="57150"/>
              <a:ext cx="660400" cy="679450"/>
            </a:xfrm>
            <a:prstGeom prst="rect">
              <a:avLst/>
            </a:prstGeom>
          </p:spPr>
          <p:txBody>
            <a:bodyPr anchor="ctr" rtlCol="false" tIns="50800" lIns="50800" bIns="50800" rIns="50800"/>
            <a:lstStyle/>
            <a:p>
              <a:pPr algn="ctr" marL="0" indent="0" lvl="0">
                <a:lnSpc>
                  <a:spcPts val="2859"/>
                </a:lnSpc>
                <a:spcBef>
                  <a:spcPct val="0"/>
                </a:spcBef>
              </a:pPr>
            </a:p>
          </p:txBody>
        </p:sp>
      </p:grpSp>
      <p:grpSp>
        <p:nvGrpSpPr>
          <p:cNvPr name="Group 14" id="14"/>
          <p:cNvGrpSpPr/>
          <p:nvPr/>
        </p:nvGrpSpPr>
        <p:grpSpPr>
          <a:xfrm rot="0">
            <a:off x="0" y="2388002"/>
            <a:ext cx="17443966" cy="6449798"/>
            <a:chOff x="0" y="0"/>
            <a:chExt cx="20074059" cy="7422258"/>
          </a:xfrm>
        </p:grpSpPr>
        <p:sp>
          <p:nvSpPr>
            <p:cNvPr name="Freeform 15" id="15"/>
            <p:cNvSpPr/>
            <p:nvPr/>
          </p:nvSpPr>
          <p:spPr>
            <a:xfrm flipH="false" flipV="false" rot="0">
              <a:off x="0" y="0"/>
              <a:ext cx="20074105" cy="7422241"/>
            </a:xfrm>
            <a:custGeom>
              <a:avLst/>
              <a:gdLst/>
              <a:ahLst/>
              <a:cxnLst/>
              <a:rect r="r" b="b" t="t" l="l"/>
              <a:pathLst>
                <a:path h="7422241" w="20074105">
                  <a:moveTo>
                    <a:pt x="0" y="0"/>
                  </a:moveTo>
                  <a:lnTo>
                    <a:pt x="20074105" y="0"/>
                  </a:lnTo>
                  <a:lnTo>
                    <a:pt x="20074105" y="7422241"/>
                  </a:lnTo>
                  <a:lnTo>
                    <a:pt x="0" y="7422241"/>
                  </a:lnTo>
                  <a:close/>
                </a:path>
              </a:pathLst>
            </a:custGeom>
            <a:solidFill>
              <a:srgbClr val="106861"/>
            </a:solidFill>
          </p:spPr>
        </p:sp>
      </p:grpSp>
      <p:sp>
        <p:nvSpPr>
          <p:cNvPr name="TextBox 16" id="16"/>
          <p:cNvSpPr txBox="true"/>
          <p:nvPr/>
        </p:nvSpPr>
        <p:spPr>
          <a:xfrm rot="0">
            <a:off x="1028700" y="534815"/>
            <a:ext cx="7466695" cy="1384300"/>
          </a:xfrm>
          <a:prstGeom prst="rect">
            <a:avLst/>
          </a:prstGeom>
        </p:spPr>
        <p:txBody>
          <a:bodyPr anchor="t" rtlCol="false" tIns="0" lIns="0" bIns="0" rIns="0">
            <a:spAutoFit/>
          </a:bodyPr>
          <a:lstStyle/>
          <a:p>
            <a:pPr algn="l" marL="0" indent="0" lvl="0">
              <a:lnSpc>
                <a:spcPts val="5599"/>
              </a:lnSpc>
              <a:spcBef>
                <a:spcPct val="0"/>
              </a:spcBef>
            </a:pPr>
            <a:r>
              <a:rPr lang="en-US" b="true" sz="3999" spc="-79">
                <a:solidFill>
                  <a:srgbClr val="FDFBFB"/>
                </a:solidFill>
                <a:latin typeface="Open Sauce Bold"/>
                <a:ea typeface="Open Sauce Bold"/>
                <a:cs typeface="Open Sauce Bold"/>
                <a:sym typeface="Open Sauce Bold"/>
              </a:rPr>
              <a:t>How Does Uniswap Clone Script Work?</a:t>
            </a:r>
          </a:p>
        </p:txBody>
      </p:sp>
      <p:sp>
        <p:nvSpPr>
          <p:cNvPr name="TextBox 17" id="17"/>
          <p:cNvSpPr txBox="true"/>
          <p:nvPr/>
        </p:nvSpPr>
        <p:spPr>
          <a:xfrm rot="0">
            <a:off x="549784" y="2898062"/>
            <a:ext cx="16709516" cy="1588771"/>
          </a:xfrm>
          <a:prstGeom prst="rect">
            <a:avLst/>
          </a:prstGeom>
        </p:spPr>
        <p:txBody>
          <a:bodyPr anchor="t" rtlCol="false" tIns="0" lIns="0" bIns="0" rIns="0">
            <a:spAutoFit/>
          </a:bodyPr>
          <a:lstStyle/>
          <a:p>
            <a:pPr algn="l" marL="518158" indent="-259079" lvl="1">
              <a:lnSpc>
                <a:spcPts val="4319"/>
              </a:lnSpc>
              <a:buFont typeface="Arial"/>
              <a:buChar char="•"/>
            </a:pPr>
            <a:r>
              <a:rPr lang="en-US" sz="2399">
                <a:solidFill>
                  <a:srgbClr val="FFFFFF"/>
                </a:solidFill>
                <a:latin typeface="Open Sauce"/>
                <a:ea typeface="Open Sauce"/>
                <a:cs typeface="Open Sauce"/>
                <a:sym typeface="Open Sauce"/>
              </a:rPr>
              <a:t>The Uniswap Clone Script functions by way of replicating the center mechanisms of the real Uniswap decentralized change. It makes use of automated clever contracts to facilitate seamless token swaps between customers without the need for intermediaries.</a:t>
            </a:r>
          </a:p>
        </p:txBody>
      </p:sp>
      <p:sp>
        <p:nvSpPr>
          <p:cNvPr name="TextBox 18" id="18"/>
          <p:cNvSpPr txBox="true"/>
          <p:nvPr/>
        </p:nvSpPr>
        <p:spPr>
          <a:xfrm rot="0">
            <a:off x="549784" y="4750082"/>
            <a:ext cx="16709516" cy="2674621"/>
          </a:xfrm>
          <a:prstGeom prst="rect">
            <a:avLst/>
          </a:prstGeom>
        </p:spPr>
        <p:txBody>
          <a:bodyPr anchor="t" rtlCol="false" tIns="0" lIns="0" bIns="0" rIns="0">
            <a:spAutoFit/>
          </a:bodyPr>
          <a:lstStyle/>
          <a:p>
            <a:pPr algn="l" marL="518158" indent="-259079" lvl="1">
              <a:lnSpc>
                <a:spcPts val="4319"/>
              </a:lnSpc>
              <a:buFont typeface="Arial"/>
              <a:buChar char="•"/>
            </a:pPr>
            <a:r>
              <a:rPr lang="en-US" sz="2399">
                <a:solidFill>
                  <a:srgbClr val="FFFFFF"/>
                </a:solidFill>
                <a:latin typeface="Open Sauce"/>
                <a:ea typeface="Open Sauce"/>
                <a:cs typeface="Open Sauce"/>
                <a:sym typeface="Open Sauce"/>
              </a:rPr>
              <a:t>When users exchange tokens, liquidity pools—funded through other users—offer the vital liquidity. The script employs an Automated Market Maker (AMM) model, figuring out token fees based totally on the ratio of tokens inside the swimming pools. Additionally, customers can earn rewards by way of providing liquidity, and the platform frequently consists of governance capabilities, permitting users to participate in decision-making.</a:t>
            </a:r>
          </a:p>
        </p:txBody>
      </p:sp>
      <p:sp>
        <p:nvSpPr>
          <p:cNvPr name="TextBox 19" id="19"/>
          <p:cNvSpPr txBox="true"/>
          <p:nvPr/>
        </p:nvSpPr>
        <p:spPr>
          <a:xfrm rot="0">
            <a:off x="549784" y="7691402"/>
            <a:ext cx="16709516" cy="502921"/>
          </a:xfrm>
          <a:prstGeom prst="rect">
            <a:avLst/>
          </a:prstGeom>
        </p:spPr>
        <p:txBody>
          <a:bodyPr anchor="t" rtlCol="false" tIns="0" lIns="0" bIns="0" rIns="0">
            <a:spAutoFit/>
          </a:bodyPr>
          <a:lstStyle/>
          <a:p>
            <a:pPr algn="l" marL="518158" indent="-259079" lvl="1">
              <a:lnSpc>
                <a:spcPts val="4319"/>
              </a:lnSpc>
              <a:buFont typeface="Arial"/>
              <a:buChar char="•"/>
            </a:pPr>
            <a:r>
              <a:rPr lang="en-US" sz="2399">
                <a:solidFill>
                  <a:srgbClr val="FFFFFF"/>
                </a:solidFill>
                <a:latin typeface="Open Sauce"/>
                <a:ea typeface="Open Sauce"/>
                <a:cs typeface="Open Sauce"/>
                <a:sym typeface="Open Sauce"/>
              </a:rPr>
              <a:t>This structure promotes a decentralized buying and selling surroundings that complements client autonomy.</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aphicFrame>
        <p:nvGraphicFramePr>
          <p:cNvPr name="Table 2" id="2"/>
          <p:cNvGraphicFramePr>
            <a:graphicFrameLocks noGrp="true"/>
          </p:cNvGraphicFramePr>
          <p:nvPr/>
        </p:nvGraphicFramePr>
        <p:xfrm>
          <a:off x="5853991" y="3214484"/>
          <a:ext cx="11405309" cy="5698085"/>
        </p:xfrm>
        <a:graphic>
          <a:graphicData uri="http://schemas.openxmlformats.org/drawingml/2006/table">
            <a:tbl>
              <a:tblPr/>
              <a:tblGrid>
                <a:gridCol w="11405309"/>
              </a:tblGrid>
              <a:tr h="1128274">
                <a:tc>
                  <a:txBody>
                    <a:bodyPr anchor="t" rtlCol="false"/>
                    <a:lstStyle/>
                    <a:p>
                      <a:pPr algn="l">
                        <a:lnSpc>
                          <a:spcPts val="3499"/>
                        </a:lnSpc>
                        <a:defRPr/>
                      </a:pPr>
                      <a:r>
                        <a:rPr lang="en-US" sz="2499">
                          <a:solidFill>
                            <a:srgbClr val="2A2E3A"/>
                          </a:solidFill>
                          <a:latin typeface="Helios"/>
                          <a:ea typeface="Helios"/>
                          <a:cs typeface="Helios"/>
                          <a:sym typeface="Helios"/>
                        </a:rPr>
                        <a:t>Automated Market Maker (AMM)</a:t>
                      </a:r>
                      <a:endParaRPr lang="en-US" sz="1100"/>
                    </a:p>
                  </a:txBody>
                  <a:tcPr marL="211594" marR="211594" marT="211594" marB="211594" anchor="b">
                    <a:lnL cmpd="sng" algn="ctr" cap="flat" w="0">
                      <a:solidFill>
                        <a:srgbClr val="EDECED"/>
                      </a:solidFill>
                      <a:prstDash val="solid"/>
                      <a:round/>
                      <a:headEnd type="none" w="med" len="med"/>
                      <a:tailEnd type="none" w="med" len="med"/>
                    </a:lnL>
                    <a:lnR cmpd="sng" algn="ctr" cap="flat" w="0">
                      <a:solidFill>
                        <a:srgbClr val="EDECED"/>
                      </a:solidFill>
                      <a:prstDash val="solid"/>
                      <a:round/>
                      <a:headEnd type="none" w="med" len="med"/>
                      <a:tailEnd type="none" w="med" len="med"/>
                    </a:lnR>
                    <a:lnT cmpd="sng" algn="ctr" cap="flat" w="0">
                      <a:solidFill>
                        <a:srgbClr val="EDECED"/>
                      </a:solidFill>
                      <a:prstDash val="solid"/>
                      <a:round/>
                      <a:headEnd type="none" w="med" len="med"/>
                      <a:tailEnd type="none" w="med" len="med"/>
                    </a:lnT>
                    <a:lnB cmpd="sng" algn="ctr" cap="flat" w="9525">
                      <a:solidFill>
                        <a:srgbClr val="2A2E3A"/>
                      </a:solidFill>
                      <a:prstDash val="solid"/>
                      <a:round/>
                      <a:headEnd type="none" w="med" len="med"/>
                      <a:tailEnd type="none" w="med" len="med"/>
                    </a:lnB>
                  </a:tcPr>
                </a:tc>
              </a:tr>
              <a:tr h="1147179">
                <a:tc>
                  <a:txBody>
                    <a:bodyPr anchor="t" rtlCol="false"/>
                    <a:lstStyle/>
                    <a:p>
                      <a:pPr algn="l">
                        <a:lnSpc>
                          <a:spcPts val="3499"/>
                        </a:lnSpc>
                        <a:defRPr/>
                      </a:pPr>
                      <a:r>
                        <a:rPr lang="en-US" sz="2499">
                          <a:solidFill>
                            <a:srgbClr val="2A2E3A"/>
                          </a:solidFill>
                          <a:latin typeface="Helios"/>
                          <a:ea typeface="Helios"/>
                          <a:cs typeface="Helios"/>
                          <a:sym typeface="Helios"/>
                        </a:rPr>
                        <a:t>Liquidity Pools</a:t>
                      </a:r>
                      <a:endParaRPr lang="en-US" sz="1100"/>
                    </a:p>
                  </a:txBody>
                  <a:tcPr marL="211594" marR="211594" marT="211594" marB="211594" anchor="b">
                    <a:lnL cmpd="sng" algn="ctr" cap="flat" w="0">
                      <a:solidFill>
                        <a:srgbClr val="EDECED"/>
                      </a:solidFill>
                      <a:prstDash val="solid"/>
                      <a:round/>
                      <a:headEnd type="none" w="med" len="med"/>
                      <a:tailEnd type="none" w="med" len="med"/>
                    </a:lnL>
                    <a:lnR cmpd="sng" algn="ctr" cap="flat" w="0">
                      <a:solidFill>
                        <a:srgbClr val="EDECED"/>
                      </a:solidFill>
                      <a:prstDash val="solid"/>
                      <a:round/>
                      <a:headEnd type="none" w="med" len="med"/>
                      <a:tailEnd type="none" w="med" len="med"/>
                    </a:lnR>
                    <a:lnT cmpd="sng" algn="ctr" cap="flat" w="9525">
                      <a:solidFill>
                        <a:srgbClr val="2A2E3A"/>
                      </a:solidFill>
                      <a:prstDash val="solid"/>
                      <a:round/>
                      <a:headEnd type="none" w="med" len="med"/>
                      <a:tailEnd type="none" w="med" len="med"/>
                    </a:lnT>
                    <a:lnB cmpd="sng" algn="ctr" cap="flat" w="9525">
                      <a:solidFill>
                        <a:srgbClr val="2A2E3A"/>
                      </a:solidFill>
                      <a:prstDash val="solid"/>
                      <a:round/>
                      <a:headEnd type="none" w="med" len="med"/>
                      <a:tailEnd type="none" w="med" len="med"/>
                    </a:lnB>
                  </a:tcPr>
                </a:tc>
              </a:tr>
              <a:tr h="1147179">
                <a:tc>
                  <a:txBody>
                    <a:bodyPr anchor="t" rtlCol="false"/>
                    <a:lstStyle/>
                    <a:p>
                      <a:pPr algn="l">
                        <a:lnSpc>
                          <a:spcPts val="3499"/>
                        </a:lnSpc>
                        <a:defRPr/>
                      </a:pPr>
                      <a:r>
                        <a:rPr lang="en-US" sz="2499">
                          <a:solidFill>
                            <a:srgbClr val="2A2E3A"/>
                          </a:solidFill>
                          <a:latin typeface="Helios"/>
                          <a:ea typeface="Helios"/>
                          <a:cs typeface="Helios"/>
                          <a:sym typeface="Helios"/>
                        </a:rPr>
                        <a:t>Governance Tokens</a:t>
                      </a:r>
                      <a:endParaRPr lang="en-US" sz="1100"/>
                    </a:p>
                  </a:txBody>
                  <a:tcPr marL="211594" marR="211594" marT="211594" marB="211594" anchor="b">
                    <a:lnL cmpd="sng" algn="ctr" cap="flat" w="0">
                      <a:solidFill>
                        <a:srgbClr val="EDECED"/>
                      </a:solidFill>
                      <a:prstDash val="solid"/>
                      <a:round/>
                      <a:headEnd type="none" w="med" len="med"/>
                      <a:tailEnd type="none" w="med" len="med"/>
                    </a:lnL>
                    <a:lnR cmpd="sng" algn="ctr" cap="flat" w="0">
                      <a:solidFill>
                        <a:srgbClr val="EDECED"/>
                      </a:solidFill>
                      <a:prstDash val="solid"/>
                      <a:round/>
                      <a:headEnd type="none" w="med" len="med"/>
                      <a:tailEnd type="none" w="med" len="med"/>
                    </a:lnR>
                    <a:lnT cmpd="sng" algn="ctr" cap="flat" w="9525">
                      <a:solidFill>
                        <a:srgbClr val="2A2E3A"/>
                      </a:solidFill>
                      <a:prstDash val="solid"/>
                      <a:round/>
                      <a:headEnd type="none" w="med" len="med"/>
                      <a:tailEnd type="none" w="med" len="med"/>
                    </a:lnT>
                    <a:lnB cmpd="sng" algn="ctr" cap="flat" w="9525">
                      <a:solidFill>
                        <a:srgbClr val="2A2E3A"/>
                      </a:solidFill>
                      <a:prstDash val="solid"/>
                      <a:round/>
                      <a:headEnd type="none" w="med" len="med"/>
                      <a:tailEnd type="none" w="med" len="med"/>
                    </a:lnB>
                  </a:tcPr>
                </a:tc>
              </a:tr>
              <a:tr h="1147179">
                <a:tc>
                  <a:txBody>
                    <a:bodyPr anchor="t" rtlCol="false"/>
                    <a:lstStyle/>
                    <a:p>
                      <a:pPr algn="l">
                        <a:lnSpc>
                          <a:spcPts val="3499"/>
                        </a:lnSpc>
                        <a:defRPr/>
                      </a:pPr>
                      <a:r>
                        <a:rPr lang="en-US" sz="2499">
                          <a:solidFill>
                            <a:srgbClr val="2A2E3A"/>
                          </a:solidFill>
                          <a:latin typeface="Helios"/>
                          <a:ea typeface="Helios"/>
                          <a:cs typeface="Helios"/>
                          <a:sym typeface="Helios"/>
                        </a:rPr>
                        <a:t>User-Friendly Interface</a:t>
                      </a:r>
                      <a:endParaRPr lang="en-US" sz="1100"/>
                    </a:p>
                  </a:txBody>
                  <a:tcPr marL="211594" marR="211594" marT="211594" marB="211594" anchor="b">
                    <a:lnL cmpd="sng" algn="ctr" cap="flat" w="0">
                      <a:solidFill>
                        <a:srgbClr val="EDECED"/>
                      </a:solidFill>
                      <a:prstDash val="solid"/>
                      <a:round/>
                      <a:headEnd type="none" w="med" len="med"/>
                      <a:tailEnd type="none" w="med" len="med"/>
                    </a:lnL>
                    <a:lnR cmpd="sng" algn="ctr" cap="flat" w="0">
                      <a:solidFill>
                        <a:srgbClr val="EDECED"/>
                      </a:solidFill>
                      <a:prstDash val="solid"/>
                      <a:round/>
                      <a:headEnd type="none" w="med" len="med"/>
                      <a:tailEnd type="none" w="med" len="med"/>
                    </a:lnR>
                    <a:lnT cmpd="sng" algn="ctr" cap="flat" w="9525">
                      <a:solidFill>
                        <a:srgbClr val="2A2E3A"/>
                      </a:solidFill>
                      <a:prstDash val="solid"/>
                      <a:round/>
                      <a:headEnd type="none" w="med" len="med"/>
                      <a:tailEnd type="none" w="med" len="med"/>
                    </a:lnT>
                    <a:lnB cmpd="sng" algn="ctr" cap="flat" w="9525">
                      <a:solidFill>
                        <a:srgbClr val="2A2E3A"/>
                      </a:solidFill>
                      <a:prstDash val="solid"/>
                      <a:round/>
                      <a:headEnd type="none" w="med" len="med"/>
                      <a:tailEnd type="none" w="med" len="med"/>
                    </a:lnB>
                  </a:tcPr>
                </a:tc>
              </a:tr>
              <a:tr h="1128274">
                <a:tc>
                  <a:txBody>
                    <a:bodyPr anchor="t" rtlCol="false"/>
                    <a:lstStyle/>
                    <a:p>
                      <a:pPr algn="l">
                        <a:lnSpc>
                          <a:spcPts val="3499"/>
                        </a:lnSpc>
                        <a:defRPr/>
                      </a:pPr>
                      <a:r>
                        <a:rPr lang="en-US" sz="2499">
                          <a:solidFill>
                            <a:srgbClr val="2A2E3A"/>
                          </a:solidFill>
                          <a:latin typeface="Helios"/>
                          <a:ea typeface="Helios"/>
                          <a:cs typeface="Helios"/>
                          <a:sym typeface="Helios"/>
                        </a:rPr>
                        <a:t>ERC-20/BEP-20 Support</a:t>
                      </a:r>
                      <a:endParaRPr lang="en-US" sz="1100"/>
                    </a:p>
                  </a:txBody>
                  <a:tcPr marL="211594" marR="211594" marT="211594" marB="211594" anchor="b">
                    <a:lnL cmpd="sng" algn="ctr" cap="flat" w="0">
                      <a:solidFill>
                        <a:srgbClr val="EDECED"/>
                      </a:solidFill>
                      <a:prstDash val="solid"/>
                      <a:round/>
                      <a:headEnd type="none" w="med" len="med"/>
                      <a:tailEnd type="none" w="med" len="med"/>
                    </a:lnL>
                    <a:lnR cmpd="sng" algn="ctr" cap="flat" w="0">
                      <a:solidFill>
                        <a:srgbClr val="EDECED"/>
                      </a:solidFill>
                      <a:prstDash val="solid"/>
                      <a:round/>
                      <a:headEnd type="none" w="med" len="med"/>
                      <a:tailEnd type="none" w="med" len="med"/>
                    </a:lnR>
                    <a:lnT cmpd="sng" algn="ctr" cap="flat" w="9525">
                      <a:solidFill>
                        <a:srgbClr val="2A2E3A"/>
                      </a:solidFill>
                      <a:prstDash val="solid"/>
                      <a:round/>
                      <a:headEnd type="none" w="med" len="med"/>
                      <a:tailEnd type="none" w="med" len="med"/>
                    </a:lnT>
                    <a:lnB cmpd="sng" algn="ctr" cap="flat" w="0">
                      <a:solidFill>
                        <a:srgbClr val="EDECED"/>
                      </a:solidFill>
                      <a:prstDash val="solid"/>
                      <a:round/>
                      <a:headEnd type="none" w="med" len="med"/>
                      <a:tailEnd type="none" w="med" len="med"/>
                    </a:lnB>
                  </a:tcPr>
                </a:tc>
              </a:tr>
            </a:tbl>
          </a:graphicData>
        </a:graphic>
      </p:graphicFrame>
      <p:sp>
        <p:nvSpPr>
          <p:cNvPr name="Freeform 3" id="3"/>
          <p:cNvSpPr/>
          <p:nvPr/>
        </p:nvSpPr>
        <p:spPr>
          <a:xfrm flipH="false" flipV="false" rot="0">
            <a:off x="0" y="0"/>
            <a:ext cx="4477382" cy="10287000"/>
          </a:xfrm>
          <a:custGeom>
            <a:avLst/>
            <a:gdLst/>
            <a:ahLst/>
            <a:cxnLst/>
            <a:rect r="r" b="b" t="t" l="l"/>
            <a:pathLst>
              <a:path h="10287000" w="4477382">
                <a:moveTo>
                  <a:pt x="0" y="0"/>
                </a:moveTo>
                <a:lnTo>
                  <a:pt x="4477382" y="0"/>
                </a:lnTo>
                <a:lnTo>
                  <a:pt x="4477382" y="10287000"/>
                </a:lnTo>
                <a:lnTo>
                  <a:pt x="0" y="10287000"/>
                </a:lnTo>
                <a:lnTo>
                  <a:pt x="0" y="0"/>
                </a:lnTo>
                <a:close/>
              </a:path>
            </a:pathLst>
          </a:custGeom>
          <a:blipFill>
            <a:blip r:embed="rId2"/>
            <a:stretch>
              <a:fillRect l="-7478" t="0" r="-45691" b="0"/>
            </a:stretch>
          </a:blipFill>
        </p:spPr>
      </p:sp>
      <p:grpSp>
        <p:nvGrpSpPr>
          <p:cNvPr name="Group 4" id="4"/>
          <p:cNvGrpSpPr/>
          <p:nvPr/>
        </p:nvGrpSpPr>
        <p:grpSpPr>
          <a:xfrm rot="0">
            <a:off x="-1287623" y="9258300"/>
            <a:ext cx="5765006" cy="1028700"/>
            <a:chOff x="0" y="0"/>
            <a:chExt cx="7686674" cy="1371600"/>
          </a:xfrm>
        </p:grpSpPr>
        <p:grpSp>
          <p:nvGrpSpPr>
            <p:cNvPr name="Group 5" id="5"/>
            <p:cNvGrpSpPr/>
            <p:nvPr/>
          </p:nvGrpSpPr>
          <p:grpSpPr>
            <a:xfrm rot="0">
              <a:off x="0" y="0"/>
              <a:ext cx="7686674" cy="1371600"/>
              <a:chOff x="0" y="0"/>
              <a:chExt cx="1049690" cy="187305"/>
            </a:xfrm>
          </p:grpSpPr>
          <p:sp>
            <p:nvSpPr>
              <p:cNvPr name="Freeform 6" id="6"/>
              <p:cNvSpPr/>
              <p:nvPr/>
            </p:nvSpPr>
            <p:spPr>
              <a:xfrm flipH="false" flipV="false" rot="0">
                <a:off x="0" y="0"/>
                <a:ext cx="1049690" cy="187305"/>
              </a:xfrm>
              <a:custGeom>
                <a:avLst/>
                <a:gdLst/>
                <a:ahLst/>
                <a:cxnLst/>
                <a:rect r="r" b="b" t="t" l="l"/>
                <a:pathLst>
                  <a:path h="187305" w="1049690">
                    <a:moveTo>
                      <a:pt x="203200" y="0"/>
                    </a:moveTo>
                    <a:lnTo>
                      <a:pt x="846490" y="0"/>
                    </a:lnTo>
                    <a:lnTo>
                      <a:pt x="1049690" y="187305"/>
                    </a:lnTo>
                    <a:lnTo>
                      <a:pt x="0" y="187305"/>
                    </a:lnTo>
                    <a:lnTo>
                      <a:pt x="203200" y="0"/>
                    </a:lnTo>
                    <a:close/>
                  </a:path>
                </a:pathLst>
              </a:custGeom>
              <a:solidFill>
                <a:srgbClr val="A20E20"/>
              </a:solidFill>
            </p:spPr>
          </p:sp>
          <p:sp>
            <p:nvSpPr>
              <p:cNvPr name="TextBox 7" id="7"/>
              <p:cNvSpPr txBox="true"/>
              <p:nvPr/>
            </p:nvSpPr>
            <p:spPr>
              <a:xfrm>
                <a:off x="127000" y="-38100"/>
                <a:ext cx="795690" cy="225405"/>
              </a:xfrm>
              <a:prstGeom prst="rect">
                <a:avLst/>
              </a:prstGeom>
            </p:spPr>
            <p:txBody>
              <a:bodyPr anchor="ctr" rtlCol="false" tIns="50800" lIns="50800" bIns="50800" rIns="50800"/>
              <a:lstStyle/>
              <a:p>
                <a:pPr algn="ctr">
                  <a:lnSpc>
                    <a:spcPts val="2100"/>
                  </a:lnSpc>
                </a:pPr>
              </a:p>
            </p:txBody>
          </p:sp>
        </p:grpSp>
        <p:sp>
          <p:nvSpPr>
            <p:cNvPr name="TextBox 8" id="8"/>
            <p:cNvSpPr txBox="true"/>
            <p:nvPr/>
          </p:nvSpPr>
          <p:spPr>
            <a:xfrm rot="0">
              <a:off x="3033168" y="475615"/>
              <a:ext cx="2698286" cy="391795"/>
            </a:xfrm>
            <a:prstGeom prst="rect">
              <a:avLst/>
            </a:prstGeom>
          </p:spPr>
          <p:txBody>
            <a:bodyPr anchor="t" rtlCol="false" tIns="0" lIns="0" bIns="0" rIns="0">
              <a:spAutoFit/>
            </a:bodyPr>
            <a:lstStyle/>
            <a:p>
              <a:pPr algn="l" marL="0" indent="0" lvl="0">
                <a:lnSpc>
                  <a:spcPts val="2340"/>
                </a:lnSpc>
                <a:spcBef>
                  <a:spcPct val="0"/>
                </a:spcBef>
              </a:pPr>
              <a:r>
                <a:rPr lang="en-US" b="true" sz="1800">
                  <a:solidFill>
                    <a:srgbClr val="FFFFFF"/>
                  </a:solidFill>
                  <a:latin typeface="Helios Bold"/>
                  <a:ea typeface="Helios Bold"/>
                  <a:cs typeface="Helios Bold"/>
                  <a:sym typeface="Helios Bold"/>
                </a:rPr>
                <a:t>Back to Agenda</a:t>
              </a:r>
            </a:p>
          </p:txBody>
        </p:sp>
      </p:grpSp>
      <p:sp>
        <p:nvSpPr>
          <p:cNvPr name="TextBox 9" id="9"/>
          <p:cNvSpPr txBox="true"/>
          <p:nvPr/>
        </p:nvSpPr>
        <p:spPr>
          <a:xfrm rot="0">
            <a:off x="5853991" y="1028700"/>
            <a:ext cx="11692150" cy="1802751"/>
          </a:xfrm>
          <a:prstGeom prst="rect">
            <a:avLst/>
          </a:prstGeom>
        </p:spPr>
        <p:txBody>
          <a:bodyPr anchor="t" rtlCol="false" tIns="0" lIns="0" bIns="0" rIns="0">
            <a:spAutoFit/>
          </a:bodyPr>
          <a:lstStyle/>
          <a:p>
            <a:pPr algn="l">
              <a:lnSpc>
                <a:spcPts val="7149"/>
              </a:lnSpc>
            </a:pPr>
            <a:r>
              <a:rPr lang="en-US" sz="5958" b="true">
                <a:solidFill>
                  <a:srgbClr val="123D33"/>
                </a:solidFill>
                <a:latin typeface="TT Hoves Bold"/>
                <a:ea typeface="TT Hoves Bold"/>
                <a:cs typeface="TT Hoves Bold"/>
                <a:sym typeface="TT Hoves Bold"/>
              </a:rPr>
              <a:t>Features of our Uniswap Clone Script</a:t>
            </a:r>
          </a:p>
        </p:txBody>
      </p:sp>
      <p:graphicFrame>
        <p:nvGraphicFramePr>
          <p:cNvPr name="Table 10" id="10"/>
          <p:cNvGraphicFramePr>
            <a:graphicFrameLocks noGrp="true"/>
          </p:cNvGraphicFramePr>
          <p:nvPr/>
        </p:nvGraphicFramePr>
        <p:xfrm>
          <a:off x="5853991" y="8912568"/>
          <a:ext cx="11405309" cy="1128274"/>
        </p:xfrm>
        <a:graphic>
          <a:graphicData uri="http://schemas.openxmlformats.org/drawingml/2006/table">
            <a:tbl>
              <a:tblPr/>
              <a:tblGrid>
                <a:gridCol w="11405309"/>
              </a:tblGrid>
              <a:tr h="1052175">
                <a:tc>
                  <a:txBody>
                    <a:bodyPr anchor="t" rtlCol="false"/>
                    <a:lstStyle/>
                    <a:p>
                      <a:pPr algn="l">
                        <a:lnSpc>
                          <a:spcPts val="3499"/>
                        </a:lnSpc>
                        <a:defRPr/>
                      </a:pPr>
                      <a:r>
                        <a:rPr lang="en-US" sz="2499">
                          <a:solidFill>
                            <a:srgbClr val="2A2E3A"/>
                          </a:solidFill>
                          <a:latin typeface="Helios"/>
                          <a:ea typeface="Helios"/>
                          <a:cs typeface="Helios"/>
                          <a:sym typeface="Helios"/>
                        </a:rPr>
                        <a:t>Customizability</a:t>
                      </a:r>
                      <a:endParaRPr lang="en-US" sz="1100"/>
                    </a:p>
                  </a:txBody>
                  <a:tcPr marL="211594" marR="211594" marT="211594" marB="211594" anchor="b">
                    <a:lnL cmpd="sng" algn="ctr" cap="flat" w="0">
                      <a:solidFill>
                        <a:srgbClr val="EDECED"/>
                      </a:solidFill>
                      <a:prstDash val="solid"/>
                      <a:round/>
                      <a:headEnd type="none" w="med" len="med"/>
                      <a:tailEnd type="none" w="med" len="med"/>
                    </a:lnL>
                    <a:lnR cmpd="sng" algn="ctr" cap="flat" w="0">
                      <a:solidFill>
                        <a:srgbClr val="EDECED"/>
                      </a:solidFill>
                      <a:prstDash val="solid"/>
                      <a:round/>
                      <a:headEnd type="none" w="med" len="med"/>
                      <a:tailEnd type="none" w="med" len="med"/>
                    </a:lnR>
                    <a:lnT cmpd="sng" algn="ctr" cap="flat" w="9525">
                      <a:solidFill>
                        <a:srgbClr val="2A2E3A"/>
                      </a:solidFill>
                      <a:prstDash val="solid"/>
                      <a:round/>
                      <a:headEnd type="none" w="med" len="med"/>
                      <a:tailEnd type="none" w="med" len="med"/>
                    </a:lnT>
                    <a:lnB cmpd="sng" algn="ctr" cap="flat" w="0">
                      <a:solidFill>
                        <a:srgbClr val="EDECED"/>
                      </a:solidFill>
                      <a:prstDash val="solid"/>
                      <a:round/>
                      <a:headEnd type="none" w="med" len="med"/>
                      <a:tailEnd type="none" w="med" len="med"/>
                    </a:lnB>
                  </a:tcPr>
                </a:tc>
              </a:tr>
            </a:tbl>
          </a:graphicData>
        </a:graphic>
      </p:graphicFrame>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858760" y="1028700"/>
            <a:ext cx="1259047" cy="1259042"/>
            <a:chOff x="0" y="0"/>
            <a:chExt cx="6350000" cy="6349975"/>
          </a:xfrm>
        </p:grpSpPr>
        <p:sp>
          <p:nvSpPr>
            <p:cNvPr name="Freeform 3" id="3"/>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2"/>
              <a:stretch>
                <a:fillRect l="-7719" t="0" r="-7719" b="0"/>
              </a:stretch>
            </a:blipFill>
          </p:spPr>
        </p:sp>
      </p:grpSp>
      <p:grpSp>
        <p:nvGrpSpPr>
          <p:cNvPr name="Group 4" id="4"/>
          <p:cNvGrpSpPr/>
          <p:nvPr/>
        </p:nvGrpSpPr>
        <p:grpSpPr>
          <a:xfrm rot="0">
            <a:off x="9858760" y="2699168"/>
            <a:ext cx="1259047" cy="1259042"/>
            <a:chOff x="0" y="0"/>
            <a:chExt cx="6350000" cy="6349975"/>
          </a:xfrm>
        </p:grpSpPr>
        <p:sp>
          <p:nvSpPr>
            <p:cNvPr name="Freeform 5" id="5"/>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0" t="0" r="0" b="0"/>
              </a:stretch>
            </a:blipFill>
          </p:spPr>
        </p:sp>
      </p:grpSp>
      <p:grpSp>
        <p:nvGrpSpPr>
          <p:cNvPr name="Group 6" id="6"/>
          <p:cNvGrpSpPr/>
          <p:nvPr/>
        </p:nvGrpSpPr>
        <p:grpSpPr>
          <a:xfrm rot="0">
            <a:off x="9858760" y="4373645"/>
            <a:ext cx="1259047" cy="1259042"/>
            <a:chOff x="0" y="0"/>
            <a:chExt cx="6350000" cy="6349975"/>
          </a:xfrm>
        </p:grpSpPr>
        <p:sp>
          <p:nvSpPr>
            <p:cNvPr name="Freeform 7" id="7"/>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4"/>
              <a:stretch>
                <a:fillRect l="-3278" t="0" r="-3278" b="0"/>
              </a:stretch>
            </a:blipFill>
          </p:spPr>
        </p:sp>
      </p:grpSp>
      <p:grpSp>
        <p:nvGrpSpPr>
          <p:cNvPr name="Group 8" id="8"/>
          <p:cNvGrpSpPr/>
          <p:nvPr/>
        </p:nvGrpSpPr>
        <p:grpSpPr>
          <a:xfrm rot="0">
            <a:off x="9858760" y="6044113"/>
            <a:ext cx="1259047" cy="1259042"/>
            <a:chOff x="0" y="0"/>
            <a:chExt cx="6350000" cy="6349975"/>
          </a:xfrm>
        </p:grpSpPr>
        <p:sp>
          <p:nvSpPr>
            <p:cNvPr name="Freeform 9" id="9"/>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5"/>
              <a:stretch>
                <a:fillRect l="-4513" t="0" r="-4513" b="0"/>
              </a:stretch>
            </a:blipFill>
          </p:spPr>
        </p:sp>
      </p:grpSp>
      <p:grpSp>
        <p:nvGrpSpPr>
          <p:cNvPr name="Group 10" id="10"/>
          <p:cNvGrpSpPr/>
          <p:nvPr/>
        </p:nvGrpSpPr>
        <p:grpSpPr>
          <a:xfrm rot="0">
            <a:off x="9858760" y="7999258"/>
            <a:ext cx="1259047" cy="1259042"/>
            <a:chOff x="0" y="0"/>
            <a:chExt cx="6350000" cy="6349975"/>
          </a:xfrm>
        </p:grpSpPr>
        <p:sp>
          <p:nvSpPr>
            <p:cNvPr name="Freeform 11" id="11"/>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6"/>
              <a:stretch>
                <a:fillRect l="0" t="0" r="0" b="0"/>
              </a:stretch>
            </a:blipFill>
          </p:spPr>
        </p:sp>
      </p:grpSp>
      <p:grpSp>
        <p:nvGrpSpPr>
          <p:cNvPr name="Group 12" id="12"/>
          <p:cNvGrpSpPr/>
          <p:nvPr/>
        </p:nvGrpSpPr>
        <p:grpSpPr>
          <a:xfrm rot="0">
            <a:off x="-1287623" y="9258300"/>
            <a:ext cx="5765006" cy="1028700"/>
            <a:chOff x="0" y="0"/>
            <a:chExt cx="1049690" cy="187305"/>
          </a:xfrm>
        </p:grpSpPr>
        <p:sp>
          <p:nvSpPr>
            <p:cNvPr name="Freeform 13" id="13"/>
            <p:cNvSpPr/>
            <p:nvPr/>
          </p:nvSpPr>
          <p:spPr>
            <a:xfrm flipH="false" flipV="false" rot="0">
              <a:off x="0" y="0"/>
              <a:ext cx="1049690" cy="187305"/>
            </a:xfrm>
            <a:custGeom>
              <a:avLst/>
              <a:gdLst/>
              <a:ahLst/>
              <a:cxnLst/>
              <a:rect r="r" b="b" t="t" l="l"/>
              <a:pathLst>
                <a:path h="187305" w="1049690">
                  <a:moveTo>
                    <a:pt x="203200" y="0"/>
                  </a:moveTo>
                  <a:lnTo>
                    <a:pt x="846490" y="0"/>
                  </a:lnTo>
                  <a:lnTo>
                    <a:pt x="1049690" y="187305"/>
                  </a:lnTo>
                  <a:lnTo>
                    <a:pt x="0" y="187305"/>
                  </a:lnTo>
                  <a:lnTo>
                    <a:pt x="203200" y="0"/>
                  </a:lnTo>
                  <a:close/>
                </a:path>
              </a:pathLst>
            </a:custGeom>
            <a:solidFill>
              <a:srgbClr val="123D33"/>
            </a:solidFill>
          </p:spPr>
        </p:sp>
        <p:sp>
          <p:nvSpPr>
            <p:cNvPr name="TextBox 14" id="14"/>
            <p:cNvSpPr txBox="true"/>
            <p:nvPr/>
          </p:nvSpPr>
          <p:spPr>
            <a:xfrm>
              <a:off x="127000" y="-38100"/>
              <a:ext cx="795690" cy="225405"/>
            </a:xfrm>
            <a:prstGeom prst="rect">
              <a:avLst/>
            </a:prstGeom>
          </p:spPr>
          <p:txBody>
            <a:bodyPr anchor="ctr" rtlCol="false" tIns="50800" lIns="50800" bIns="50800" rIns="50800"/>
            <a:lstStyle/>
            <a:p>
              <a:pPr algn="ctr">
                <a:lnSpc>
                  <a:spcPts val="2100"/>
                </a:lnSpc>
              </a:pPr>
            </a:p>
          </p:txBody>
        </p:sp>
      </p:grpSp>
      <p:sp>
        <p:nvSpPr>
          <p:cNvPr name="TextBox 15" id="15"/>
          <p:cNvSpPr txBox="true"/>
          <p:nvPr/>
        </p:nvSpPr>
        <p:spPr>
          <a:xfrm rot="0">
            <a:off x="1028700" y="3006289"/>
            <a:ext cx="8115300" cy="3657600"/>
          </a:xfrm>
          <a:prstGeom prst="rect">
            <a:avLst/>
          </a:prstGeom>
        </p:spPr>
        <p:txBody>
          <a:bodyPr anchor="t" rtlCol="false" tIns="0" lIns="0" bIns="0" rIns="0">
            <a:spAutoFit/>
          </a:bodyPr>
          <a:lstStyle/>
          <a:p>
            <a:pPr algn="l">
              <a:lnSpc>
                <a:spcPts val="7272"/>
              </a:lnSpc>
            </a:pPr>
            <a:r>
              <a:rPr lang="en-US" b="true" sz="6060" u="sng">
                <a:solidFill>
                  <a:srgbClr val="004AAD"/>
                </a:solidFill>
                <a:latin typeface="TT Hoves Bold"/>
                <a:ea typeface="TT Hoves Bold"/>
                <a:cs typeface="TT Hoves Bold"/>
                <a:sym typeface="TT Hoves Bold"/>
                <a:hlinkClick r:id="rId7" tooltip="https://www.blockchainx.tech"/>
              </a:rPr>
              <a:t>BlockchainX</a:t>
            </a:r>
            <a:r>
              <a:rPr lang="en-US" sz="6060" b="true">
                <a:solidFill>
                  <a:srgbClr val="123D33"/>
                </a:solidFill>
                <a:latin typeface="TT Hoves Bold"/>
                <a:ea typeface="TT Hoves Bold"/>
                <a:cs typeface="TT Hoves Bold"/>
                <a:sym typeface="TT Hoves Bold"/>
              </a:rPr>
              <a:t> Provide Popular Defi Exchange Clone Scripts  </a:t>
            </a:r>
          </a:p>
        </p:txBody>
      </p:sp>
      <p:sp>
        <p:nvSpPr>
          <p:cNvPr name="TextBox 16" id="16"/>
          <p:cNvSpPr txBox="true"/>
          <p:nvPr/>
        </p:nvSpPr>
        <p:spPr>
          <a:xfrm rot="0">
            <a:off x="11571740" y="1410571"/>
            <a:ext cx="5208644" cy="476250"/>
          </a:xfrm>
          <a:prstGeom prst="rect">
            <a:avLst/>
          </a:prstGeom>
        </p:spPr>
        <p:txBody>
          <a:bodyPr anchor="t" rtlCol="false" tIns="0" lIns="0" bIns="0" rIns="0">
            <a:spAutoFit/>
          </a:bodyPr>
          <a:lstStyle/>
          <a:p>
            <a:pPr algn="l" marL="0" indent="0" lvl="0">
              <a:lnSpc>
                <a:spcPts val="3600"/>
              </a:lnSpc>
              <a:spcBef>
                <a:spcPct val="0"/>
              </a:spcBef>
            </a:pPr>
            <a:r>
              <a:rPr lang="en-US" b="true" sz="3000">
                <a:solidFill>
                  <a:srgbClr val="2A2E3A"/>
                </a:solidFill>
                <a:latin typeface="Helios Bold"/>
                <a:ea typeface="Helios Bold"/>
                <a:cs typeface="Helios Bold"/>
                <a:sym typeface="Helios Bold"/>
              </a:rPr>
              <a:t>Pancake clone script</a:t>
            </a:r>
          </a:p>
        </p:txBody>
      </p:sp>
      <p:sp>
        <p:nvSpPr>
          <p:cNvPr name="TextBox 17" id="17"/>
          <p:cNvSpPr txBox="true"/>
          <p:nvPr/>
        </p:nvSpPr>
        <p:spPr>
          <a:xfrm rot="0">
            <a:off x="11571740" y="2987239"/>
            <a:ext cx="5208644" cy="476250"/>
          </a:xfrm>
          <a:prstGeom prst="rect">
            <a:avLst/>
          </a:prstGeom>
        </p:spPr>
        <p:txBody>
          <a:bodyPr anchor="t" rtlCol="false" tIns="0" lIns="0" bIns="0" rIns="0">
            <a:spAutoFit/>
          </a:bodyPr>
          <a:lstStyle/>
          <a:p>
            <a:pPr algn="l" marL="0" indent="0" lvl="0">
              <a:lnSpc>
                <a:spcPts val="3600"/>
              </a:lnSpc>
              <a:spcBef>
                <a:spcPct val="0"/>
              </a:spcBef>
            </a:pPr>
            <a:r>
              <a:rPr lang="en-US" b="true" sz="3000">
                <a:solidFill>
                  <a:srgbClr val="2A2E3A"/>
                </a:solidFill>
                <a:latin typeface="Helios Bold"/>
                <a:ea typeface="Helios Bold"/>
                <a:cs typeface="Helios Bold"/>
                <a:sym typeface="Helios Bold"/>
              </a:rPr>
              <a:t>Uniswap clone script</a:t>
            </a:r>
          </a:p>
        </p:txBody>
      </p:sp>
      <p:sp>
        <p:nvSpPr>
          <p:cNvPr name="TextBox 18" id="18"/>
          <p:cNvSpPr txBox="true"/>
          <p:nvPr/>
        </p:nvSpPr>
        <p:spPr>
          <a:xfrm rot="0">
            <a:off x="11571740" y="4755516"/>
            <a:ext cx="5208644" cy="476250"/>
          </a:xfrm>
          <a:prstGeom prst="rect">
            <a:avLst/>
          </a:prstGeom>
        </p:spPr>
        <p:txBody>
          <a:bodyPr anchor="t" rtlCol="false" tIns="0" lIns="0" bIns="0" rIns="0">
            <a:spAutoFit/>
          </a:bodyPr>
          <a:lstStyle/>
          <a:p>
            <a:pPr algn="l" marL="0" indent="0" lvl="0">
              <a:lnSpc>
                <a:spcPts val="3600"/>
              </a:lnSpc>
              <a:spcBef>
                <a:spcPct val="0"/>
              </a:spcBef>
            </a:pPr>
            <a:r>
              <a:rPr lang="en-US" b="true" sz="3000">
                <a:solidFill>
                  <a:srgbClr val="2A2E3A"/>
                </a:solidFill>
                <a:latin typeface="Helios Bold"/>
                <a:ea typeface="Helios Bold"/>
                <a:cs typeface="Helios Bold"/>
                <a:sym typeface="Helios Bold"/>
              </a:rPr>
              <a:t>Bakeryswap clone script</a:t>
            </a:r>
          </a:p>
        </p:txBody>
      </p:sp>
      <p:sp>
        <p:nvSpPr>
          <p:cNvPr name="TextBox 19" id="19"/>
          <p:cNvSpPr txBox="true"/>
          <p:nvPr/>
        </p:nvSpPr>
        <p:spPr>
          <a:xfrm rot="0">
            <a:off x="11571740" y="6486525"/>
            <a:ext cx="5208644" cy="476250"/>
          </a:xfrm>
          <a:prstGeom prst="rect">
            <a:avLst/>
          </a:prstGeom>
        </p:spPr>
        <p:txBody>
          <a:bodyPr anchor="t" rtlCol="false" tIns="0" lIns="0" bIns="0" rIns="0">
            <a:spAutoFit/>
          </a:bodyPr>
          <a:lstStyle/>
          <a:p>
            <a:pPr algn="l" marL="0" indent="0" lvl="0">
              <a:lnSpc>
                <a:spcPts val="3600"/>
              </a:lnSpc>
              <a:spcBef>
                <a:spcPct val="0"/>
              </a:spcBef>
            </a:pPr>
            <a:r>
              <a:rPr lang="en-US" b="true" sz="3000">
                <a:solidFill>
                  <a:srgbClr val="2A2E3A"/>
                </a:solidFill>
                <a:latin typeface="Helios Bold"/>
                <a:ea typeface="Helios Bold"/>
                <a:cs typeface="Helios Bold"/>
                <a:sym typeface="Helios Bold"/>
              </a:rPr>
              <a:t>Sushiswap clone script</a:t>
            </a:r>
          </a:p>
        </p:txBody>
      </p:sp>
      <p:sp>
        <p:nvSpPr>
          <p:cNvPr name="TextBox 20" id="20"/>
          <p:cNvSpPr txBox="true"/>
          <p:nvPr/>
        </p:nvSpPr>
        <p:spPr>
          <a:xfrm rot="0">
            <a:off x="11571740" y="8381129"/>
            <a:ext cx="5208644" cy="476250"/>
          </a:xfrm>
          <a:prstGeom prst="rect">
            <a:avLst/>
          </a:prstGeom>
        </p:spPr>
        <p:txBody>
          <a:bodyPr anchor="t" rtlCol="false" tIns="0" lIns="0" bIns="0" rIns="0">
            <a:spAutoFit/>
          </a:bodyPr>
          <a:lstStyle/>
          <a:p>
            <a:pPr algn="l">
              <a:lnSpc>
                <a:spcPts val="3600"/>
              </a:lnSpc>
              <a:spcBef>
                <a:spcPct val="0"/>
              </a:spcBef>
            </a:pPr>
            <a:r>
              <a:rPr lang="en-US" b="true" sz="3000">
                <a:solidFill>
                  <a:srgbClr val="2A2E3A"/>
                </a:solidFill>
                <a:latin typeface="Helios Bold"/>
                <a:ea typeface="Helios Bold"/>
                <a:cs typeface="Helios Bold"/>
                <a:sym typeface="Helios Bold"/>
              </a:rPr>
              <a:t>Justswap clone script</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8F8F8"/>
        </a:solidFill>
      </p:bgPr>
    </p:bg>
    <p:spTree>
      <p:nvGrpSpPr>
        <p:cNvPr id="1" name=""/>
        <p:cNvGrpSpPr/>
        <p:nvPr/>
      </p:nvGrpSpPr>
      <p:grpSpPr>
        <a:xfrm>
          <a:off x="0" y="0"/>
          <a:ext cx="0" cy="0"/>
          <a:chOff x="0" y="0"/>
          <a:chExt cx="0" cy="0"/>
        </a:xfrm>
      </p:grpSpPr>
      <p:sp>
        <p:nvSpPr>
          <p:cNvPr name="AutoShape 2" id="2"/>
          <p:cNvSpPr/>
          <p:nvPr/>
        </p:nvSpPr>
        <p:spPr>
          <a:xfrm>
            <a:off x="5897880" y="2215083"/>
            <a:ext cx="6492240" cy="0"/>
          </a:xfrm>
          <a:prstGeom prst="line">
            <a:avLst/>
          </a:prstGeom>
          <a:ln cap="flat" w="76200">
            <a:solidFill>
              <a:srgbClr val="0F4662"/>
            </a:solidFill>
            <a:prstDash val="solid"/>
            <a:headEnd type="none" len="sm" w="sm"/>
            <a:tailEnd type="none" len="sm" w="sm"/>
          </a:ln>
        </p:spPr>
      </p:sp>
      <p:sp>
        <p:nvSpPr>
          <p:cNvPr name="Freeform 3" id="3"/>
          <p:cNvSpPr/>
          <p:nvPr/>
        </p:nvSpPr>
        <p:spPr>
          <a:xfrm flipH="false" flipV="false" rot="0">
            <a:off x="8304001" y="1116666"/>
            <a:ext cx="1679997" cy="249900"/>
          </a:xfrm>
          <a:custGeom>
            <a:avLst/>
            <a:gdLst/>
            <a:ahLst/>
            <a:cxnLst/>
            <a:rect r="r" b="b" t="t" l="l"/>
            <a:pathLst>
              <a:path h="249900" w="1679997">
                <a:moveTo>
                  <a:pt x="0" y="0"/>
                </a:moveTo>
                <a:lnTo>
                  <a:pt x="1679998" y="0"/>
                </a:lnTo>
                <a:lnTo>
                  <a:pt x="1679998" y="249899"/>
                </a:lnTo>
                <a:lnTo>
                  <a:pt x="0" y="24989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AutoShape 4" id="4"/>
          <p:cNvSpPr/>
          <p:nvPr/>
        </p:nvSpPr>
        <p:spPr>
          <a:xfrm>
            <a:off x="5897880" y="6953015"/>
            <a:ext cx="6492240" cy="0"/>
          </a:xfrm>
          <a:prstGeom prst="line">
            <a:avLst/>
          </a:prstGeom>
          <a:ln cap="flat" w="76200">
            <a:solidFill>
              <a:srgbClr val="0F4662"/>
            </a:solidFill>
            <a:prstDash val="solid"/>
            <a:headEnd type="none" len="sm" w="sm"/>
            <a:tailEnd type="none" len="sm" w="sm"/>
          </a:ln>
        </p:spPr>
      </p:sp>
      <p:sp>
        <p:nvSpPr>
          <p:cNvPr name="Freeform 5" id="5"/>
          <p:cNvSpPr/>
          <p:nvPr/>
        </p:nvSpPr>
        <p:spPr>
          <a:xfrm flipH="false" flipV="false" rot="0">
            <a:off x="8304001" y="9008400"/>
            <a:ext cx="1679997" cy="249900"/>
          </a:xfrm>
          <a:custGeom>
            <a:avLst/>
            <a:gdLst/>
            <a:ahLst/>
            <a:cxnLst/>
            <a:rect r="r" b="b" t="t" l="l"/>
            <a:pathLst>
              <a:path h="249900" w="1679997">
                <a:moveTo>
                  <a:pt x="0" y="0"/>
                </a:moveTo>
                <a:lnTo>
                  <a:pt x="1679998" y="0"/>
                </a:lnTo>
                <a:lnTo>
                  <a:pt x="1679998" y="249900"/>
                </a:lnTo>
                <a:lnTo>
                  <a:pt x="0" y="2499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7287877" y="2662806"/>
            <a:ext cx="4024738" cy="1279531"/>
          </a:xfrm>
          <a:custGeom>
            <a:avLst/>
            <a:gdLst/>
            <a:ahLst/>
            <a:cxnLst/>
            <a:rect r="r" b="b" t="t" l="l"/>
            <a:pathLst>
              <a:path h="1279531" w="4024738">
                <a:moveTo>
                  <a:pt x="0" y="0"/>
                </a:moveTo>
                <a:lnTo>
                  <a:pt x="4024738" y="0"/>
                </a:lnTo>
                <a:lnTo>
                  <a:pt x="4024738" y="1279531"/>
                </a:lnTo>
                <a:lnTo>
                  <a:pt x="0" y="1279531"/>
                </a:lnTo>
                <a:lnTo>
                  <a:pt x="0" y="0"/>
                </a:lnTo>
                <a:close/>
              </a:path>
            </a:pathLst>
          </a:custGeom>
          <a:blipFill>
            <a:blip r:embed="rId4"/>
            <a:stretch>
              <a:fillRect l="0" t="0" r="0" b="0"/>
            </a:stretch>
          </a:blipFill>
        </p:spPr>
      </p:sp>
      <p:sp>
        <p:nvSpPr>
          <p:cNvPr name="Freeform 7" id="7"/>
          <p:cNvSpPr/>
          <p:nvPr/>
        </p:nvSpPr>
        <p:spPr>
          <a:xfrm flipH="false" flipV="false" rot="0">
            <a:off x="6678914" y="7506318"/>
            <a:ext cx="906896" cy="906896"/>
          </a:xfrm>
          <a:custGeom>
            <a:avLst/>
            <a:gdLst/>
            <a:ahLst/>
            <a:cxnLst/>
            <a:rect r="r" b="b" t="t" l="l"/>
            <a:pathLst>
              <a:path h="906896" w="906896">
                <a:moveTo>
                  <a:pt x="0" y="0"/>
                </a:moveTo>
                <a:lnTo>
                  <a:pt x="906896" y="0"/>
                </a:lnTo>
                <a:lnTo>
                  <a:pt x="906896" y="906896"/>
                </a:lnTo>
                <a:lnTo>
                  <a:pt x="0" y="906896"/>
                </a:lnTo>
                <a:lnTo>
                  <a:pt x="0" y="0"/>
                </a:lnTo>
                <a:close/>
              </a:path>
            </a:pathLst>
          </a:custGeom>
          <a:blipFill>
            <a:blip r:embed="rId5"/>
            <a:stretch>
              <a:fillRect l="0" t="0" r="0" b="0"/>
            </a:stretch>
          </a:blipFill>
        </p:spPr>
      </p:sp>
      <p:sp>
        <p:nvSpPr>
          <p:cNvPr name="TextBox 8" id="8"/>
          <p:cNvSpPr txBox="true"/>
          <p:nvPr/>
        </p:nvSpPr>
        <p:spPr>
          <a:xfrm rot="0">
            <a:off x="3442710" y="3369664"/>
            <a:ext cx="11402580" cy="3185722"/>
          </a:xfrm>
          <a:prstGeom prst="rect">
            <a:avLst/>
          </a:prstGeom>
        </p:spPr>
        <p:txBody>
          <a:bodyPr anchor="t" rtlCol="false" tIns="0" lIns="0" bIns="0" rIns="0">
            <a:spAutoFit/>
          </a:bodyPr>
          <a:lstStyle/>
          <a:p>
            <a:pPr algn="ctr" marL="0" indent="0" lvl="0">
              <a:lnSpc>
                <a:spcPts val="26009"/>
              </a:lnSpc>
              <a:spcBef>
                <a:spcPct val="0"/>
              </a:spcBef>
            </a:pPr>
            <a:r>
              <a:rPr lang="en-US" b="true" sz="18577" i="true">
                <a:solidFill>
                  <a:srgbClr val="0F4662"/>
                </a:solidFill>
                <a:latin typeface="Cormorant Garamond Bold Italics"/>
                <a:ea typeface="Cormorant Garamond Bold Italics"/>
                <a:cs typeface="Cormorant Garamond Bold Italics"/>
                <a:sym typeface="Cormorant Garamond Bold Italics"/>
              </a:rPr>
              <a:t>Thank you</a:t>
            </a:r>
          </a:p>
        </p:txBody>
      </p:sp>
      <p:sp>
        <p:nvSpPr>
          <p:cNvPr name="TextBox 9" id="9"/>
          <p:cNvSpPr txBox="true"/>
          <p:nvPr/>
        </p:nvSpPr>
        <p:spPr>
          <a:xfrm rot="0">
            <a:off x="7585810" y="7745094"/>
            <a:ext cx="3726805" cy="381718"/>
          </a:xfrm>
          <a:prstGeom prst="rect">
            <a:avLst/>
          </a:prstGeom>
        </p:spPr>
        <p:txBody>
          <a:bodyPr anchor="t" rtlCol="false" tIns="0" lIns="0" bIns="0" rIns="0">
            <a:spAutoFit/>
          </a:bodyPr>
          <a:lstStyle/>
          <a:p>
            <a:pPr algn="ctr">
              <a:lnSpc>
                <a:spcPts val="3110"/>
              </a:lnSpc>
            </a:pPr>
            <a:r>
              <a:rPr lang="en-US" sz="2221" b="true">
                <a:solidFill>
                  <a:srgbClr val="0F4662"/>
                </a:solidFill>
                <a:latin typeface="Canva Sans Bold"/>
                <a:ea typeface="Canva Sans Bold"/>
                <a:cs typeface="Canva Sans Bold"/>
                <a:sym typeface="Canva Sans Bold"/>
              </a:rPr>
              <a:t>Contact@blockchainx.tech</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DAGSfxtaz_w</dc:identifier>
  <dcterms:modified xsi:type="dcterms:W3CDTF">2011-08-01T06:04:30Z</dcterms:modified>
  <cp:revision>1</cp:revision>
  <dc:title>Uniswap clone script - BlockchainX Explain</dc:title>
</cp:coreProperties>
</file>