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0F9D1-C06C-41D2-C5C8-028EB118C8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9C7B81-5600-DC57-5DD3-41EBF2B2C6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E5B890-2DE2-52EE-A9E6-353C263CAA5E}"/>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5" name="Footer Placeholder 4">
            <a:extLst>
              <a:ext uri="{FF2B5EF4-FFF2-40B4-BE49-F238E27FC236}">
                <a16:creationId xmlns:a16="http://schemas.microsoft.com/office/drawing/2014/main" id="{99E473BC-B58E-5022-05EF-A0201645D3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5248C-012A-8FC6-5D3A-94AC6CE9090C}"/>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1043834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CF9E5-9D1E-B7AD-35B7-18BCC166EA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FB1A56-639C-A4C1-BF09-972B551DBB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BDCBF0-2192-FB96-94EC-B019AC1E11BA}"/>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5" name="Footer Placeholder 4">
            <a:extLst>
              <a:ext uri="{FF2B5EF4-FFF2-40B4-BE49-F238E27FC236}">
                <a16:creationId xmlns:a16="http://schemas.microsoft.com/office/drawing/2014/main" id="{021D883F-008D-F2B7-9820-7120808F16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0D64CD-043E-7331-258F-810E9CF8370B}"/>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2547555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691D4-E0E6-EF18-6E4E-A06EAFFAD3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66316D-0FF3-305E-C38A-27AE0507FC8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F35CB7-20D3-094C-2826-4A436F189144}"/>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5" name="Footer Placeholder 4">
            <a:extLst>
              <a:ext uri="{FF2B5EF4-FFF2-40B4-BE49-F238E27FC236}">
                <a16:creationId xmlns:a16="http://schemas.microsoft.com/office/drawing/2014/main" id="{7A38AFF1-FF32-8B95-D547-337264B67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187605-23FE-582E-357F-3E83C00FABD0}"/>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1186379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8E192-E398-32CE-2EB0-7F26BFF064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EE4373-AF9C-9F79-751D-4B2E18939D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07A3FA-23F9-F227-B688-CC0A9CD811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8DE691-A6B4-4698-7D88-116A6C625B95}"/>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6" name="Footer Placeholder 5">
            <a:extLst>
              <a:ext uri="{FF2B5EF4-FFF2-40B4-BE49-F238E27FC236}">
                <a16:creationId xmlns:a16="http://schemas.microsoft.com/office/drawing/2014/main" id="{BFE13177-296B-EE54-AB9C-2B0F017E0F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C2FA2-A028-080F-8B78-B802782E679A}"/>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3381688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170A-6C1F-3459-E28C-DB1835F4AF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DA469A-1F82-D368-C135-0328326E19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7B1E0D-39D1-D1E9-E572-462D172C32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7F53F0-6122-99AE-CCB3-F2083C5D7A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43C091-0033-348F-ED85-CE50B9C7FE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DAD9DC-B9E4-DDAD-1BE0-1DBE11242231}"/>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8" name="Footer Placeholder 7">
            <a:extLst>
              <a:ext uri="{FF2B5EF4-FFF2-40B4-BE49-F238E27FC236}">
                <a16:creationId xmlns:a16="http://schemas.microsoft.com/office/drawing/2014/main" id="{3320DAB0-8390-A196-05BC-9077AD2C58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C24D0F-3E3C-BD55-19AC-10208387BF29}"/>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385377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AA61-A218-02A6-C6FC-C15F2AA77C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037D40-EF61-66A4-1611-479A89D688D0}"/>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4" name="Footer Placeholder 3">
            <a:extLst>
              <a:ext uri="{FF2B5EF4-FFF2-40B4-BE49-F238E27FC236}">
                <a16:creationId xmlns:a16="http://schemas.microsoft.com/office/drawing/2014/main" id="{0912E01A-323D-5152-59E9-A99820BB98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EEA9C3-D6E8-556B-EC63-0131F711D7CD}"/>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49065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E85627-6D7A-04B8-4B65-20F06D4BDD42}"/>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3" name="Footer Placeholder 2">
            <a:extLst>
              <a:ext uri="{FF2B5EF4-FFF2-40B4-BE49-F238E27FC236}">
                <a16:creationId xmlns:a16="http://schemas.microsoft.com/office/drawing/2014/main" id="{EFA5AD7A-AD4D-E8B2-FDD5-CDD06D26CE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2E6E96-DD45-6844-EF60-780F7EB23B14}"/>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2705733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019FE-DAD1-85D4-E22E-7E6F371798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885A6F-C591-84C6-8A6A-6DBD5ADF2D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0CAE4E-1998-66F2-4EBC-8146D2A3C0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2021B7-1055-B0EC-C3D7-5F2A485CD9F7}"/>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6" name="Footer Placeholder 5">
            <a:extLst>
              <a:ext uri="{FF2B5EF4-FFF2-40B4-BE49-F238E27FC236}">
                <a16:creationId xmlns:a16="http://schemas.microsoft.com/office/drawing/2014/main" id="{4526353D-333D-0393-96D8-9AC20A05DF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28CBC8-47B4-8325-D6F9-7DE6E989B07A}"/>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644864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6EDE-702D-6CF8-CC6D-2162ACE8BE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9F15E2-2A6E-A78F-8580-E51C3620B3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C494D7-29CA-D27A-434B-56B3B269D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79DAD1-5ACE-A79D-4F0C-EB340850A2FC}"/>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6" name="Footer Placeholder 5">
            <a:extLst>
              <a:ext uri="{FF2B5EF4-FFF2-40B4-BE49-F238E27FC236}">
                <a16:creationId xmlns:a16="http://schemas.microsoft.com/office/drawing/2014/main" id="{3B44786A-46DA-9E87-CB35-E1106CD5EA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74208C-1FCD-1798-8674-C968BC00D08F}"/>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2710254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2BA3-9806-157D-C5DF-6DC50F4B22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B1B1F8-E99E-3297-E601-70361FFD69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B700E7-0757-58BB-6147-C3D6A752AF37}"/>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5" name="Footer Placeholder 4">
            <a:extLst>
              <a:ext uri="{FF2B5EF4-FFF2-40B4-BE49-F238E27FC236}">
                <a16:creationId xmlns:a16="http://schemas.microsoft.com/office/drawing/2014/main" id="{04073F61-E2CB-AD95-0F32-1AAE22366F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4FF737-D84C-2E08-545B-059804C9AA58}"/>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485825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AEC24F-3C3D-84B3-23A3-C6D5708BDF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F9DD2B-2C77-71D4-0343-D8112CEA16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6DDC71-E1A6-C09D-742C-B2E4C7A69823}"/>
              </a:ext>
            </a:extLst>
          </p:cNvPr>
          <p:cNvSpPr>
            <a:spLocks noGrp="1"/>
          </p:cNvSpPr>
          <p:nvPr>
            <p:ph type="dt" sz="half" idx="10"/>
          </p:nvPr>
        </p:nvSpPr>
        <p:spPr/>
        <p:txBody>
          <a:bodyPr/>
          <a:lstStyle/>
          <a:p>
            <a:fld id="{8BCC720D-DC3E-4D76-86F3-96D8DE793B00}" type="datetimeFigureOut">
              <a:rPr lang="en-US" smtClean="0"/>
              <a:t>10/8/2024</a:t>
            </a:fld>
            <a:endParaRPr lang="en-US"/>
          </a:p>
        </p:txBody>
      </p:sp>
      <p:sp>
        <p:nvSpPr>
          <p:cNvPr id="5" name="Footer Placeholder 4">
            <a:extLst>
              <a:ext uri="{FF2B5EF4-FFF2-40B4-BE49-F238E27FC236}">
                <a16:creationId xmlns:a16="http://schemas.microsoft.com/office/drawing/2014/main" id="{DD393C94-3BA8-98B7-925E-2F0A4880A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9AAF01-7D0B-2A32-5533-28E0109952CA}"/>
              </a:ext>
            </a:extLst>
          </p:cNvPr>
          <p:cNvSpPr>
            <a:spLocks noGrp="1"/>
          </p:cNvSpPr>
          <p:nvPr>
            <p:ph type="sldNum" sz="quarter" idx="12"/>
          </p:nvPr>
        </p:nvSpPr>
        <p:spPr/>
        <p:txBody>
          <a:bodyPr/>
          <a:lstStyle/>
          <a:p>
            <a:fld id="{A7B01D66-8721-461E-91B0-6DCD76534CD5}" type="slidenum">
              <a:rPr lang="en-US" smtClean="0"/>
              <a:t>‹#›</a:t>
            </a:fld>
            <a:endParaRPr lang="en-US"/>
          </a:p>
        </p:txBody>
      </p:sp>
    </p:spTree>
    <p:extLst>
      <p:ext uri="{BB962C8B-B14F-4D97-AF65-F5344CB8AC3E}">
        <p14:creationId xmlns:p14="http://schemas.microsoft.com/office/powerpoint/2010/main" val="293855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C9ACA0-8C0C-B936-8742-3BC445EFC6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EB17DB5-123C-76A9-4180-F4EA76C8B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C5EF45-419E-3645-E0A0-1BEC4FAF95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CC720D-DC3E-4D76-86F3-96D8DE793B00}" type="datetimeFigureOut">
              <a:rPr lang="en-US" smtClean="0"/>
              <a:t>10/8/2024</a:t>
            </a:fld>
            <a:endParaRPr lang="en-US"/>
          </a:p>
        </p:txBody>
      </p:sp>
      <p:sp>
        <p:nvSpPr>
          <p:cNvPr id="5" name="Footer Placeholder 4">
            <a:extLst>
              <a:ext uri="{FF2B5EF4-FFF2-40B4-BE49-F238E27FC236}">
                <a16:creationId xmlns:a16="http://schemas.microsoft.com/office/drawing/2014/main" id="{455DD0F7-7429-F5B5-5FA3-6B8914C6C2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6C0204A-F56B-8627-27E9-36AA4DE893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B01D66-8721-461E-91B0-6DCD76534CD5}" type="slidenum">
              <a:rPr lang="en-US" smtClean="0"/>
              <a:t>‹#›</a:t>
            </a:fld>
            <a:endParaRPr lang="en-US"/>
          </a:p>
        </p:txBody>
      </p:sp>
    </p:spTree>
    <p:extLst>
      <p:ext uri="{BB962C8B-B14F-4D97-AF65-F5344CB8AC3E}">
        <p14:creationId xmlns:p14="http://schemas.microsoft.com/office/powerpoint/2010/main" val="426846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envitz.com/supine-lithotomy-position/"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lenvitz.com/ot-table-gel-pad-head-sectio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comman-gel-pad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362EB-8BEB-8AC6-11AF-08B32E0C9FE3}"/>
              </a:ext>
            </a:extLst>
          </p:cNvPr>
          <p:cNvSpPr>
            <a:spLocks noGrp="1"/>
          </p:cNvSpPr>
          <p:nvPr>
            <p:ph type="ctrTitle"/>
          </p:nvPr>
        </p:nvSpPr>
        <p:spPr>
          <a:xfrm>
            <a:off x="469486" y="-213473"/>
            <a:ext cx="11253019" cy="2387600"/>
          </a:xfrm>
        </p:spPr>
        <p:txBody>
          <a:bodyPr>
            <a:normAutofit/>
          </a:bodyPr>
          <a:lstStyle/>
          <a:p>
            <a:pPr rtl="0">
              <a:spcBef>
                <a:spcPts val="0"/>
              </a:spcBef>
              <a:spcAft>
                <a:spcPts val="0"/>
              </a:spcAft>
            </a:pPr>
            <a:r>
              <a:rPr lang="en-US" sz="2800" b="1" i="0" u="none" strike="noStrike" dirty="0">
                <a:solidFill>
                  <a:srgbClr val="000000"/>
                </a:solidFill>
                <a:effectLst/>
                <a:latin typeface="Arial" panose="020B0604020202020204" pitchFamily="34" charset="0"/>
                <a:cs typeface="Arial" panose="020B0604020202020204" pitchFamily="34" charset="0"/>
              </a:rPr>
              <a:t>Top Reasons to Use Supine Position Gel Pads for Spinal Surgeries</a:t>
            </a:r>
            <a:br>
              <a:rPr lang="en-US" sz="2800" b="0" dirty="0">
                <a:effectLst/>
                <a:latin typeface="Arial" panose="020B0604020202020204" pitchFamily="34" charset="0"/>
                <a:cs typeface="Arial" panose="020B0604020202020204" pitchFamily="34" charset="0"/>
              </a:rPr>
            </a:b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36C37C6-4F1D-64EA-A00C-CE522663E033}"/>
              </a:ext>
            </a:extLst>
          </p:cNvPr>
          <p:cNvSpPr>
            <a:spLocks noGrp="1"/>
          </p:cNvSpPr>
          <p:nvPr>
            <p:ph type="subTitle" idx="1"/>
          </p:nvPr>
        </p:nvSpPr>
        <p:spPr>
          <a:xfrm>
            <a:off x="0" y="6356555"/>
            <a:ext cx="12192000" cy="501445"/>
          </a:xfrm>
        </p:spPr>
        <p:txBody>
          <a:bodyPr/>
          <a:lstStyle/>
          <a:p>
            <a:r>
              <a:rPr lang="en-US" sz="2400" b="1" dirty="0">
                <a:solidFill>
                  <a:schemeClr val="accent1"/>
                </a:solidFill>
              </a:rPr>
              <a:t>https://www.lenvitz.com/</a:t>
            </a:r>
            <a:endParaRPr lang="en-US" dirty="0"/>
          </a:p>
          <a:p>
            <a:endParaRPr lang="en-US" dirty="0"/>
          </a:p>
        </p:txBody>
      </p:sp>
      <p:pic>
        <p:nvPicPr>
          <p:cNvPr id="4" name="Picture 4" descr="No photo description available.">
            <a:extLst>
              <a:ext uri="{FF2B5EF4-FFF2-40B4-BE49-F238E27FC236}">
                <a16:creationId xmlns:a16="http://schemas.microsoft.com/office/drawing/2014/main" id="{D43787C3-AD56-3DE7-B237-E606EA093E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6413" y="2174127"/>
            <a:ext cx="3419167" cy="3419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66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7958B-2E71-6BAF-82E3-9FFCA113723D}"/>
              </a:ext>
            </a:extLst>
          </p:cNvPr>
          <p:cNvSpPr txBox="1"/>
          <p:nvPr/>
        </p:nvSpPr>
        <p:spPr>
          <a:xfrm>
            <a:off x="201561" y="238371"/>
            <a:ext cx="11788878" cy="5909310"/>
          </a:xfrm>
          <a:prstGeom prst="rect">
            <a:avLst/>
          </a:prstGeom>
          <a:noFill/>
        </p:spPr>
        <p:txBody>
          <a:bodyPr wrap="square">
            <a:spAutoFit/>
          </a:bodyPr>
          <a:lstStyle/>
          <a:p>
            <a:pPr rtl="0">
              <a:spcBef>
                <a:spcPts val="0"/>
              </a:spcBef>
              <a:spcAft>
                <a:spcPts val="0"/>
              </a:spcAft>
            </a:pPr>
            <a:r>
              <a:rPr lang="en-US" b="0" i="0" u="none" strike="noStrike" dirty="0">
                <a:solidFill>
                  <a:srgbClr val="000000"/>
                </a:solidFill>
                <a:effectLst/>
                <a:latin typeface="Arial" panose="020B0604020202020204" pitchFamily="34" charset="0"/>
                <a:cs typeface="Arial" panose="020B0604020202020204" pitchFamily="34" charset="0"/>
              </a:rPr>
              <a:t>Spinal surgeries are very intricate procedures and depend on proper positioning of the patient on the operating table for the surgeon as well as the overall safety of the patient. Among the most effective means of enhancing optimal patient positioning during such procedures is placing supine position gel pads. Specific gel pads serve to cushion, sustain and stabilize the patients during operating supine position. Now let me explain why the supine position gel pads are considered important with spinal operations.</a:t>
            </a:r>
            <a:endParaRPr lang="en-US" b="0" dirty="0">
              <a:effectLst/>
              <a:latin typeface="Arial" panose="020B0604020202020204" pitchFamily="34" charset="0"/>
              <a:cs typeface="Arial" panose="020B0604020202020204" pitchFamily="34" charset="0"/>
            </a:endParaRPr>
          </a:p>
          <a:p>
            <a:pPr rtl="0">
              <a:spcBef>
                <a:spcPts val="0"/>
              </a:spcBef>
              <a:spcAft>
                <a:spcPts val="0"/>
              </a:spcAft>
            </a:pPr>
            <a:br>
              <a:rPr lang="en-US" b="0" dirty="0">
                <a:effectLst/>
                <a:latin typeface="Arial" panose="020B0604020202020204" pitchFamily="34" charset="0"/>
                <a:cs typeface="Arial" panose="020B0604020202020204" pitchFamily="34" charset="0"/>
              </a:rPr>
            </a:br>
            <a:r>
              <a:rPr lang="en-US" b="1" i="0" u="none" strike="noStrike" dirty="0">
                <a:solidFill>
                  <a:srgbClr val="000000"/>
                </a:solidFill>
                <a:effectLst/>
                <a:latin typeface="Arial" panose="020B0604020202020204" pitchFamily="34" charset="0"/>
                <a:cs typeface="Arial" panose="020B0604020202020204" pitchFamily="34" charset="0"/>
              </a:rPr>
              <a:t>1. Enhanced Patient Stability and Safety</a:t>
            </a:r>
            <a:endParaRPr lang="en-US" b="0" dirty="0">
              <a:effectLst/>
              <a:latin typeface="Arial" panose="020B0604020202020204" pitchFamily="34" charset="0"/>
              <a:cs typeface="Arial" panose="020B0604020202020204" pitchFamily="34" charset="0"/>
            </a:endParaRPr>
          </a:p>
          <a:p>
            <a:pPr rtl="0">
              <a:spcBef>
                <a:spcPts val="0"/>
              </a:spcBef>
              <a:spcAft>
                <a:spcPts val="0"/>
              </a:spcAft>
            </a:pPr>
            <a:r>
              <a:rPr lang="en-US" b="0" i="0" u="none" strike="noStrike" dirty="0">
                <a:solidFill>
                  <a:srgbClr val="000000"/>
                </a:solidFill>
                <a:effectLst/>
                <a:latin typeface="Arial" panose="020B0604020202020204" pitchFamily="34" charset="0"/>
                <a:cs typeface="Arial" panose="020B0604020202020204" pitchFamily="34" charset="0"/>
              </a:rPr>
              <a:t>Spinal surgery requires a great deal of patient immobilization to reduce complications associated with movement. </a:t>
            </a:r>
            <a:r>
              <a:rPr lang="en-US" b="1" i="0" u="sng" strike="noStrike" dirty="0">
                <a:solidFill>
                  <a:srgbClr val="1155CC"/>
                </a:solidFill>
                <a:effectLst/>
                <a:latin typeface="Arial" panose="020B0604020202020204" pitchFamily="34" charset="0"/>
                <a:cs typeface="Arial" panose="020B0604020202020204" pitchFamily="34" charset="0"/>
                <a:hlinkClick r:id="rId2"/>
              </a:rPr>
              <a:t>Supine position gel pads</a:t>
            </a:r>
            <a:r>
              <a:rPr lang="en-US" b="0" i="0" u="none" strike="noStrike" dirty="0">
                <a:solidFill>
                  <a:srgbClr val="000000"/>
                </a:solidFill>
                <a:effectLst/>
                <a:latin typeface="Arial" panose="020B0604020202020204" pitchFamily="34" charset="0"/>
                <a:cs typeface="Arial" panose="020B0604020202020204" pitchFamily="34" charset="0"/>
              </a:rPr>
              <a:t> being closer to the shape of the patient body shape make the patient less likely to shift around, so the patient will remain in the right position on the OT table mat. This stability allows for the precision of the surgeon, and reduces the risks of nerve damage or complications related to positioning.</a:t>
            </a:r>
            <a:endParaRPr lang="en-US" b="0" dirty="0">
              <a:effectLst/>
              <a:latin typeface="Arial" panose="020B0604020202020204" pitchFamily="34" charset="0"/>
              <a:cs typeface="Arial" panose="020B0604020202020204" pitchFamily="34" charset="0"/>
            </a:endParaRPr>
          </a:p>
          <a:p>
            <a:pPr rtl="0">
              <a:spcBef>
                <a:spcPts val="0"/>
              </a:spcBef>
              <a:spcAft>
                <a:spcPts val="0"/>
              </a:spcAft>
            </a:pPr>
            <a:br>
              <a:rPr lang="en-US" b="0" dirty="0">
                <a:effectLst/>
                <a:latin typeface="Arial" panose="020B0604020202020204" pitchFamily="34" charset="0"/>
                <a:cs typeface="Arial" panose="020B0604020202020204" pitchFamily="34" charset="0"/>
              </a:rPr>
            </a:br>
            <a:r>
              <a:rPr lang="en-US" b="1" i="0" u="none" strike="noStrike" dirty="0">
                <a:solidFill>
                  <a:srgbClr val="000000"/>
                </a:solidFill>
                <a:effectLst/>
                <a:latin typeface="Arial" panose="020B0604020202020204" pitchFamily="34" charset="0"/>
                <a:cs typeface="Arial" panose="020B0604020202020204" pitchFamily="34" charset="0"/>
              </a:rPr>
              <a:t>2. Prevention of Pressure Ulcers</a:t>
            </a:r>
            <a:endParaRPr lang="en-US" b="0" dirty="0">
              <a:effectLst/>
              <a:latin typeface="Arial" panose="020B0604020202020204" pitchFamily="34" charset="0"/>
              <a:cs typeface="Arial" panose="020B0604020202020204" pitchFamily="34" charset="0"/>
            </a:endParaRPr>
          </a:p>
          <a:p>
            <a:pPr rtl="0">
              <a:spcBef>
                <a:spcPts val="0"/>
              </a:spcBef>
              <a:spcAft>
                <a:spcPts val="0"/>
              </a:spcAft>
            </a:pPr>
            <a:r>
              <a:rPr lang="en-US" b="0" i="0" u="none" strike="noStrike" dirty="0">
                <a:solidFill>
                  <a:srgbClr val="000000"/>
                </a:solidFill>
                <a:effectLst/>
                <a:latin typeface="Arial" panose="020B0604020202020204" pitchFamily="34" charset="0"/>
                <a:cs typeface="Arial" panose="020B0604020202020204" pitchFamily="34" charset="0"/>
              </a:rPr>
              <a:t>Patients who had procedures that took a long time, particularly spinal surgeries, are at a higher risk of pressure ulcers more so because the patient does not change position frequently. The gel pads allow the body weight to be distributed more evenly thus relieving pressure points common in the sacral, heel and shoulder regions. The even weight-bearing nature also has the extra benefit of not only being able to reduce pressure ulcer formation but also improve general patient comfort throughout the surgery. Applying the silicon gel pads it is much safer for the surgical operation concern minimized pressure injuries.</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8484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504F63-054D-9D82-8C90-5AF8F7DF5B00}"/>
              </a:ext>
            </a:extLst>
          </p:cNvPr>
          <p:cNvSpPr txBox="1"/>
          <p:nvPr/>
        </p:nvSpPr>
        <p:spPr>
          <a:xfrm>
            <a:off x="147483" y="353962"/>
            <a:ext cx="11326761" cy="7294305"/>
          </a:xfrm>
          <a:prstGeom prst="rect">
            <a:avLst/>
          </a:prstGeom>
          <a:noFill/>
        </p:spPr>
        <p:txBody>
          <a:bodyPr wrap="square">
            <a:spAutoFit/>
          </a:bodyPr>
          <a:lstStyle/>
          <a:p>
            <a:pPr rtl="0">
              <a:spcBef>
                <a:spcPts val="0"/>
              </a:spcBef>
              <a:spcAft>
                <a:spcPts val="0"/>
              </a:spcAft>
            </a:pPr>
            <a:r>
              <a:rPr lang="en-US" b="1" i="0" u="none" strike="noStrike" dirty="0">
                <a:solidFill>
                  <a:srgbClr val="000000"/>
                </a:solidFill>
                <a:effectLst/>
                <a:latin typeface="Arial" panose="020B0604020202020204" pitchFamily="34" charset="0"/>
                <a:cs typeface="Arial" panose="020B0604020202020204" pitchFamily="34" charset="0"/>
              </a:rPr>
              <a:t>3. Optimal Body Alignment</a:t>
            </a:r>
            <a:endParaRPr lang="en-US" b="0" dirty="0">
              <a:effectLst/>
              <a:latin typeface="Arial" panose="020B0604020202020204" pitchFamily="34" charset="0"/>
              <a:cs typeface="Arial" panose="020B0604020202020204" pitchFamily="34" charset="0"/>
            </a:endParaRPr>
          </a:p>
          <a:p>
            <a:pPr rtl="0">
              <a:spcBef>
                <a:spcPts val="0"/>
              </a:spcBef>
              <a:spcAft>
                <a:spcPts val="0"/>
              </a:spcAft>
            </a:pPr>
            <a:r>
              <a:rPr lang="en-US" b="0" i="0" u="none" strike="noStrike" dirty="0">
                <a:solidFill>
                  <a:srgbClr val="000000"/>
                </a:solidFill>
                <a:effectLst/>
                <a:latin typeface="Arial" panose="020B0604020202020204" pitchFamily="34" charset="0"/>
                <a:cs typeface="Arial" panose="020B0604020202020204" pitchFamily="34" charset="0"/>
              </a:rPr>
              <a:t>Surgery on the spinal column requires the best body postures to afford the surgeon a vantage view of the area of surgery. Misalignment causes the surgeon to have limited access to the spine and can also need to lengthen the surgery time and raise the risk. On supine position gel pads have been specially designed to provide curvature of the spine, head, neck and limbs to be in a neutral plane and the positioning of the body correctly on the </a:t>
            </a:r>
            <a:r>
              <a:rPr lang="en-US" b="1" i="0" u="sng" strike="noStrike" dirty="0">
                <a:solidFill>
                  <a:srgbClr val="1155CC"/>
                </a:solidFill>
                <a:effectLst/>
                <a:latin typeface="Arial" panose="020B0604020202020204" pitchFamily="34" charset="0"/>
                <a:cs typeface="Arial" panose="020B0604020202020204" pitchFamily="34" charset="0"/>
                <a:hlinkClick r:id="rId2"/>
              </a:rPr>
              <a:t>OT table mat</a:t>
            </a:r>
            <a:r>
              <a:rPr lang="en-US" b="0" i="0" u="none" strike="noStrike" dirty="0">
                <a:solidFill>
                  <a:srgbClr val="000000"/>
                </a:solidFill>
                <a:effectLst/>
                <a:latin typeface="Arial" panose="020B0604020202020204" pitchFamily="34" charset="0"/>
                <a:cs typeface="Arial" panose="020B0604020202020204" pitchFamily="34" charset="0"/>
              </a:rPr>
              <a:t>. This alignment is important in order to minimize stress to the patient's musculoskeletal system and guarantee that surgery runs as planned.</a:t>
            </a:r>
            <a:endParaRPr lang="en-US" b="0" dirty="0">
              <a:effectLst/>
              <a:latin typeface="Arial" panose="020B0604020202020204" pitchFamily="34" charset="0"/>
              <a:cs typeface="Arial" panose="020B0604020202020204" pitchFamily="34" charset="0"/>
            </a:endParaRPr>
          </a:p>
          <a:p>
            <a:pPr rtl="0">
              <a:spcBef>
                <a:spcPts val="0"/>
              </a:spcBef>
              <a:spcAft>
                <a:spcPts val="0"/>
              </a:spcAft>
            </a:pPr>
            <a:br>
              <a:rPr lang="en-US" b="0" dirty="0">
                <a:effectLst/>
                <a:latin typeface="Arial" panose="020B0604020202020204" pitchFamily="34" charset="0"/>
                <a:cs typeface="Arial" panose="020B0604020202020204" pitchFamily="34" charset="0"/>
              </a:rPr>
            </a:br>
            <a:r>
              <a:rPr lang="en-US" b="1" i="0" u="none" strike="noStrike" dirty="0">
                <a:solidFill>
                  <a:srgbClr val="000000"/>
                </a:solidFill>
                <a:effectLst/>
                <a:latin typeface="Arial" panose="020B0604020202020204" pitchFamily="34" charset="0"/>
                <a:cs typeface="Arial" panose="020B0604020202020204" pitchFamily="34" charset="0"/>
              </a:rPr>
              <a:t>4. Reduction in Nerve Compression and Strain</a:t>
            </a:r>
            <a:endParaRPr lang="en-US" b="0" dirty="0">
              <a:effectLst/>
              <a:latin typeface="Arial" panose="020B0604020202020204" pitchFamily="34" charset="0"/>
              <a:cs typeface="Arial" panose="020B0604020202020204" pitchFamily="34" charset="0"/>
            </a:endParaRPr>
          </a:p>
          <a:p>
            <a:pPr rtl="0">
              <a:spcBef>
                <a:spcPts val="0"/>
              </a:spcBef>
              <a:spcAft>
                <a:spcPts val="0"/>
              </a:spcAft>
            </a:pPr>
            <a:r>
              <a:rPr lang="en-US" b="0" i="0" u="none" strike="noStrike" dirty="0">
                <a:solidFill>
                  <a:srgbClr val="000000"/>
                </a:solidFill>
                <a:effectLst/>
                <a:latin typeface="Arial" panose="020B0604020202020204" pitchFamily="34" charset="0"/>
                <a:cs typeface="Arial" panose="020B0604020202020204" pitchFamily="34" charset="0"/>
              </a:rPr>
              <a:t>One of the chief complications experienced while undergoing spinal surgeries is nerve injury due to pressure likely exerted for an extended period. Using supine positions increases the risk of pressure area formation; gel pads made from superior silicon gel pads alleviate this by reducing pressure on the bony prominences like the scapulae and the pelvis. This helps induce tension within the affected nerves therefore decreasing incidences of neuropathy or post operative ailments such as numbness or prickling sensations.</a:t>
            </a:r>
            <a:endParaRPr lang="en-US" b="0" dirty="0">
              <a:effectLst/>
              <a:latin typeface="Arial" panose="020B0604020202020204" pitchFamily="34" charset="0"/>
              <a:cs typeface="Arial" panose="020B0604020202020204" pitchFamily="34" charset="0"/>
            </a:endParaRPr>
          </a:p>
          <a:p>
            <a:pPr rtl="0">
              <a:spcBef>
                <a:spcPts val="0"/>
              </a:spcBef>
              <a:spcAft>
                <a:spcPts val="0"/>
              </a:spcAft>
            </a:pPr>
            <a:br>
              <a:rPr lang="en-US" b="0" dirty="0">
                <a:effectLst/>
                <a:latin typeface="Arial" panose="020B0604020202020204" pitchFamily="34" charset="0"/>
                <a:cs typeface="Arial" panose="020B0604020202020204" pitchFamily="34" charset="0"/>
              </a:rPr>
            </a:br>
            <a:r>
              <a:rPr lang="en-US" b="1" i="0" u="none" strike="noStrike" dirty="0">
                <a:solidFill>
                  <a:srgbClr val="000000"/>
                </a:solidFill>
                <a:effectLst/>
                <a:latin typeface="Arial" panose="020B0604020202020204" pitchFamily="34" charset="0"/>
                <a:cs typeface="Arial" panose="020B0604020202020204" pitchFamily="34" charset="0"/>
              </a:rPr>
              <a:t>5. Improved Surgeon Ergonomics</a:t>
            </a:r>
            <a:endParaRPr lang="en-US" b="0" dirty="0">
              <a:effectLst/>
              <a:latin typeface="Arial" panose="020B0604020202020204" pitchFamily="34" charset="0"/>
              <a:cs typeface="Arial" panose="020B0604020202020204" pitchFamily="34" charset="0"/>
            </a:endParaRPr>
          </a:p>
          <a:p>
            <a:pPr rtl="0">
              <a:spcBef>
                <a:spcPts val="0"/>
              </a:spcBef>
              <a:spcAft>
                <a:spcPts val="0"/>
              </a:spcAft>
            </a:pPr>
            <a:r>
              <a:rPr lang="en-US" b="0" i="0" u="none" strike="noStrike" dirty="0">
                <a:solidFill>
                  <a:srgbClr val="000000"/>
                </a:solidFill>
                <a:effectLst/>
                <a:latin typeface="Arial" panose="020B0604020202020204" pitchFamily="34" charset="0"/>
                <a:cs typeface="Arial" panose="020B0604020202020204" pitchFamily="34" charset="0"/>
              </a:rPr>
              <a:t>It is for the patient with supine position gel pads as well as the surgeon’s ergonomics that result from the use of gel pads. If patients are positioned correctly, surgeons easily are able to stand more erect and exposed to lesser fatigue and are able to direct attention to the operation. This ergonomic factor therefore leads to improved surgical performance from the surgeons and minimizes the risks of fatigue to the surgeons in long spinal operations.</a:t>
            </a:r>
            <a:endParaRPr lang="en-US" b="0" dirty="0">
              <a:effectLst/>
              <a:latin typeface="Arial" panose="020B0604020202020204" pitchFamily="34" charset="0"/>
              <a:cs typeface="Arial" panose="020B0604020202020204" pitchFamily="34" charset="0"/>
            </a:endParaRPr>
          </a:p>
          <a:p>
            <a:pPr rtl="0">
              <a:spcBef>
                <a:spcPts val="0"/>
              </a:spcBef>
              <a:spcAft>
                <a:spcPts val="0"/>
              </a:spcAft>
            </a:pPr>
            <a:br>
              <a:rPr lang="en-US" b="0" dirty="0">
                <a:effectLst/>
                <a:latin typeface="Arial" panose="020B0604020202020204" pitchFamily="34" charset="0"/>
                <a:cs typeface="Arial" panose="020B0604020202020204" pitchFamily="34" charset="0"/>
              </a:rPr>
            </a:br>
            <a:br>
              <a:rPr lang="en-US" b="0" dirty="0">
                <a:effectLst/>
                <a:latin typeface="Arial" panose="020B0604020202020204" pitchFamily="34" charset="0"/>
                <a:cs typeface="Arial" panose="020B0604020202020204" pitchFamily="34" charset="0"/>
              </a:rPr>
            </a:br>
            <a:br>
              <a:rPr lang="en-US" b="0" dirty="0">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011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067F6E-0892-5A86-38AC-BF0E410E762E}"/>
              </a:ext>
            </a:extLst>
          </p:cNvPr>
          <p:cNvSpPr txBox="1"/>
          <p:nvPr/>
        </p:nvSpPr>
        <p:spPr>
          <a:xfrm>
            <a:off x="14748" y="87557"/>
            <a:ext cx="11754465" cy="2308324"/>
          </a:xfrm>
          <a:prstGeom prst="rect">
            <a:avLst/>
          </a:prstGeom>
          <a:noFill/>
        </p:spPr>
        <p:txBody>
          <a:bodyPr wrap="square">
            <a:spAutoFit/>
          </a:bodyPr>
          <a:lstStyle/>
          <a:p>
            <a:pPr rtl="0">
              <a:spcBef>
                <a:spcPts val="0"/>
              </a:spcBef>
              <a:spcAft>
                <a:spcPts val="0"/>
              </a:spcAft>
            </a:pPr>
            <a:r>
              <a:rPr lang="en-US" b="1" i="0" u="none" strike="noStrike" dirty="0">
                <a:solidFill>
                  <a:srgbClr val="000000"/>
                </a:solidFill>
                <a:effectLst/>
                <a:latin typeface="Arial" panose="020B0604020202020204" pitchFamily="34" charset="0"/>
                <a:cs typeface="Arial" panose="020B0604020202020204" pitchFamily="34" charset="0"/>
              </a:rPr>
              <a:t>Conclusion</a:t>
            </a:r>
            <a:endParaRPr lang="en-US" b="0" dirty="0">
              <a:effectLst/>
              <a:latin typeface="Arial" panose="020B0604020202020204" pitchFamily="34" charset="0"/>
              <a:cs typeface="Arial" panose="020B0604020202020204" pitchFamily="34" charset="0"/>
            </a:endParaRPr>
          </a:p>
          <a:p>
            <a:pPr rtl="0">
              <a:spcBef>
                <a:spcPts val="0"/>
              </a:spcBef>
              <a:spcAft>
                <a:spcPts val="0"/>
              </a:spcAft>
            </a:pPr>
            <a:r>
              <a:rPr lang="en-US" b="0" i="0" u="none" strike="noStrike" dirty="0">
                <a:solidFill>
                  <a:srgbClr val="000000"/>
                </a:solidFill>
                <a:effectLst/>
                <a:latin typeface="Arial" panose="020B0604020202020204" pitchFamily="34" charset="0"/>
                <a:cs typeface="Arial" panose="020B0604020202020204" pitchFamily="34" charset="0"/>
              </a:rPr>
              <a:t>All in all, supine position gel pads are essential spinal surgeries to attain better stability, no pressure sores, good body posture, and no nerve pressure. When applied on the operating table mat together with the advantages brought by </a:t>
            </a:r>
            <a:r>
              <a:rPr lang="en-US" b="1" i="0" u="sng" strike="noStrike" dirty="0">
                <a:solidFill>
                  <a:srgbClr val="1155CC"/>
                </a:solidFill>
                <a:effectLst/>
                <a:latin typeface="Arial" panose="020B0604020202020204" pitchFamily="34" charset="0"/>
                <a:cs typeface="Arial" panose="020B0604020202020204" pitchFamily="34" charset="0"/>
                <a:hlinkClick r:id="rId2"/>
              </a:rPr>
              <a:t>silicon gel pads</a:t>
            </a:r>
            <a:r>
              <a:rPr lang="en-US" b="0" i="0" u="none" strike="noStrike" dirty="0">
                <a:solidFill>
                  <a:srgbClr val="000000"/>
                </a:solidFill>
                <a:effectLst/>
                <a:latin typeface="Arial" panose="020B0604020202020204" pitchFamily="34" charset="0"/>
                <a:cs typeface="Arial" panose="020B0604020202020204" pitchFamily="34" charset="0"/>
              </a:rPr>
              <a:t>, the fabrication of such surgical aids provides safer and more efficient surgical values. Purchasing high quality supine position gel pads is not just an option for comfort but for safety and increased success of the surgery.</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859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298C-54D9-DE6F-1F47-AEE7527EF8FC}"/>
              </a:ext>
            </a:extLst>
          </p:cNvPr>
          <p:cNvSpPr txBox="1">
            <a:spLocks/>
          </p:cNvSpPr>
          <p:nvPr/>
        </p:nvSpPr>
        <p:spPr>
          <a:xfrm>
            <a:off x="202563" y="255986"/>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9A9E6697-0F39-123A-6283-E8BBBB801023}"/>
              </a:ext>
            </a:extLst>
          </p:cNvPr>
          <p:cNvSpPr/>
          <p:nvPr/>
        </p:nvSpPr>
        <p:spPr>
          <a:xfrm>
            <a:off x="202563" y="169006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67236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751</Words>
  <Application>Microsoft Office PowerPoint</Application>
  <PresentationFormat>Widescreen</PresentationFormat>
  <Paragraphs>28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Roboto</vt:lpstr>
      <vt:lpstr>Office Theme</vt:lpstr>
      <vt:lpstr>Top Reasons to Use Supine Position Gel Pads for Spinal Surgeries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2024-10-08T10:19:22Z</dcterms:created>
  <dcterms:modified xsi:type="dcterms:W3CDTF">2024-10-08T10:25:40Z</dcterms:modified>
</cp:coreProperties>
</file>