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Evolventa" charset="1" panose="020B0502020202020204"/>
      <p:regular r:id="rId16"/>
    </p:embeddedFont>
    <p:embeddedFont>
      <p:font typeface="Canva Sans Bold" charset="1" panose="020B0803030501040103"/>
      <p:regular r:id="rId17"/>
    </p:embeddedFont>
    <p:embeddedFont>
      <p:font typeface="Evolventa Bold" charset="1" panose="020B0702020202020204"/>
      <p:regular r:id="rId18"/>
    </p:embeddedFont>
    <p:embeddedFont>
      <p:font typeface="Canva Sans" charset="1" panose="020B0503030501040103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https://www.blockchainx.tech/erc20-token-development-companies/" TargetMode="External" Type="http://schemas.openxmlformats.org/officeDocument/2006/relationships/hyperlink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https://www.blockchainx.tech/what-is-erc20/" TargetMode="External" Type="http://schemas.openxmlformats.org/officeDocument/2006/relationships/hyperlink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13.png" Type="http://schemas.openxmlformats.org/officeDocument/2006/relationships/image"/><Relationship Id="rId13" Target="../media/image14.svg" Type="http://schemas.openxmlformats.org/officeDocument/2006/relationships/image"/><Relationship Id="rId14" Target="../media/image15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86002" y="342900"/>
            <a:ext cx="2971800" cy="9957942"/>
          </a:xfrm>
          <a:custGeom>
            <a:avLst/>
            <a:gdLst/>
            <a:ahLst/>
            <a:cxnLst/>
            <a:rect r="r" b="b" t="t" l="l"/>
            <a:pathLst>
              <a:path h="9957942" w="2971800">
                <a:moveTo>
                  <a:pt x="0" y="0"/>
                </a:moveTo>
                <a:lnTo>
                  <a:pt x="2971800" y="0"/>
                </a:lnTo>
                <a:lnTo>
                  <a:pt x="2971800" y="9957942"/>
                </a:lnTo>
                <a:lnTo>
                  <a:pt x="0" y="9957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16632" y="427"/>
            <a:ext cx="2928408" cy="10279452"/>
          </a:xfrm>
          <a:custGeom>
            <a:avLst/>
            <a:gdLst/>
            <a:ahLst/>
            <a:cxnLst/>
            <a:rect r="r" b="b" t="t" l="l"/>
            <a:pathLst>
              <a:path h="10279452" w="2928408">
                <a:moveTo>
                  <a:pt x="0" y="0"/>
                </a:moveTo>
                <a:lnTo>
                  <a:pt x="2928407" y="0"/>
                </a:lnTo>
                <a:lnTo>
                  <a:pt x="2928407" y="10279453"/>
                </a:lnTo>
                <a:lnTo>
                  <a:pt x="0" y="10279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286000" y="0"/>
            <a:ext cx="274320" cy="10287000"/>
            <a:chOff x="0" y="0"/>
            <a:chExt cx="260096" cy="9753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0096" cy="9753600"/>
            </a:xfrm>
            <a:custGeom>
              <a:avLst/>
              <a:gdLst/>
              <a:ahLst/>
              <a:cxnLst/>
              <a:rect r="r" b="b" t="t" l="l"/>
              <a:pathLst>
                <a:path h="9753600" w="260096">
                  <a:moveTo>
                    <a:pt x="0" y="0"/>
                  </a:moveTo>
                  <a:lnTo>
                    <a:pt x="260096" y="0"/>
                  </a:lnTo>
                  <a:lnTo>
                    <a:pt x="260096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66F5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238422" y="6481737"/>
            <a:ext cx="2093210" cy="1172672"/>
            <a:chOff x="0" y="0"/>
            <a:chExt cx="1984673" cy="111186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97964" cy="1111885"/>
            </a:xfrm>
            <a:custGeom>
              <a:avLst/>
              <a:gdLst/>
              <a:ahLst/>
              <a:cxnLst/>
              <a:rect r="r" b="b" t="t" l="l"/>
              <a:pathLst>
                <a:path h="1111885" w="1997964">
                  <a:moveTo>
                    <a:pt x="1431163" y="1111885"/>
                  </a:moveTo>
                  <a:cubicBezTo>
                    <a:pt x="1451102" y="1111885"/>
                    <a:pt x="1464437" y="1105154"/>
                    <a:pt x="1471168" y="1098550"/>
                  </a:cubicBezTo>
                  <a:cubicBezTo>
                    <a:pt x="1471168" y="1091819"/>
                    <a:pt x="1477772" y="1091819"/>
                    <a:pt x="1477772" y="1091819"/>
                  </a:cubicBezTo>
                  <a:lnTo>
                    <a:pt x="1984629" y="584835"/>
                  </a:lnTo>
                  <a:cubicBezTo>
                    <a:pt x="1997964" y="571500"/>
                    <a:pt x="1997964" y="544957"/>
                    <a:pt x="1984629" y="524891"/>
                  </a:cubicBezTo>
                  <a:lnTo>
                    <a:pt x="1477772" y="24511"/>
                  </a:lnTo>
                  <a:cubicBezTo>
                    <a:pt x="1477772" y="17780"/>
                    <a:pt x="1471168" y="17780"/>
                    <a:pt x="1471168" y="17780"/>
                  </a:cubicBezTo>
                  <a:cubicBezTo>
                    <a:pt x="1464564" y="11176"/>
                    <a:pt x="1451229" y="4572"/>
                    <a:pt x="1431163" y="4572"/>
                  </a:cubicBezTo>
                  <a:lnTo>
                    <a:pt x="4445" y="0"/>
                  </a:lnTo>
                  <a:cubicBezTo>
                    <a:pt x="2921" y="370205"/>
                    <a:pt x="1524" y="740664"/>
                    <a:pt x="0" y="1110869"/>
                  </a:cubicBezTo>
                  <a:lnTo>
                    <a:pt x="1431163" y="1111885"/>
                  </a:lnTo>
                  <a:close/>
                </a:path>
              </a:pathLst>
            </a:custGeom>
            <a:solidFill>
              <a:srgbClr val="A53010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8220912" y="1028700"/>
            <a:ext cx="2701287" cy="831165"/>
          </a:xfrm>
          <a:custGeom>
            <a:avLst/>
            <a:gdLst/>
            <a:ahLst/>
            <a:cxnLst/>
            <a:rect r="r" b="b" t="t" l="l"/>
            <a:pathLst>
              <a:path h="831165" w="2701287">
                <a:moveTo>
                  <a:pt x="0" y="0"/>
                </a:moveTo>
                <a:lnTo>
                  <a:pt x="2701287" y="0"/>
                </a:lnTo>
                <a:lnTo>
                  <a:pt x="2701287" y="831165"/>
                </a:lnTo>
                <a:lnTo>
                  <a:pt x="0" y="8311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652493" y="3768896"/>
            <a:ext cx="3885513" cy="3885513"/>
          </a:xfrm>
          <a:custGeom>
            <a:avLst/>
            <a:gdLst/>
            <a:ahLst/>
            <a:cxnLst/>
            <a:rect r="r" b="b" t="t" l="l"/>
            <a:pathLst>
              <a:path h="3885513" w="3885513">
                <a:moveTo>
                  <a:pt x="0" y="0"/>
                </a:moveTo>
                <a:lnTo>
                  <a:pt x="3885513" y="0"/>
                </a:lnTo>
                <a:lnTo>
                  <a:pt x="3885513" y="3885512"/>
                </a:lnTo>
                <a:lnTo>
                  <a:pt x="0" y="38855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0273" y="2662863"/>
            <a:ext cx="8407453" cy="5516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33"/>
              </a:lnSpc>
            </a:pPr>
            <a:r>
              <a:rPr lang="en-US" sz="8694" spc="-41">
                <a:solidFill>
                  <a:srgbClr val="0097B2"/>
                </a:solidFill>
                <a:latin typeface="Evolventa"/>
                <a:ea typeface="Evolventa"/>
                <a:cs typeface="Evolventa"/>
                <a:sym typeface="Evolventa"/>
              </a:rPr>
              <a:t>The Evolution of ERC-20 Tokens: Past, Present, and Future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354075" y="8934767"/>
            <a:ext cx="473797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A53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www.blockchainx.tech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86002" y="342900"/>
            <a:ext cx="2971800" cy="9957942"/>
          </a:xfrm>
          <a:custGeom>
            <a:avLst/>
            <a:gdLst/>
            <a:ahLst/>
            <a:cxnLst/>
            <a:rect r="r" b="b" t="t" l="l"/>
            <a:pathLst>
              <a:path h="9957942" w="2971800">
                <a:moveTo>
                  <a:pt x="0" y="0"/>
                </a:moveTo>
                <a:lnTo>
                  <a:pt x="2971800" y="0"/>
                </a:lnTo>
                <a:lnTo>
                  <a:pt x="2971800" y="9957942"/>
                </a:lnTo>
                <a:lnTo>
                  <a:pt x="0" y="9957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16632" y="427"/>
            <a:ext cx="2928408" cy="10279452"/>
          </a:xfrm>
          <a:custGeom>
            <a:avLst/>
            <a:gdLst/>
            <a:ahLst/>
            <a:cxnLst/>
            <a:rect r="r" b="b" t="t" l="l"/>
            <a:pathLst>
              <a:path h="10279452" w="2928408">
                <a:moveTo>
                  <a:pt x="0" y="0"/>
                </a:moveTo>
                <a:lnTo>
                  <a:pt x="2928407" y="0"/>
                </a:lnTo>
                <a:lnTo>
                  <a:pt x="2928407" y="10279453"/>
                </a:lnTo>
                <a:lnTo>
                  <a:pt x="0" y="10279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286000" y="0"/>
            <a:ext cx="274320" cy="10287000"/>
            <a:chOff x="0" y="0"/>
            <a:chExt cx="260096" cy="9753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0096" cy="9753600"/>
            </a:xfrm>
            <a:custGeom>
              <a:avLst/>
              <a:gdLst/>
              <a:ahLst/>
              <a:cxnLst/>
              <a:rect r="r" b="b" t="t" l="l"/>
              <a:pathLst>
                <a:path h="9753600" w="260096">
                  <a:moveTo>
                    <a:pt x="0" y="0"/>
                  </a:moveTo>
                  <a:lnTo>
                    <a:pt x="260096" y="0"/>
                  </a:lnTo>
                  <a:lnTo>
                    <a:pt x="260096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66F5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286087" y="1066791"/>
            <a:ext cx="2037534" cy="762007"/>
            <a:chOff x="0" y="0"/>
            <a:chExt cx="1931884" cy="72249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386" cy="722376"/>
            </a:xfrm>
            <a:custGeom>
              <a:avLst/>
              <a:gdLst/>
              <a:ahLst/>
              <a:cxnLst/>
              <a:rect r="r" b="b" t="t" l="l"/>
              <a:pathLst>
                <a:path h="722376" w="1945386">
                  <a:moveTo>
                    <a:pt x="1931924" y="383413"/>
                  </a:moveTo>
                  <a:lnTo>
                    <a:pt x="1606296" y="708914"/>
                  </a:lnTo>
                  <a:cubicBezTo>
                    <a:pt x="1604137" y="711200"/>
                    <a:pt x="1601470" y="713486"/>
                    <a:pt x="1599184" y="715645"/>
                  </a:cubicBezTo>
                  <a:cubicBezTo>
                    <a:pt x="1592580" y="722376"/>
                    <a:pt x="1585722" y="722376"/>
                    <a:pt x="1578864" y="722376"/>
                  </a:cubicBezTo>
                  <a:lnTo>
                    <a:pt x="1449832" y="722376"/>
                  </a:lnTo>
                  <a:lnTo>
                    <a:pt x="0" y="718058"/>
                  </a:lnTo>
                  <a:lnTo>
                    <a:pt x="0" y="0"/>
                  </a:lnTo>
                  <a:lnTo>
                    <a:pt x="1449832" y="3429"/>
                  </a:lnTo>
                  <a:lnTo>
                    <a:pt x="1578864" y="3429"/>
                  </a:lnTo>
                  <a:cubicBezTo>
                    <a:pt x="1585722" y="3429"/>
                    <a:pt x="1592580" y="10160"/>
                    <a:pt x="1599184" y="10160"/>
                  </a:cubicBezTo>
                  <a:cubicBezTo>
                    <a:pt x="1599184" y="17018"/>
                    <a:pt x="1606296" y="17018"/>
                    <a:pt x="1606296" y="17018"/>
                  </a:cubicBezTo>
                  <a:lnTo>
                    <a:pt x="1931924" y="342519"/>
                  </a:lnTo>
                  <a:cubicBezTo>
                    <a:pt x="1945386" y="356108"/>
                    <a:pt x="1945386" y="369570"/>
                    <a:pt x="1931924" y="383286"/>
                  </a:cubicBezTo>
                  <a:close/>
                </a:path>
              </a:pathLst>
            </a:custGeom>
            <a:solidFill>
              <a:srgbClr val="A53010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6170842" y="1848761"/>
            <a:ext cx="11088458" cy="680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70"/>
              </a:lnSpc>
            </a:pPr>
            <a:r>
              <a:rPr lang="en-US" sz="4475" spc="-21">
                <a:solidFill>
                  <a:srgbClr val="5271FF"/>
                </a:solidFill>
                <a:latin typeface="Evolventa"/>
                <a:ea typeface="Evolventa"/>
                <a:cs typeface="Evolventa"/>
                <a:sym typeface="Evolventa"/>
              </a:rPr>
              <a:t>The Ethereum network changed the paradigm of the blockchain sphere not only with its capacity of smart contracts but also due to introducing a flexible standard for tokens called ERC-20. This threshold became an essential factor for the emergence of dApps, ICOs, and the DeFi space. ERC-20 has been a primary contributor to blockchain economy development.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86002" y="342900"/>
            <a:ext cx="2971800" cy="9957942"/>
          </a:xfrm>
          <a:custGeom>
            <a:avLst/>
            <a:gdLst/>
            <a:ahLst/>
            <a:cxnLst/>
            <a:rect r="r" b="b" t="t" l="l"/>
            <a:pathLst>
              <a:path h="9957942" w="2971800">
                <a:moveTo>
                  <a:pt x="0" y="0"/>
                </a:moveTo>
                <a:lnTo>
                  <a:pt x="2971800" y="0"/>
                </a:lnTo>
                <a:lnTo>
                  <a:pt x="2971800" y="9957942"/>
                </a:lnTo>
                <a:lnTo>
                  <a:pt x="0" y="9957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16632" y="427"/>
            <a:ext cx="2928408" cy="10279452"/>
          </a:xfrm>
          <a:custGeom>
            <a:avLst/>
            <a:gdLst/>
            <a:ahLst/>
            <a:cxnLst/>
            <a:rect r="r" b="b" t="t" l="l"/>
            <a:pathLst>
              <a:path h="10279452" w="2928408">
                <a:moveTo>
                  <a:pt x="0" y="0"/>
                </a:moveTo>
                <a:lnTo>
                  <a:pt x="2928407" y="0"/>
                </a:lnTo>
                <a:lnTo>
                  <a:pt x="2928407" y="10279453"/>
                </a:lnTo>
                <a:lnTo>
                  <a:pt x="0" y="10279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286000" y="0"/>
            <a:ext cx="274320" cy="10287000"/>
            <a:chOff x="0" y="0"/>
            <a:chExt cx="260096" cy="9753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0096" cy="9753600"/>
            </a:xfrm>
            <a:custGeom>
              <a:avLst/>
              <a:gdLst/>
              <a:ahLst/>
              <a:cxnLst/>
              <a:rect r="r" b="b" t="t" l="l"/>
              <a:pathLst>
                <a:path h="9753600" w="260096">
                  <a:moveTo>
                    <a:pt x="0" y="0"/>
                  </a:moveTo>
                  <a:lnTo>
                    <a:pt x="260096" y="0"/>
                  </a:lnTo>
                  <a:lnTo>
                    <a:pt x="260096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66F5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286087" y="1066791"/>
            <a:ext cx="2037534" cy="762007"/>
            <a:chOff x="0" y="0"/>
            <a:chExt cx="1931884" cy="72249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386" cy="722376"/>
            </a:xfrm>
            <a:custGeom>
              <a:avLst/>
              <a:gdLst/>
              <a:ahLst/>
              <a:cxnLst/>
              <a:rect r="r" b="b" t="t" l="l"/>
              <a:pathLst>
                <a:path h="722376" w="1945386">
                  <a:moveTo>
                    <a:pt x="1931924" y="383413"/>
                  </a:moveTo>
                  <a:lnTo>
                    <a:pt x="1606296" y="708914"/>
                  </a:lnTo>
                  <a:cubicBezTo>
                    <a:pt x="1604137" y="711200"/>
                    <a:pt x="1601470" y="713486"/>
                    <a:pt x="1599184" y="715645"/>
                  </a:cubicBezTo>
                  <a:cubicBezTo>
                    <a:pt x="1592580" y="722376"/>
                    <a:pt x="1585722" y="722376"/>
                    <a:pt x="1578864" y="722376"/>
                  </a:cubicBezTo>
                  <a:lnTo>
                    <a:pt x="1449832" y="722376"/>
                  </a:lnTo>
                  <a:lnTo>
                    <a:pt x="0" y="718058"/>
                  </a:lnTo>
                  <a:lnTo>
                    <a:pt x="0" y="0"/>
                  </a:lnTo>
                  <a:lnTo>
                    <a:pt x="1449832" y="3429"/>
                  </a:lnTo>
                  <a:lnTo>
                    <a:pt x="1578864" y="3429"/>
                  </a:lnTo>
                  <a:cubicBezTo>
                    <a:pt x="1585722" y="3429"/>
                    <a:pt x="1592580" y="10160"/>
                    <a:pt x="1599184" y="10160"/>
                  </a:cubicBezTo>
                  <a:cubicBezTo>
                    <a:pt x="1599184" y="17018"/>
                    <a:pt x="1606296" y="17018"/>
                    <a:pt x="1606296" y="17018"/>
                  </a:cubicBezTo>
                  <a:lnTo>
                    <a:pt x="1931924" y="342519"/>
                  </a:lnTo>
                  <a:cubicBezTo>
                    <a:pt x="1945386" y="356108"/>
                    <a:pt x="1945386" y="369570"/>
                    <a:pt x="1931924" y="383286"/>
                  </a:cubicBezTo>
                  <a:close/>
                </a:path>
              </a:pathLst>
            </a:custGeom>
            <a:solidFill>
              <a:srgbClr val="A53010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6785755" y="1247774"/>
            <a:ext cx="9626623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b="true" sz="5400" spc="-25">
                <a:solidFill>
                  <a:srgbClr val="A5301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The Birth of ERC-20 Tokens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827805" y="3055348"/>
            <a:ext cx="11931090" cy="5916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55504" indent="-277752" lvl="1">
              <a:lnSpc>
                <a:spcPts val="5181"/>
              </a:lnSpc>
              <a:buFont typeface="Arial"/>
              <a:buChar char="•"/>
            </a:pPr>
            <a:r>
              <a:rPr lang="en-US" sz="4317" spc="-17">
                <a:solidFill>
                  <a:srgbClr val="5271FF"/>
                </a:solidFill>
                <a:latin typeface="Evolventa"/>
                <a:ea typeface="Evolventa"/>
                <a:cs typeface="Evolventa"/>
                <a:sym typeface="Evolventa"/>
              </a:rPr>
              <a:t>ERC-20 stands for 'Ethereum Request for Comments' #20, first introduced by Fabian Vogelsteller in 2015. It established a common set of rules for tokens issued on the Ethereum network, enabling easier development of new tokens.</a:t>
            </a:r>
          </a:p>
          <a:p>
            <a:pPr algn="l">
              <a:lnSpc>
                <a:spcPts val="5181"/>
              </a:lnSpc>
            </a:pPr>
          </a:p>
          <a:p>
            <a:pPr algn="l" marL="555687" indent="-277844" lvl="1">
              <a:lnSpc>
                <a:spcPts val="5181"/>
              </a:lnSpc>
              <a:buFont typeface="Arial"/>
              <a:buChar char="•"/>
            </a:pPr>
            <a:r>
              <a:rPr lang="en-US" sz="4317" spc="-20">
                <a:solidFill>
                  <a:srgbClr val="5271FF"/>
                </a:solidFill>
                <a:latin typeface="Evolventa"/>
                <a:ea typeface="Evolventa"/>
                <a:cs typeface="Evolventa"/>
                <a:sym typeface="Evolventa"/>
              </a:rPr>
              <a:t>Key standards: Total Supply, Balance Of, and Transfer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86002" y="342900"/>
            <a:ext cx="2971800" cy="9957942"/>
          </a:xfrm>
          <a:custGeom>
            <a:avLst/>
            <a:gdLst/>
            <a:ahLst/>
            <a:cxnLst/>
            <a:rect r="r" b="b" t="t" l="l"/>
            <a:pathLst>
              <a:path h="9957942" w="2971800">
                <a:moveTo>
                  <a:pt x="0" y="0"/>
                </a:moveTo>
                <a:lnTo>
                  <a:pt x="2971800" y="0"/>
                </a:lnTo>
                <a:lnTo>
                  <a:pt x="2971800" y="9957942"/>
                </a:lnTo>
                <a:lnTo>
                  <a:pt x="0" y="9957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16632" y="427"/>
            <a:ext cx="2928408" cy="10279452"/>
          </a:xfrm>
          <a:custGeom>
            <a:avLst/>
            <a:gdLst/>
            <a:ahLst/>
            <a:cxnLst/>
            <a:rect r="r" b="b" t="t" l="l"/>
            <a:pathLst>
              <a:path h="10279452" w="2928408">
                <a:moveTo>
                  <a:pt x="0" y="0"/>
                </a:moveTo>
                <a:lnTo>
                  <a:pt x="2928407" y="0"/>
                </a:lnTo>
                <a:lnTo>
                  <a:pt x="2928407" y="10279453"/>
                </a:lnTo>
                <a:lnTo>
                  <a:pt x="0" y="10279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286000" y="0"/>
            <a:ext cx="274320" cy="10287000"/>
            <a:chOff x="0" y="0"/>
            <a:chExt cx="260096" cy="9753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0096" cy="9753600"/>
            </a:xfrm>
            <a:custGeom>
              <a:avLst/>
              <a:gdLst/>
              <a:ahLst/>
              <a:cxnLst/>
              <a:rect r="r" b="b" t="t" l="l"/>
              <a:pathLst>
                <a:path h="9753600" w="260096">
                  <a:moveTo>
                    <a:pt x="0" y="0"/>
                  </a:moveTo>
                  <a:lnTo>
                    <a:pt x="260096" y="0"/>
                  </a:lnTo>
                  <a:lnTo>
                    <a:pt x="260096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66F5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286087" y="1066791"/>
            <a:ext cx="2037534" cy="762007"/>
            <a:chOff x="0" y="0"/>
            <a:chExt cx="1931884" cy="72249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386" cy="722376"/>
            </a:xfrm>
            <a:custGeom>
              <a:avLst/>
              <a:gdLst/>
              <a:ahLst/>
              <a:cxnLst/>
              <a:rect r="r" b="b" t="t" l="l"/>
              <a:pathLst>
                <a:path h="722376" w="1945386">
                  <a:moveTo>
                    <a:pt x="1931924" y="383413"/>
                  </a:moveTo>
                  <a:lnTo>
                    <a:pt x="1606296" y="708914"/>
                  </a:lnTo>
                  <a:cubicBezTo>
                    <a:pt x="1604137" y="711200"/>
                    <a:pt x="1601470" y="713486"/>
                    <a:pt x="1599184" y="715645"/>
                  </a:cubicBezTo>
                  <a:cubicBezTo>
                    <a:pt x="1592580" y="722376"/>
                    <a:pt x="1585722" y="722376"/>
                    <a:pt x="1578864" y="722376"/>
                  </a:cubicBezTo>
                  <a:lnTo>
                    <a:pt x="1449832" y="722376"/>
                  </a:lnTo>
                  <a:lnTo>
                    <a:pt x="0" y="718058"/>
                  </a:lnTo>
                  <a:lnTo>
                    <a:pt x="0" y="0"/>
                  </a:lnTo>
                  <a:lnTo>
                    <a:pt x="1449832" y="3429"/>
                  </a:lnTo>
                  <a:lnTo>
                    <a:pt x="1578864" y="3429"/>
                  </a:lnTo>
                  <a:cubicBezTo>
                    <a:pt x="1585722" y="3429"/>
                    <a:pt x="1592580" y="10160"/>
                    <a:pt x="1599184" y="10160"/>
                  </a:cubicBezTo>
                  <a:cubicBezTo>
                    <a:pt x="1599184" y="17018"/>
                    <a:pt x="1606296" y="17018"/>
                    <a:pt x="1606296" y="17018"/>
                  </a:cubicBezTo>
                  <a:lnTo>
                    <a:pt x="1931924" y="342519"/>
                  </a:lnTo>
                  <a:cubicBezTo>
                    <a:pt x="1945386" y="356108"/>
                    <a:pt x="1945386" y="369570"/>
                    <a:pt x="1931924" y="383286"/>
                  </a:cubicBezTo>
                  <a:close/>
                </a:path>
              </a:pathLst>
            </a:custGeom>
            <a:solidFill>
              <a:srgbClr val="A53010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6567861" y="1657349"/>
            <a:ext cx="9626623" cy="180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b="true" sz="5400" spc="-25">
                <a:solidFill>
                  <a:srgbClr val="A5301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ICO Boom and Token Development Companies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610742" y="4783760"/>
            <a:ext cx="11540861" cy="401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65"/>
              </a:lnSpc>
            </a:pPr>
            <a:r>
              <a:rPr lang="en-US" sz="4304" spc="-20">
                <a:solidFill>
                  <a:srgbClr val="5271FF"/>
                </a:solidFill>
                <a:latin typeface="Evolventa"/>
                <a:ea typeface="Evolventa"/>
                <a:cs typeface="Evolventa"/>
                <a:sym typeface="Evolventa"/>
              </a:rPr>
              <a:t>ERC-20 standards fueled the ICO boom in 2017, raising billions of dollars through token sales. This led to the rise of </a:t>
            </a:r>
            <a:r>
              <a:rPr lang="en-US" sz="4304" spc="-20" u="sng">
                <a:solidFill>
                  <a:srgbClr val="FF3131"/>
                </a:solidFill>
                <a:latin typeface="Evolventa"/>
                <a:ea typeface="Evolventa"/>
                <a:cs typeface="Evolventa"/>
                <a:sym typeface="Evolventa"/>
                <a:hlinkClick r:id="rId8" tooltip="https://www.blockchainx.tech/erc20-token-development-companies/"/>
              </a:rPr>
              <a:t>Top ERC-20 token development companies</a:t>
            </a:r>
            <a:r>
              <a:rPr lang="en-US" sz="4304" spc="-20">
                <a:solidFill>
                  <a:srgbClr val="5271FF"/>
                </a:solidFill>
                <a:latin typeface="Evolventa"/>
                <a:ea typeface="Evolventa"/>
                <a:cs typeface="Evolventa"/>
                <a:sym typeface="Evolventa"/>
              </a:rPr>
              <a:t> focusing on custom tokens for startups and blockchain initiatives.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86002" y="342900"/>
            <a:ext cx="2971800" cy="9957942"/>
          </a:xfrm>
          <a:custGeom>
            <a:avLst/>
            <a:gdLst/>
            <a:ahLst/>
            <a:cxnLst/>
            <a:rect r="r" b="b" t="t" l="l"/>
            <a:pathLst>
              <a:path h="9957942" w="2971800">
                <a:moveTo>
                  <a:pt x="0" y="0"/>
                </a:moveTo>
                <a:lnTo>
                  <a:pt x="2971800" y="0"/>
                </a:lnTo>
                <a:lnTo>
                  <a:pt x="2971800" y="9957942"/>
                </a:lnTo>
                <a:lnTo>
                  <a:pt x="0" y="9957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16632" y="427"/>
            <a:ext cx="2928408" cy="10279452"/>
          </a:xfrm>
          <a:custGeom>
            <a:avLst/>
            <a:gdLst/>
            <a:ahLst/>
            <a:cxnLst/>
            <a:rect r="r" b="b" t="t" l="l"/>
            <a:pathLst>
              <a:path h="10279452" w="2928408">
                <a:moveTo>
                  <a:pt x="0" y="0"/>
                </a:moveTo>
                <a:lnTo>
                  <a:pt x="2928407" y="0"/>
                </a:lnTo>
                <a:lnTo>
                  <a:pt x="2928407" y="10279453"/>
                </a:lnTo>
                <a:lnTo>
                  <a:pt x="0" y="10279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286000" y="0"/>
            <a:ext cx="274320" cy="10287000"/>
            <a:chOff x="0" y="0"/>
            <a:chExt cx="260096" cy="9753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0096" cy="9753600"/>
            </a:xfrm>
            <a:custGeom>
              <a:avLst/>
              <a:gdLst/>
              <a:ahLst/>
              <a:cxnLst/>
              <a:rect r="r" b="b" t="t" l="l"/>
              <a:pathLst>
                <a:path h="9753600" w="260096">
                  <a:moveTo>
                    <a:pt x="0" y="0"/>
                  </a:moveTo>
                  <a:lnTo>
                    <a:pt x="260096" y="0"/>
                  </a:lnTo>
                  <a:lnTo>
                    <a:pt x="260096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66F5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286087" y="1066791"/>
            <a:ext cx="2037534" cy="762007"/>
            <a:chOff x="0" y="0"/>
            <a:chExt cx="1931884" cy="72249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386" cy="722376"/>
            </a:xfrm>
            <a:custGeom>
              <a:avLst/>
              <a:gdLst/>
              <a:ahLst/>
              <a:cxnLst/>
              <a:rect r="r" b="b" t="t" l="l"/>
              <a:pathLst>
                <a:path h="722376" w="1945386">
                  <a:moveTo>
                    <a:pt x="1931924" y="383413"/>
                  </a:moveTo>
                  <a:lnTo>
                    <a:pt x="1606296" y="708914"/>
                  </a:lnTo>
                  <a:cubicBezTo>
                    <a:pt x="1604137" y="711200"/>
                    <a:pt x="1601470" y="713486"/>
                    <a:pt x="1599184" y="715645"/>
                  </a:cubicBezTo>
                  <a:cubicBezTo>
                    <a:pt x="1592580" y="722376"/>
                    <a:pt x="1585722" y="722376"/>
                    <a:pt x="1578864" y="722376"/>
                  </a:cubicBezTo>
                  <a:lnTo>
                    <a:pt x="1449832" y="722376"/>
                  </a:lnTo>
                  <a:lnTo>
                    <a:pt x="0" y="718058"/>
                  </a:lnTo>
                  <a:lnTo>
                    <a:pt x="0" y="0"/>
                  </a:lnTo>
                  <a:lnTo>
                    <a:pt x="1449832" y="3429"/>
                  </a:lnTo>
                  <a:lnTo>
                    <a:pt x="1578864" y="3429"/>
                  </a:lnTo>
                  <a:cubicBezTo>
                    <a:pt x="1585722" y="3429"/>
                    <a:pt x="1592580" y="10160"/>
                    <a:pt x="1599184" y="10160"/>
                  </a:cubicBezTo>
                  <a:cubicBezTo>
                    <a:pt x="1599184" y="17018"/>
                    <a:pt x="1606296" y="17018"/>
                    <a:pt x="1606296" y="17018"/>
                  </a:cubicBezTo>
                  <a:lnTo>
                    <a:pt x="1931924" y="342519"/>
                  </a:lnTo>
                  <a:cubicBezTo>
                    <a:pt x="1945386" y="356108"/>
                    <a:pt x="1945386" y="369570"/>
                    <a:pt x="1931924" y="383286"/>
                  </a:cubicBezTo>
                  <a:close/>
                </a:path>
              </a:pathLst>
            </a:custGeom>
            <a:solidFill>
              <a:srgbClr val="A53010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6362514" y="1894530"/>
            <a:ext cx="9626623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b="true" sz="5400" spc="-25">
                <a:solidFill>
                  <a:srgbClr val="A5301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ERC-20 in the DeFi Ecosystem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032184" y="3499735"/>
            <a:ext cx="10287282" cy="5091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2"/>
              </a:lnSpc>
            </a:pPr>
            <a:r>
              <a:rPr lang="en-US" sz="4660" spc="-22">
                <a:solidFill>
                  <a:srgbClr val="5271FF"/>
                </a:solidFill>
                <a:latin typeface="Evolventa"/>
                <a:ea typeface="Evolventa"/>
                <a:cs typeface="Evolventa"/>
                <a:sym typeface="Evolventa"/>
              </a:rPr>
              <a:t>The ERC-20 standards play a vital role in the DeFi ecosystem, enabling decentralized lending, borrowing, staking, and liquidity pools. Popular platforms like Uniswap, Aave, and Compound use ERC-20 for governance and utility purposes.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86002" y="342900"/>
            <a:ext cx="2971800" cy="9957942"/>
          </a:xfrm>
          <a:custGeom>
            <a:avLst/>
            <a:gdLst/>
            <a:ahLst/>
            <a:cxnLst/>
            <a:rect r="r" b="b" t="t" l="l"/>
            <a:pathLst>
              <a:path h="9957942" w="2971800">
                <a:moveTo>
                  <a:pt x="0" y="0"/>
                </a:moveTo>
                <a:lnTo>
                  <a:pt x="2971800" y="0"/>
                </a:lnTo>
                <a:lnTo>
                  <a:pt x="2971800" y="9957942"/>
                </a:lnTo>
                <a:lnTo>
                  <a:pt x="0" y="9957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16632" y="427"/>
            <a:ext cx="2928408" cy="10279452"/>
          </a:xfrm>
          <a:custGeom>
            <a:avLst/>
            <a:gdLst/>
            <a:ahLst/>
            <a:cxnLst/>
            <a:rect r="r" b="b" t="t" l="l"/>
            <a:pathLst>
              <a:path h="10279452" w="2928408">
                <a:moveTo>
                  <a:pt x="0" y="0"/>
                </a:moveTo>
                <a:lnTo>
                  <a:pt x="2928407" y="0"/>
                </a:lnTo>
                <a:lnTo>
                  <a:pt x="2928407" y="10279453"/>
                </a:lnTo>
                <a:lnTo>
                  <a:pt x="0" y="10279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286000" y="0"/>
            <a:ext cx="274320" cy="10287000"/>
            <a:chOff x="0" y="0"/>
            <a:chExt cx="260096" cy="9753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0096" cy="9753600"/>
            </a:xfrm>
            <a:custGeom>
              <a:avLst/>
              <a:gdLst/>
              <a:ahLst/>
              <a:cxnLst/>
              <a:rect r="r" b="b" t="t" l="l"/>
              <a:pathLst>
                <a:path h="9753600" w="260096">
                  <a:moveTo>
                    <a:pt x="0" y="0"/>
                  </a:moveTo>
                  <a:lnTo>
                    <a:pt x="260096" y="0"/>
                  </a:lnTo>
                  <a:lnTo>
                    <a:pt x="260096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66F5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286087" y="1066791"/>
            <a:ext cx="2037534" cy="762007"/>
            <a:chOff x="0" y="0"/>
            <a:chExt cx="1931884" cy="72249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386" cy="722376"/>
            </a:xfrm>
            <a:custGeom>
              <a:avLst/>
              <a:gdLst/>
              <a:ahLst/>
              <a:cxnLst/>
              <a:rect r="r" b="b" t="t" l="l"/>
              <a:pathLst>
                <a:path h="722376" w="1945386">
                  <a:moveTo>
                    <a:pt x="1931924" y="383413"/>
                  </a:moveTo>
                  <a:lnTo>
                    <a:pt x="1606296" y="708914"/>
                  </a:lnTo>
                  <a:cubicBezTo>
                    <a:pt x="1604137" y="711200"/>
                    <a:pt x="1601470" y="713486"/>
                    <a:pt x="1599184" y="715645"/>
                  </a:cubicBezTo>
                  <a:cubicBezTo>
                    <a:pt x="1592580" y="722376"/>
                    <a:pt x="1585722" y="722376"/>
                    <a:pt x="1578864" y="722376"/>
                  </a:cubicBezTo>
                  <a:lnTo>
                    <a:pt x="1449832" y="722376"/>
                  </a:lnTo>
                  <a:lnTo>
                    <a:pt x="0" y="718058"/>
                  </a:lnTo>
                  <a:lnTo>
                    <a:pt x="0" y="0"/>
                  </a:lnTo>
                  <a:lnTo>
                    <a:pt x="1449832" y="3429"/>
                  </a:lnTo>
                  <a:lnTo>
                    <a:pt x="1578864" y="3429"/>
                  </a:lnTo>
                  <a:cubicBezTo>
                    <a:pt x="1585722" y="3429"/>
                    <a:pt x="1592580" y="10160"/>
                    <a:pt x="1599184" y="10160"/>
                  </a:cubicBezTo>
                  <a:cubicBezTo>
                    <a:pt x="1599184" y="17018"/>
                    <a:pt x="1606296" y="17018"/>
                    <a:pt x="1606296" y="17018"/>
                  </a:cubicBezTo>
                  <a:lnTo>
                    <a:pt x="1931924" y="342519"/>
                  </a:lnTo>
                  <a:cubicBezTo>
                    <a:pt x="1945386" y="356108"/>
                    <a:pt x="1945386" y="369570"/>
                    <a:pt x="1931924" y="383286"/>
                  </a:cubicBezTo>
                  <a:close/>
                </a:path>
              </a:pathLst>
            </a:custGeom>
            <a:solidFill>
              <a:srgbClr val="A53010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6849703" y="895341"/>
            <a:ext cx="9626623" cy="180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b="true" sz="5400" spc="-25">
                <a:solidFill>
                  <a:srgbClr val="A5301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Stable coins and Interoperability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49703" y="3359136"/>
            <a:ext cx="9191285" cy="5899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86"/>
              </a:lnSpc>
            </a:pPr>
            <a:r>
              <a:rPr lang="en-US" sz="5488" spc="-26">
                <a:solidFill>
                  <a:srgbClr val="5271FF"/>
                </a:solidFill>
                <a:latin typeface="Evolventa"/>
                <a:ea typeface="Evolventa"/>
                <a:cs typeface="Evolventa"/>
                <a:sym typeface="Evolventa"/>
              </a:rPr>
              <a:t>Stable coins like USDC and DAI are built on the ERC-20 standard. ERC-20 tokens are now interoperable across different blockchains via bridges and cross-chain solutions.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86002" y="342900"/>
            <a:ext cx="2971800" cy="9957942"/>
          </a:xfrm>
          <a:custGeom>
            <a:avLst/>
            <a:gdLst/>
            <a:ahLst/>
            <a:cxnLst/>
            <a:rect r="r" b="b" t="t" l="l"/>
            <a:pathLst>
              <a:path h="9957942" w="2971800">
                <a:moveTo>
                  <a:pt x="0" y="0"/>
                </a:moveTo>
                <a:lnTo>
                  <a:pt x="2971800" y="0"/>
                </a:lnTo>
                <a:lnTo>
                  <a:pt x="2971800" y="9957942"/>
                </a:lnTo>
                <a:lnTo>
                  <a:pt x="0" y="9957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16632" y="427"/>
            <a:ext cx="2928408" cy="10279452"/>
          </a:xfrm>
          <a:custGeom>
            <a:avLst/>
            <a:gdLst/>
            <a:ahLst/>
            <a:cxnLst/>
            <a:rect r="r" b="b" t="t" l="l"/>
            <a:pathLst>
              <a:path h="10279452" w="2928408">
                <a:moveTo>
                  <a:pt x="0" y="0"/>
                </a:moveTo>
                <a:lnTo>
                  <a:pt x="2928407" y="0"/>
                </a:lnTo>
                <a:lnTo>
                  <a:pt x="2928407" y="10279453"/>
                </a:lnTo>
                <a:lnTo>
                  <a:pt x="0" y="10279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286000" y="0"/>
            <a:ext cx="274320" cy="10287000"/>
            <a:chOff x="0" y="0"/>
            <a:chExt cx="260096" cy="9753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0096" cy="9753600"/>
            </a:xfrm>
            <a:custGeom>
              <a:avLst/>
              <a:gdLst/>
              <a:ahLst/>
              <a:cxnLst/>
              <a:rect r="r" b="b" t="t" l="l"/>
              <a:pathLst>
                <a:path h="9753600" w="260096">
                  <a:moveTo>
                    <a:pt x="0" y="0"/>
                  </a:moveTo>
                  <a:lnTo>
                    <a:pt x="260096" y="0"/>
                  </a:lnTo>
                  <a:lnTo>
                    <a:pt x="260096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66F5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286087" y="1066791"/>
            <a:ext cx="2037534" cy="762007"/>
            <a:chOff x="0" y="0"/>
            <a:chExt cx="1931884" cy="72249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386" cy="722376"/>
            </a:xfrm>
            <a:custGeom>
              <a:avLst/>
              <a:gdLst/>
              <a:ahLst/>
              <a:cxnLst/>
              <a:rect r="r" b="b" t="t" l="l"/>
              <a:pathLst>
                <a:path h="722376" w="1945386">
                  <a:moveTo>
                    <a:pt x="1931924" y="383413"/>
                  </a:moveTo>
                  <a:lnTo>
                    <a:pt x="1606296" y="708914"/>
                  </a:lnTo>
                  <a:cubicBezTo>
                    <a:pt x="1604137" y="711200"/>
                    <a:pt x="1601470" y="713486"/>
                    <a:pt x="1599184" y="715645"/>
                  </a:cubicBezTo>
                  <a:cubicBezTo>
                    <a:pt x="1592580" y="722376"/>
                    <a:pt x="1585722" y="722376"/>
                    <a:pt x="1578864" y="722376"/>
                  </a:cubicBezTo>
                  <a:lnTo>
                    <a:pt x="1449832" y="722376"/>
                  </a:lnTo>
                  <a:lnTo>
                    <a:pt x="0" y="718058"/>
                  </a:lnTo>
                  <a:lnTo>
                    <a:pt x="0" y="0"/>
                  </a:lnTo>
                  <a:lnTo>
                    <a:pt x="1449832" y="3429"/>
                  </a:lnTo>
                  <a:lnTo>
                    <a:pt x="1578864" y="3429"/>
                  </a:lnTo>
                  <a:cubicBezTo>
                    <a:pt x="1585722" y="3429"/>
                    <a:pt x="1592580" y="10160"/>
                    <a:pt x="1599184" y="10160"/>
                  </a:cubicBezTo>
                  <a:cubicBezTo>
                    <a:pt x="1599184" y="17018"/>
                    <a:pt x="1606296" y="17018"/>
                    <a:pt x="1606296" y="17018"/>
                  </a:cubicBezTo>
                  <a:lnTo>
                    <a:pt x="1931924" y="342519"/>
                  </a:lnTo>
                  <a:cubicBezTo>
                    <a:pt x="1945386" y="356108"/>
                    <a:pt x="1945386" y="369570"/>
                    <a:pt x="1931924" y="383286"/>
                  </a:cubicBezTo>
                  <a:close/>
                </a:path>
              </a:pathLst>
            </a:custGeom>
            <a:solidFill>
              <a:srgbClr val="A53010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5332389" y="1276345"/>
            <a:ext cx="9626623" cy="180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b="true" sz="5400" spc="-25">
                <a:solidFill>
                  <a:srgbClr val="A5301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Security, Gas Fees, and Layer 2 Solutions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332389" y="3702777"/>
            <a:ext cx="10546390" cy="5555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12"/>
              </a:lnSpc>
            </a:pPr>
            <a:r>
              <a:rPr lang="en-US" sz="5177" spc="-24">
                <a:solidFill>
                  <a:srgbClr val="5271FF"/>
                </a:solidFill>
                <a:latin typeface="Evolventa"/>
                <a:ea typeface="Evolventa"/>
                <a:cs typeface="Evolventa"/>
                <a:sym typeface="Evolventa"/>
              </a:rPr>
              <a:t>ERC-20 contracts are audited for security. However, gas fees remain a challenge, especially during network congestion. Layer 2 scaling solutions like Optimism and Arbitrum address these issues.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86002" y="342900"/>
            <a:ext cx="2971800" cy="9957942"/>
          </a:xfrm>
          <a:custGeom>
            <a:avLst/>
            <a:gdLst/>
            <a:ahLst/>
            <a:cxnLst/>
            <a:rect r="r" b="b" t="t" l="l"/>
            <a:pathLst>
              <a:path h="9957942" w="2971800">
                <a:moveTo>
                  <a:pt x="0" y="0"/>
                </a:moveTo>
                <a:lnTo>
                  <a:pt x="2971800" y="0"/>
                </a:lnTo>
                <a:lnTo>
                  <a:pt x="2971800" y="9957942"/>
                </a:lnTo>
                <a:lnTo>
                  <a:pt x="0" y="9957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16632" y="427"/>
            <a:ext cx="2928408" cy="10279452"/>
          </a:xfrm>
          <a:custGeom>
            <a:avLst/>
            <a:gdLst/>
            <a:ahLst/>
            <a:cxnLst/>
            <a:rect r="r" b="b" t="t" l="l"/>
            <a:pathLst>
              <a:path h="10279452" w="2928408">
                <a:moveTo>
                  <a:pt x="0" y="0"/>
                </a:moveTo>
                <a:lnTo>
                  <a:pt x="2928407" y="0"/>
                </a:lnTo>
                <a:lnTo>
                  <a:pt x="2928407" y="10279453"/>
                </a:lnTo>
                <a:lnTo>
                  <a:pt x="0" y="10279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286000" y="0"/>
            <a:ext cx="274320" cy="10287000"/>
            <a:chOff x="0" y="0"/>
            <a:chExt cx="260096" cy="9753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0096" cy="9753600"/>
            </a:xfrm>
            <a:custGeom>
              <a:avLst/>
              <a:gdLst/>
              <a:ahLst/>
              <a:cxnLst/>
              <a:rect r="r" b="b" t="t" l="l"/>
              <a:pathLst>
                <a:path h="9753600" w="260096">
                  <a:moveTo>
                    <a:pt x="0" y="0"/>
                  </a:moveTo>
                  <a:lnTo>
                    <a:pt x="260096" y="0"/>
                  </a:lnTo>
                  <a:lnTo>
                    <a:pt x="260096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66F5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286087" y="1066791"/>
            <a:ext cx="2037534" cy="762007"/>
            <a:chOff x="0" y="0"/>
            <a:chExt cx="1931884" cy="72249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386" cy="722376"/>
            </a:xfrm>
            <a:custGeom>
              <a:avLst/>
              <a:gdLst/>
              <a:ahLst/>
              <a:cxnLst/>
              <a:rect r="r" b="b" t="t" l="l"/>
              <a:pathLst>
                <a:path h="722376" w="1945386">
                  <a:moveTo>
                    <a:pt x="1931924" y="383413"/>
                  </a:moveTo>
                  <a:lnTo>
                    <a:pt x="1606296" y="708914"/>
                  </a:lnTo>
                  <a:cubicBezTo>
                    <a:pt x="1604137" y="711200"/>
                    <a:pt x="1601470" y="713486"/>
                    <a:pt x="1599184" y="715645"/>
                  </a:cubicBezTo>
                  <a:cubicBezTo>
                    <a:pt x="1592580" y="722376"/>
                    <a:pt x="1585722" y="722376"/>
                    <a:pt x="1578864" y="722376"/>
                  </a:cubicBezTo>
                  <a:lnTo>
                    <a:pt x="1449832" y="722376"/>
                  </a:lnTo>
                  <a:lnTo>
                    <a:pt x="0" y="718058"/>
                  </a:lnTo>
                  <a:lnTo>
                    <a:pt x="0" y="0"/>
                  </a:lnTo>
                  <a:lnTo>
                    <a:pt x="1449832" y="3429"/>
                  </a:lnTo>
                  <a:lnTo>
                    <a:pt x="1578864" y="3429"/>
                  </a:lnTo>
                  <a:cubicBezTo>
                    <a:pt x="1585722" y="3429"/>
                    <a:pt x="1592580" y="10160"/>
                    <a:pt x="1599184" y="10160"/>
                  </a:cubicBezTo>
                  <a:cubicBezTo>
                    <a:pt x="1599184" y="17018"/>
                    <a:pt x="1606296" y="17018"/>
                    <a:pt x="1606296" y="17018"/>
                  </a:cubicBezTo>
                  <a:lnTo>
                    <a:pt x="1931924" y="342519"/>
                  </a:lnTo>
                  <a:cubicBezTo>
                    <a:pt x="1945386" y="356108"/>
                    <a:pt x="1945386" y="369570"/>
                    <a:pt x="1931924" y="383286"/>
                  </a:cubicBezTo>
                  <a:close/>
                </a:path>
              </a:pathLst>
            </a:custGeom>
            <a:solidFill>
              <a:srgbClr val="A53010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5037174" y="2259666"/>
            <a:ext cx="9626623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b="true" sz="5400" spc="-25">
                <a:solidFill>
                  <a:srgbClr val="A5301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The Future of ERC-20 Tokens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37174" y="3696259"/>
            <a:ext cx="12425690" cy="4500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29"/>
              </a:lnSpc>
            </a:pPr>
            <a:r>
              <a:rPr lang="en-US" sz="4858" spc="-23">
                <a:solidFill>
                  <a:srgbClr val="5271FF"/>
                </a:solidFill>
                <a:latin typeface="Evolventa"/>
                <a:ea typeface="Evolventa"/>
                <a:cs typeface="Evolventa"/>
                <a:sym typeface="Evolventa"/>
              </a:rPr>
              <a:t>Ethereum 2.0 will replace Proof of Work (PoW) with Proof of Stake (PoS), improving scalability and lowering gas fees. Layer 2 solutions, tokenized assets, and regulatory frameworks will also shape the future of ERC-20 tokens.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86002" y="342900"/>
            <a:ext cx="2971800" cy="9957942"/>
          </a:xfrm>
          <a:custGeom>
            <a:avLst/>
            <a:gdLst/>
            <a:ahLst/>
            <a:cxnLst/>
            <a:rect r="r" b="b" t="t" l="l"/>
            <a:pathLst>
              <a:path h="9957942" w="2971800">
                <a:moveTo>
                  <a:pt x="0" y="0"/>
                </a:moveTo>
                <a:lnTo>
                  <a:pt x="2971800" y="0"/>
                </a:lnTo>
                <a:lnTo>
                  <a:pt x="2971800" y="9957942"/>
                </a:lnTo>
                <a:lnTo>
                  <a:pt x="0" y="9957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16632" y="427"/>
            <a:ext cx="2928408" cy="10279452"/>
          </a:xfrm>
          <a:custGeom>
            <a:avLst/>
            <a:gdLst/>
            <a:ahLst/>
            <a:cxnLst/>
            <a:rect r="r" b="b" t="t" l="l"/>
            <a:pathLst>
              <a:path h="10279452" w="2928408">
                <a:moveTo>
                  <a:pt x="0" y="0"/>
                </a:moveTo>
                <a:lnTo>
                  <a:pt x="2928407" y="0"/>
                </a:lnTo>
                <a:lnTo>
                  <a:pt x="2928407" y="10279453"/>
                </a:lnTo>
                <a:lnTo>
                  <a:pt x="0" y="10279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286000" y="0"/>
            <a:ext cx="274320" cy="10287000"/>
            <a:chOff x="0" y="0"/>
            <a:chExt cx="260096" cy="9753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0096" cy="9753600"/>
            </a:xfrm>
            <a:custGeom>
              <a:avLst/>
              <a:gdLst/>
              <a:ahLst/>
              <a:cxnLst/>
              <a:rect r="r" b="b" t="t" l="l"/>
              <a:pathLst>
                <a:path h="9753600" w="260096">
                  <a:moveTo>
                    <a:pt x="0" y="0"/>
                  </a:moveTo>
                  <a:lnTo>
                    <a:pt x="260096" y="0"/>
                  </a:lnTo>
                  <a:lnTo>
                    <a:pt x="260096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66F5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286087" y="1066791"/>
            <a:ext cx="2037534" cy="762007"/>
            <a:chOff x="0" y="0"/>
            <a:chExt cx="1931884" cy="72249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386" cy="722376"/>
            </a:xfrm>
            <a:custGeom>
              <a:avLst/>
              <a:gdLst/>
              <a:ahLst/>
              <a:cxnLst/>
              <a:rect r="r" b="b" t="t" l="l"/>
              <a:pathLst>
                <a:path h="722376" w="1945386">
                  <a:moveTo>
                    <a:pt x="1931924" y="383413"/>
                  </a:moveTo>
                  <a:lnTo>
                    <a:pt x="1606296" y="708914"/>
                  </a:lnTo>
                  <a:cubicBezTo>
                    <a:pt x="1604137" y="711200"/>
                    <a:pt x="1601470" y="713486"/>
                    <a:pt x="1599184" y="715645"/>
                  </a:cubicBezTo>
                  <a:cubicBezTo>
                    <a:pt x="1592580" y="722376"/>
                    <a:pt x="1585722" y="722376"/>
                    <a:pt x="1578864" y="722376"/>
                  </a:cubicBezTo>
                  <a:lnTo>
                    <a:pt x="1449832" y="722376"/>
                  </a:lnTo>
                  <a:lnTo>
                    <a:pt x="0" y="718058"/>
                  </a:lnTo>
                  <a:lnTo>
                    <a:pt x="0" y="0"/>
                  </a:lnTo>
                  <a:lnTo>
                    <a:pt x="1449832" y="3429"/>
                  </a:lnTo>
                  <a:lnTo>
                    <a:pt x="1578864" y="3429"/>
                  </a:lnTo>
                  <a:cubicBezTo>
                    <a:pt x="1585722" y="3429"/>
                    <a:pt x="1592580" y="10160"/>
                    <a:pt x="1599184" y="10160"/>
                  </a:cubicBezTo>
                  <a:cubicBezTo>
                    <a:pt x="1599184" y="17018"/>
                    <a:pt x="1606296" y="17018"/>
                    <a:pt x="1606296" y="17018"/>
                  </a:cubicBezTo>
                  <a:lnTo>
                    <a:pt x="1931924" y="342519"/>
                  </a:lnTo>
                  <a:cubicBezTo>
                    <a:pt x="1945386" y="356108"/>
                    <a:pt x="1945386" y="369570"/>
                    <a:pt x="1931924" y="383286"/>
                  </a:cubicBezTo>
                  <a:close/>
                </a:path>
              </a:pathLst>
            </a:custGeom>
            <a:solidFill>
              <a:srgbClr val="A53010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6149907" y="1480724"/>
            <a:ext cx="9626623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b="true" sz="5400" spc="-25">
                <a:solidFill>
                  <a:srgbClr val="A5301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Conclusion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49907" y="2969419"/>
            <a:ext cx="10754768" cy="6400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84"/>
              </a:lnSpc>
            </a:pPr>
            <a:r>
              <a:rPr lang="en-US" sz="5154" spc="-24" u="sng">
                <a:solidFill>
                  <a:srgbClr val="FF3131"/>
                </a:solidFill>
                <a:latin typeface="Evolventa"/>
                <a:ea typeface="Evolventa"/>
                <a:cs typeface="Evolventa"/>
                <a:sym typeface="Evolventa"/>
                <a:hlinkClick r:id="rId8" tooltip="https://www.blockchainx.tech/what-is-erc20/"/>
              </a:rPr>
              <a:t>ERC-20 token Standard </a:t>
            </a:r>
            <a:r>
              <a:rPr lang="en-US" sz="5154" spc="-24">
                <a:solidFill>
                  <a:srgbClr val="5271FF"/>
                </a:solidFill>
                <a:latin typeface="Evolventa"/>
                <a:ea typeface="Evolventa"/>
                <a:cs typeface="Evolventa"/>
                <a:sym typeface="Evolventa"/>
              </a:rPr>
              <a:t>have transformed digital assets and decentralized systems. With the advent of Ethereum 2.0, Layer 2 solutions, and tokenized assets, ERC-20 tokens will continue to play a central role in blockchain advancements.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86002" y="342900"/>
            <a:ext cx="2971800" cy="9957942"/>
          </a:xfrm>
          <a:custGeom>
            <a:avLst/>
            <a:gdLst/>
            <a:ahLst/>
            <a:cxnLst/>
            <a:rect r="r" b="b" t="t" l="l"/>
            <a:pathLst>
              <a:path h="9957942" w="2971800">
                <a:moveTo>
                  <a:pt x="0" y="0"/>
                </a:moveTo>
                <a:lnTo>
                  <a:pt x="2971800" y="0"/>
                </a:lnTo>
                <a:lnTo>
                  <a:pt x="2971800" y="9957942"/>
                </a:lnTo>
                <a:lnTo>
                  <a:pt x="0" y="9957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16632" y="427"/>
            <a:ext cx="2928408" cy="10279452"/>
          </a:xfrm>
          <a:custGeom>
            <a:avLst/>
            <a:gdLst/>
            <a:ahLst/>
            <a:cxnLst/>
            <a:rect r="r" b="b" t="t" l="l"/>
            <a:pathLst>
              <a:path h="10279452" w="2928408">
                <a:moveTo>
                  <a:pt x="0" y="0"/>
                </a:moveTo>
                <a:lnTo>
                  <a:pt x="2928407" y="0"/>
                </a:lnTo>
                <a:lnTo>
                  <a:pt x="2928407" y="10279453"/>
                </a:lnTo>
                <a:lnTo>
                  <a:pt x="0" y="10279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286000" y="0"/>
            <a:ext cx="274320" cy="10287000"/>
            <a:chOff x="0" y="0"/>
            <a:chExt cx="260096" cy="9753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0096" cy="9753600"/>
            </a:xfrm>
            <a:custGeom>
              <a:avLst/>
              <a:gdLst/>
              <a:ahLst/>
              <a:cxnLst/>
              <a:rect r="r" b="b" t="t" l="l"/>
              <a:pathLst>
                <a:path h="9753600" w="260096">
                  <a:moveTo>
                    <a:pt x="0" y="0"/>
                  </a:moveTo>
                  <a:lnTo>
                    <a:pt x="260096" y="0"/>
                  </a:lnTo>
                  <a:lnTo>
                    <a:pt x="260096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66F5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286087" y="1066791"/>
            <a:ext cx="2037534" cy="762007"/>
            <a:chOff x="0" y="0"/>
            <a:chExt cx="1931884" cy="72249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386" cy="722376"/>
            </a:xfrm>
            <a:custGeom>
              <a:avLst/>
              <a:gdLst/>
              <a:ahLst/>
              <a:cxnLst/>
              <a:rect r="r" b="b" t="t" l="l"/>
              <a:pathLst>
                <a:path h="722376" w="1945386">
                  <a:moveTo>
                    <a:pt x="1931924" y="383413"/>
                  </a:moveTo>
                  <a:lnTo>
                    <a:pt x="1606296" y="708914"/>
                  </a:lnTo>
                  <a:cubicBezTo>
                    <a:pt x="1604137" y="711200"/>
                    <a:pt x="1601470" y="713486"/>
                    <a:pt x="1599184" y="715645"/>
                  </a:cubicBezTo>
                  <a:cubicBezTo>
                    <a:pt x="1592580" y="722376"/>
                    <a:pt x="1585722" y="722376"/>
                    <a:pt x="1578864" y="722376"/>
                  </a:cubicBezTo>
                  <a:lnTo>
                    <a:pt x="1449832" y="722376"/>
                  </a:lnTo>
                  <a:lnTo>
                    <a:pt x="0" y="718058"/>
                  </a:lnTo>
                  <a:lnTo>
                    <a:pt x="0" y="0"/>
                  </a:lnTo>
                  <a:lnTo>
                    <a:pt x="1449832" y="3429"/>
                  </a:lnTo>
                  <a:lnTo>
                    <a:pt x="1578864" y="3429"/>
                  </a:lnTo>
                  <a:cubicBezTo>
                    <a:pt x="1585722" y="3429"/>
                    <a:pt x="1592580" y="10160"/>
                    <a:pt x="1599184" y="10160"/>
                  </a:cubicBezTo>
                  <a:cubicBezTo>
                    <a:pt x="1599184" y="17018"/>
                    <a:pt x="1606296" y="17018"/>
                    <a:pt x="1606296" y="17018"/>
                  </a:cubicBezTo>
                  <a:lnTo>
                    <a:pt x="1931924" y="342519"/>
                  </a:lnTo>
                  <a:cubicBezTo>
                    <a:pt x="1945386" y="356108"/>
                    <a:pt x="1945386" y="369570"/>
                    <a:pt x="1931924" y="383286"/>
                  </a:cubicBezTo>
                  <a:close/>
                </a:path>
              </a:pathLst>
            </a:custGeom>
            <a:solidFill>
              <a:srgbClr val="A53010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8225517" y="9259867"/>
            <a:ext cx="810663" cy="810663"/>
          </a:xfrm>
          <a:custGeom>
            <a:avLst/>
            <a:gdLst/>
            <a:ahLst/>
            <a:cxnLst/>
            <a:rect r="r" b="b" t="t" l="l"/>
            <a:pathLst>
              <a:path h="810663" w="810663">
                <a:moveTo>
                  <a:pt x="0" y="0"/>
                </a:moveTo>
                <a:lnTo>
                  <a:pt x="810663" y="0"/>
                </a:lnTo>
                <a:lnTo>
                  <a:pt x="810663" y="810663"/>
                </a:lnTo>
                <a:lnTo>
                  <a:pt x="0" y="81066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225517" y="5746462"/>
            <a:ext cx="799309" cy="799309"/>
          </a:xfrm>
          <a:custGeom>
            <a:avLst/>
            <a:gdLst/>
            <a:ahLst/>
            <a:cxnLst/>
            <a:rect r="r" b="b" t="t" l="l"/>
            <a:pathLst>
              <a:path h="799309" w="799309">
                <a:moveTo>
                  <a:pt x="0" y="0"/>
                </a:moveTo>
                <a:lnTo>
                  <a:pt x="799309" y="0"/>
                </a:lnTo>
                <a:lnTo>
                  <a:pt x="799309" y="799309"/>
                </a:lnTo>
                <a:lnTo>
                  <a:pt x="0" y="7993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225517" y="7496704"/>
            <a:ext cx="810663" cy="810663"/>
          </a:xfrm>
          <a:custGeom>
            <a:avLst/>
            <a:gdLst/>
            <a:ahLst/>
            <a:cxnLst/>
            <a:rect r="r" b="b" t="t" l="l"/>
            <a:pathLst>
              <a:path h="810663" w="810663">
                <a:moveTo>
                  <a:pt x="0" y="0"/>
                </a:moveTo>
                <a:lnTo>
                  <a:pt x="810663" y="0"/>
                </a:lnTo>
                <a:lnTo>
                  <a:pt x="810663" y="810663"/>
                </a:lnTo>
                <a:lnTo>
                  <a:pt x="0" y="81066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042479" y="6146117"/>
            <a:ext cx="3621063" cy="3621063"/>
          </a:xfrm>
          <a:custGeom>
            <a:avLst/>
            <a:gdLst/>
            <a:ahLst/>
            <a:cxnLst/>
            <a:rect r="r" b="b" t="t" l="l"/>
            <a:pathLst>
              <a:path h="3621063" w="3621063">
                <a:moveTo>
                  <a:pt x="0" y="0"/>
                </a:moveTo>
                <a:lnTo>
                  <a:pt x="3621063" y="0"/>
                </a:lnTo>
                <a:lnTo>
                  <a:pt x="3621063" y="3621063"/>
                </a:lnTo>
                <a:lnTo>
                  <a:pt x="0" y="362106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717628" y="1261649"/>
            <a:ext cx="9626623" cy="2286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98"/>
              </a:lnSpc>
            </a:pPr>
            <a:r>
              <a:rPr lang="en-US" b="true" sz="12498" spc="-59">
                <a:solidFill>
                  <a:srgbClr val="FF3131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Thank You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625171" y="4059716"/>
            <a:ext cx="3564609" cy="909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53"/>
              </a:lnSpc>
            </a:pPr>
            <a:r>
              <a:rPr lang="en-US" sz="5323" b="true">
                <a:solidFill>
                  <a:srgbClr val="00BF6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Contact us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402805" y="5822584"/>
            <a:ext cx="484167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WWW.blockchainx.tech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402805" y="7430029"/>
            <a:ext cx="554914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contact@blockchainx.tech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601409" y="9330468"/>
            <a:ext cx="339232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+91 7708889555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DAGSlvjzbwc</dc:identifier>
  <dcterms:modified xsi:type="dcterms:W3CDTF">2011-08-01T06:04:30Z</dcterms:modified>
  <cp:revision>1</cp:revision>
  <dc:title>An Insight into the History, Applications, and Future Trends of ERC-20 Tokens</dc:title>
</cp:coreProperties>
</file>