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Arial Bold" charset="1" panose="020B0802020202020204"/>
      <p:regular r:id="rId16"/>
    </p:embeddedFont>
    <p:embeddedFont>
      <p:font typeface="Open Sans Extra Bold" charset="1" panose="020B0906030804020204"/>
      <p:regular r:id="rId17"/>
    </p:embeddedFont>
    <p:embeddedFont>
      <p:font typeface="Poppins" charset="1" panose="00000500000000000000"/>
      <p:regular r:id="rId18"/>
    </p:embeddedFont>
    <p:embeddedFont>
      <p:font typeface="Arial" charset="1" panose="020B0502020202020204"/>
      <p:regular r:id="rId19"/>
    </p:embeddedFont>
    <p:embeddedFont>
      <p:font typeface="Poppins Bold" charset="1" panose="000008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token-development-company/" TargetMode="External" Type="http://schemas.openxmlformats.org/officeDocument/2006/relationships/hyperlink"/><Relationship Id="rId3"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blockchainx.tech/token-development-company/" TargetMode="External" Type="http://schemas.openxmlformats.org/officeDocument/2006/relationships/hyperlink"/><Relationship Id="rId2" Target="../media/image9.png" Type="http://schemas.openxmlformats.org/officeDocument/2006/relationships/image"/><Relationship Id="rId3" Target="../media/image10.png" Type="http://schemas.openxmlformats.org/officeDocument/2006/relationships/image"/><Relationship Id="rId4" Target="../media/image11.sv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 Id="rId7" Target="../media/image14.jpe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6056350" y="7831563"/>
            <a:ext cx="14099416" cy="1409941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6420234" y="-1717598"/>
            <a:ext cx="3735531" cy="3735531"/>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145DA0"/>
              </a:solidFill>
              <a:prstDash val="solid"/>
              <a:miter/>
            </a:ln>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747857" y="-643475"/>
            <a:ext cx="1286950" cy="1286950"/>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1929195" y="8389571"/>
            <a:ext cx="3735531" cy="3735531"/>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145DA0"/>
              </a:solidFill>
              <a:prstDash val="solid"/>
              <a:miter/>
            </a:ln>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Freeform 14" id="14"/>
          <p:cNvSpPr/>
          <p:nvPr/>
        </p:nvSpPr>
        <p:spPr>
          <a:xfrm flipH="false" flipV="false" rot="0">
            <a:off x="-633900" y="150167"/>
            <a:ext cx="9100305" cy="9100305"/>
          </a:xfrm>
          <a:custGeom>
            <a:avLst/>
            <a:gdLst/>
            <a:ahLst/>
            <a:cxnLst/>
            <a:rect r="r" b="b" t="t" l="l"/>
            <a:pathLst>
              <a:path h="9100305" w="9100305">
                <a:moveTo>
                  <a:pt x="0" y="0"/>
                </a:moveTo>
                <a:lnTo>
                  <a:pt x="9100305" y="0"/>
                </a:lnTo>
                <a:lnTo>
                  <a:pt x="9100305" y="9100305"/>
                </a:lnTo>
                <a:lnTo>
                  <a:pt x="0" y="9100305"/>
                </a:lnTo>
                <a:lnTo>
                  <a:pt x="0" y="0"/>
                </a:lnTo>
                <a:close/>
              </a:path>
            </a:pathLst>
          </a:custGeom>
          <a:blipFill>
            <a:blip r:embed="rId2"/>
            <a:stretch>
              <a:fillRect l="0" t="0" r="0" b="0"/>
            </a:stretch>
          </a:blipFill>
        </p:spPr>
      </p:sp>
      <p:sp>
        <p:nvSpPr>
          <p:cNvPr name="Freeform 15" id="15"/>
          <p:cNvSpPr/>
          <p:nvPr/>
        </p:nvSpPr>
        <p:spPr>
          <a:xfrm flipH="false" flipV="false" rot="0">
            <a:off x="11246799" y="-1028700"/>
            <a:ext cx="4025023" cy="4114800"/>
          </a:xfrm>
          <a:custGeom>
            <a:avLst/>
            <a:gdLst/>
            <a:ahLst/>
            <a:cxnLst/>
            <a:rect r="r" b="b" t="t" l="l"/>
            <a:pathLst>
              <a:path h="4114800" w="4025023">
                <a:moveTo>
                  <a:pt x="0" y="0"/>
                </a:moveTo>
                <a:lnTo>
                  <a:pt x="4025023" y="0"/>
                </a:lnTo>
                <a:lnTo>
                  <a:pt x="402502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6" id="16"/>
          <p:cNvSpPr/>
          <p:nvPr/>
        </p:nvSpPr>
        <p:spPr>
          <a:xfrm flipH="false" flipV="false" rot="0">
            <a:off x="11246799" y="5923623"/>
            <a:ext cx="4025023" cy="4114800"/>
          </a:xfrm>
          <a:custGeom>
            <a:avLst/>
            <a:gdLst/>
            <a:ahLst/>
            <a:cxnLst/>
            <a:rect r="r" b="b" t="t" l="l"/>
            <a:pathLst>
              <a:path h="4114800" w="4025023">
                <a:moveTo>
                  <a:pt x="0" y="0"/>
                </a:moveTo>
                <a:lnTo>
                  <a:pt x="4025023" y="0"/>
                </a:lnTo>
                <a:lnTo>
                  <a:pt x="402502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7" id="17"/>
          <p:cNvSpPr/>
          <p:nvPr/>
        </p:nvSpPr>
        <p:spPr>
          <a:xfrm flipH="false" flipV="false" rot="-10800000">
            <a:off x="10972800" y="3110926"/>
            <a:ext cx="7315200" cy="3178787"/>
          </a:xfrm>
          <a:custGeom>
            <a:avLst/>
            <a:gdLst/>
            <a:ahLst/>
            <a:cxnLst/>
            <a:rect r="r" b="b" t="t" l="l"/>
            <a:pathLst>
              <a:path h="3178787" w="7315200">
                <a:moveTo>
                  <a:pt x="0" y="0"/>
                </a:moveTo>
                <a:lnTo>
                  <a:pt x="7315200" y="0"/>
                </a:lnTo>
                <a:lnTo>
                  <a:pt x="7315200" y="3178787"/>
                </a:lnTo>
                <a:lnTo>
                  <a:pt x="0" y="31787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8" id="18"/>
          <p:cNvSpPr/>
          <p:nvPr/>
        </p:nvSpPr>
        <p:spPr>
          <a:xfrm flipH="false" flipV="false" rot="0">
            <a:off x="8123854" y="2093264"/>
            <a:ext cx="2474486" cy="786680"/>
          </a:xfrm>
          <a:custGeom>
            <a:avLst/>
            <a:gdLst/>
            <a:ahLst/>
            <a:cxnLst/>
            <a:rect r="r" b="b" t="t" l="l"/>
            <a:pathLst>
              <a:path h="786680" w="2474486">
                <a:moveTo>
                  <a:pt x="0" y="0"/>
                </a:moveTo>
                <a:lnTo>
                  <a:pt x="2474486" y="0"/>
                </a:lnTo>
                <a:lnTo>
                  <a:pt x="2474486" y="786680"/>
                </a:lnTo>
                <a:lnTo>
                  <a:pt x="0" y="786680"/>
                </a:lnTo>
                <a:lnTo>
                  <a:pt x="0" y="0"/>
                </a:lnTo>
                <a:close/>
              </a:path>
            </a:pathLst>
          </a:custGeom>
          <a:blipFill>
            <a:blip r:embed="rId7"/>
            <a:stretch>
              <a:fillRect l="0" t="0" r="0" b="0"/>
            </a:stretch>
          </a:blipFill>
        </p:spPr>
      </p:sp>
      <p:sp>
        <p:nvSpPr>
          <p:cNvPr name="TextBox 19" id="19"/>
          <p:cNvSpPr txBox="true"/>
          <p:nvPr/>
        </p:nvSpPr>
        <p:spPr>
          <a:xfrm rot="0">
            <a:off x="8603476" y="3275557"/>
            <a:ext cx="9005164" cy="2582825"/>
          </a:xfrm>
          <a:prstGeom prst="rect">
            <a:avLst/>
          </a:prstGeom>
        </p:spPr>
        <p:txBody>
          <a:bodyPr anchor="t" rtlCol="false" tIns="0" lIns="0" bIns="0" rIns="0">
            <a:spAutoFit/>
          </a:bodyPr>
          <a:lstStyle/>
          <a:p>
            <a:pPr algn="l">
              <a:lnSpc>
                <a:spcPts val="9889"/>
              </a:lnSpc>
              <a:spcBef>
                <a:spcPct val="0"/>
              </a:spcBef>
            </a:pPr>
            <a:r>
              <a:rPr lang="en-US" b="true" sz="7063">
                <a:solidFill>
                  <a:srgbClr val="FF914D"/>
                </a:solidFill>
                <a:latin typeface="Arial Bold"/>
                <a:ea typeface="Arial Bold"/>
                <a:cs typeface="Arial Bold"/>
                <a:sym typeface="Arial Bold"/>
              </a:rPr>
              <a:t>Crypto token History and its Key Features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6656283" y="-2445901"/>
            <a:ext cx="15178802" cy="15178802"/>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145DA0"/>
              </a:solidFill>
              <a:prstDash val="solid"/>
              <a:miter/>
            </a:ln>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6007842" y="-1797460"/>
            <a:ext cx="13881919" cy="13881919"/>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9127070" y="2656032"/>
            <a:ext cx="1083734" cy="1083734"/>
          </a:xfrm>
          <a:custGeom>
            <a:avLst/>
            <a:gdLst/>
            <a:ahLst/>
            <a:cxnLst/>
            <a:rect r="r" b="b" t="t" l="l"/>
            <a:pathLst>
              <a:path h="1083734" w="1083734">
                <a:moveTo>
                  <a:pt x="0" y="0"/>
                </a:moveTo>
                <a:lnTo>
                  <a:pt x="1083734" y="0"/>
                </a:lnTo>
                <a:lnTo>
                  <a:pt x="1083734" y="1083733"/>
                </a:lnTo>
                <a:lnTo>
                  <a:pt x="0" y="10837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9" id="9"/>
          <p:cNvSpPr/>
          <p:nvPr/>
        </p:nvSpPr>
        <p:spPr>
          <a:xfrm flipH="false" flipV="false" rot="0">
            <a:off x="9527233" y="4005434"/>
            <a:ext cx="1083734" cy="1083734"/>
          </a:xfrm>
          <a:custGeom>
            <a:avLst/>
            <a:gdLst/>
            <a:ahLst/>
            <a:cxnLst/>
            <a:rect r="r" b="b" t="t" l="l"/>
            <a:pathLst>
              <a:path h="1083734" w="1083734">
                <a:moveTo>
                  <a:pt x="0" y="0"/>
                </a:moveTo>
                <a:lnTo>
                  <a:pt x="1083734" y="0"/>
                </a:lnTo>
                <a:lnTo>
                  <a:pt x="1083734" y="1083733"/>
                </a:lnTo>
                <a:lnTo>
                  <a:pt x="0" y="10837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10" id="10"/>
          <p:cNvSpPr/>
          <p:nvPr/>
        </p:nvSpPr>
        <p:spPr>
          <a:xfrm flipH="false" flipV="false" rot="0">
            <a:off x="9527233" y="5357332"/>
            <a:ext cx="1083734" cy="1083734"/>
          </a:xfrm>
          <a:custGeom>
            <a:avLst/>
            <a:gdLst/>
            <a:ahLst/>
            <a:cxnLst/>
            <a:rect r="r" b="b" t="t" l="l"/>
            <a:pathLst>
              <a:path h="1083734" w="1083734">
                <a:moveTo>
                  <a:pt x="0" y="0"/>
                </a:moveTo>
                <a:lnTo>
                  <a:pt x="1083734" y="0"/>
                </a:lnTo>
                <a:lnTo>
                  <a:pt x="1083734" y="1083734"/>
                </a:lnTo>
                <a:lnTo>
                  <a:pt x="0" y="10837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11" id="11"/>
          <p:cNvSpPr/>
          <p:nvPr/>
        </p:nvSpPr>
        <p:spPr>
          <a:xfrm flipH="false" flipV="false" rot="0">
            <a:off x="9127070" y="6709230"/>
            <a:ext cx="1083734" cy="1083734"/>
          </a:xfrm>
          <a:custGeom>
            <a:avLst/>
            <a:gdLst/>
            <a:ahLst/>
            <a:cxnLst/>
            <a:rect r="r" b="b" t="t" l="l"/>
            <a:pathLst>
              <a:path h="1083734" w="1083734">
                <a:moveTo>
                  <a:pt x="0" y="0"/>
                </a:moveTo>
                <a:lnTo>
                  <a:pt x="1083734" y="0"/>
                </a:lnTo>
                <a:lnTo>
                  <a:pt x="1083734" y="1083734"/>
                </a:lnTo>
                <a:lnTo>
                  <a:pt x="0" y="10837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12" id="12"/>
          <p:cNvGrpSpPr/>
          <p:nvPr/>
        </p:nvGrpSpPr>
        <p:grpSpPr>
          <a:xfrm rot="0">
            <a:off x="7905455" y="2656032"/>
            <a:ext cx="373607" cy="373607"/>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a:solidFill>
                <a:srgbClr val="00569E"/>
              </a:solidFill>
              <a:prstDash val="solid"/>
              <a:miter/>
            </a:ln>
          </p:spPr>
        </p:sp>
        <p:sp>
          <p:nvSpPr>
            <p:cNvPr name="TextBox 14" id="14"/>
            <p:cNvSpPr txBox="true"/>
            <p:nvPr/>
          </p:nvSpPr>
          <p:spPr>
            <a:xfrm>
              <a:off x="76200" y="28575"/>
              <a:ext cx="660400" cy="708025"/>
            </a:xfrm>
            <a:prstGeom prst="rect">
              <a:avLst/>
            </a:prstGeom>
          </p:spPr>
          <p:txBody>
            <a:bodyPr anchor="ctr" rtlCol="false" tIns="0" lIns="0" bIns="0" rIns="0"/>
            <a:lstStyle/>
            <a:p>
              <a:pPr algn="ctr">
                <a:lnSpc>
                  <a:spcPts val="3640"/>
                </a:lnSpc>
              </a:pPr>
            </a:p>
          </p:txBody>
        </p:sp>
      </p:grpSp>
      <p:grpSp>
        <p:nvGrpSpPr>
          <p:cNvPr name="Group 15" id="15"/>
          <p:cNvGrpSpPr/>
          <p:nvPr/>
        </p:nvGrpSpPr>
        <p:grpSpPr>
          <a:xfrm rot="0">
            <a:off x="8315313" y="4180490"/>
            <a:ext cx="373607" cy="373607"/>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a:solidFill>
                <a:srgbClr val="00569E"/>
              </a:solidFill>
              <a:prstDash val="solid"/>
              <a:miter/>
            </a:ln>
          </p:spPr>
        </p:sp>
        <p:sp>
          <p:nvSpPr>
            <p:cNvPr name="TextBox 17" id="17"/>
            <p:cNvSpPr txBox="true"/>
            <p:nvPr/>
          </p:nvSpPr>
          <p:spPr>
            <a:xfrm>
              <a:off x="76200" y="28575"/>
              <a:ext cx="660400" cy="708025"/>
            </a:xfrm>
            <a:prstGeom prst="rect">
              <a:avLst/>
            </a:prstGeom>
          </p:spPr>
          <p:txBody>
            <a:bodyPr anchor="ctr" rtlCol="false" tIns="0" lIns="0" bIns="0" rIns="0"/>
            <a:lstStyle/>
            <a:p>
              <a:pPr algn="ctr">
                <a:lnSpc>
                  <a:spcPts val="3640"/>
                </a:lnSpc>
              </a:pPr>
            </a:p>
          </p:txBody>
        </p:sp>
      </p:grpSp>
      <p:grpSp>
        <p:nvGrpSpPr>
          <p:cNvPr name="Group 18" id="18"/>
          <p:cNvGrpSpPr/>
          <p:nvPr/>
        </p:nvGrpSpPr>
        <p:grpSpPr>
          <a:xfrm rot="0">
            <a:off x="7944228" y="7402839"/>
            <a:ext cx="373607" cy="373607"/>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a:solidFill>
                <a:srgbClr val="00569E"/>
              </a:solidFill>
              <a:prstDash val="solid"/>
              <a:miter/>
            </a:ln>
          </p:spPr>
        </p:sp>
        <p:sp>
          <p:nvSpPr>
            <p:cNvPr name="TextBox 20" id="20"/>
            <p:cNvSpPr txBox="true"/>
            <p:nvPr/>
          </p:nvSpPr>
          <p:spPr>
            <a:xfrm>
              <a:off x="76200" y="28575"/>
              <a:ext cx="660400" cy="708025"/>
            </a:xfrm>
            <a:prstGeom prst="rect">
              <a:avLst/>
            </a:prstGeom>
          </p:spPr>
          <p:txBody>
            <a:bodyPr anchor="ctr" rtlCol="false" tIns="0" lIns="0" bIns="0" rIns="0"/>
            <a:lstStyle/>
            <a:p>
              <a:pPr algn="ctr">
                <a:lnSpc>
                  <a:spcPts val="3640"/>
                </a:lnSpc>
              </a:pPr>
            </a:p>
          </p:txBody>
        </p:sp>
      </p:grpSp>
      <p:grpSp>
        <p:nvGrpSpPr>
          <p:cNvPr name="Group 21" id="21"/>
          <p:cNvGrpSpPr/>
          <p:nvPr/>
        </p:nvGrpSpPr>
        <p:grpSpPr>
          <a:xfrm rot="0">
            <a:off x="8309460" y="5760481"/>
            <a:ext cx="373607" cy="373607"/>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a:solidFill>
                <a:srgbClr val="00569E"/>
              </a:solidFill>
              <a:prstDash val="solid"/>
              <a:miter/>
            </a:ln>
          </p:spPr>
        </p:sp>
        <p:sp>
          <p:nvSpPr>
            <p:cNvPr name="TextBox 23" id="23"/>
            <p:cNvSpPr txBox="true"/>
            <p:nvPr/>
          </p:nvSpPr>
          <p:spPr>
            <a:xfrm>
              <a:off x="76200" y="28575"/>
              <a:ext cx="660400" cy="708025"/>
            </a:xfrm>
            <a:prstGeom prst="rect">
              <a:avLst/>
            </a:prstGeom>
          </p:spPr>
          <p:txBody>
            <a:bodyPr anchor="ctr" rtlCol="false" tIns="0" lIns="0" bIns="0" rIns="0"/>
            <a:lstStyle/>
            <a:p>
              <a:pPr algn="ctr">
                <a:lnSpc>
                  <a:spcPts val="3640"/>
                </a:lnSpc>
              </a:pPr>
            </a:p>
          </p:txBody>
        </p:sp>
      </p:grpSp>
      <p:sp>
        <p:nvSpPr>
          <p:cNvPr name="Freeform 24" id="24"/>
          <p:cNvSpPr/>
          <p:nvPr/>
        </p:nvSpPr>
        <p:spPr>
          <a:xfrm flipH="false" flipV="false" rot="0">
            <a:off x="8522518" y="1305598"/>
            <a:ext cx="1083734" cy="1083734"/>
          </a:xfrm>
          <a:custGeom>
            <a:avLst/>
            <a:gdLst/>
            <a:ahLst/>
            <a:cxnLst/>
            <a:rect r="r" b="b" t="t" l="l"/>
            <a:pathLst>
              <a:path h="1083734" w="1083734">
                <a:moveTo>
                  <a:pt x="0" y="0"/>
                </a:moveTo>
                <a:lnTo>
                  <a:pt x="1083734" y="0"/>
                </a:lnTo>
                <a:lnTo>
                  <a:pt x="1083734" y="1083734"/>
                </a:lnTo>
                <a:lnTo>
                  <a:pt x="0" y="10837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25" id="25"/>
          <p:cNvSpPr/>
          <p:nvPr/>
        </p:nvSpPr>
        <p:spPr>
          <a:xfrm flipH="false" flipV="false" rot="0">
            <a:off x="8522518" y="8059664"/>
            <a:ext cx="1083734" cy="1083734"/>
          </a:xfrm>
          <a:custGeom>
            <a:avLst/>
            <a:gdLst/>
            <a:ahLst/>
            <a:cxnLst/>
            <a:rect r="r" b="b" t="t" l="l"/>
            <a:pathLst>
              <a:path h="1083734" w="1083734">
                <a:moveTo>
                  <a:pt x="0" y="0"/>
                </a:moveTo>
                <a:lnTo>
                  <a:pt x="1083734" y="0"/>
                </a:lnTo>
                <a:lnTo>
                  <a:pt x="1083734" y="1083734"/>
                </a:lnTo>
                <a:lnTo>
                  <a:pt x="0" y="10837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26" id="26"/>
          <p:cNvSpPr/>
          <p:nvPr/>
        </p:nvSpPr>
        <p:spPr>
          <a:xfrm flipH="false" flipV="false" rot="0">
            <a:off x="15828365" y="523129"/>
            <a:ext cx="2071517" cy="658570"/>
          </a:xfrm>
          <a:custGeom>
            <a:avLst/>
            <a:gdLst/>
            <a:ahLst/>
            <a:cxnLst/>
            <a:rect r="r" b="b" t="t" l="l"/>
            <a:pathLst>
              <a:path h="658570" w="2071517">
                <a:moveTo>
                  <a:pt x="0" y="0"/>
                </a:moveTo>
                <a:lnTo>
                  <a:pt x="2071517" y="0"/>
                </a:lnTo>
                <a:lnTo>
                  <a:pt x="2071517" y="658570"/>
                </a:lnTo>
                <a:lnTo>
                  <a:pt x="0" y="658570"/>
                </a:lnTo>
                <a:lnTo>
                  <a:pt x="0" y="0"/>
                </a:lnTo>
                <a:close/>
              </a:path>
            </a:pathLst>
          </a:custGeom>
          <a:blipFill>
            <a:blip r:embed="rId4"/>
            <a:stretch>
              <a:fillRect l="0" t="0" r="0" b="0"/>
            </a:stretch>
          </a:blipFill>
        </p:spPr>
      </p:sp>
      <p:sp>
        <p:nvSpPr>
          <p:cNvPr name="TextBox 27" id="27"/>
          <p:cNvSpPr txBox="true"/>
          <p:nvPr/>
        </p:nvSpPr>
        <p:spPr>
          <a:xfrm rot="0">
            <a:off x="933118" y="4167794"/>
            <a:ext cx="6033363" cy="1624181"/>
          </a:xfrm>
          <a:prstGeom prst="rect">
            <a:avLst/>
          </a:prstGeom>
        </p:spPr>
        <p:txBody>
          <a:bodyPr anchor="t" rtlCol="false" tIns="0" lIns="0" bIns="0" rIns="0">
            <a:spAutoFit/>
          </a:bodyPr>
          <a:lstStyle/>
          <a:p>
            <a:pPr algn="ctr" marL="0" indent="0" lvl="0">
              <a:lnSpc>
                <a:spcPts val="6553"/>
              </a:lnSpc>
              <a:spcBef>
                <a:spcPct val="0"/>
              </a:spcBef>
            </a:pPr>
            <a:r>
              <a:rPr lang="en-US" sz="4680">
                <a:solidFill>
                  <a:srgbClr val="FDFDFD"/>
                </a:solidFill>
                <a:latin typeface="Open Sans Extra Bold"/>
                <a:ea typeface="Open Sans Extra Bold"/>
                <a:cs typeface="Open Sans Extra Bold"/>
                <a:sym typeface="Open Sans Extra Bold"/>
              </a:rPr>
              <a:t>History of Crypto Tokens</a:t>
            </a:r>
          </a:p>
        </p:txBody>
      </p:sp>
      <p:sp>
        <p:nvSpPr>
          <p:cNvPr name="TextBox 28" id="28"/>
          <p:cNvSpPr txBox="true"/>
          <p:nvPr/>
        </p:nvSpPr>
        <p:spPr>
          <a:xfrm rot="0">
            <a:off x="10500591" y="2855228"/>
            <a:ext cx="4389205" cy="441325"/>
          </a:xfrm>
          <a:prstGeom prst="rect">
            <a:avLst/>
          </a:prstGeom>
        </p:spPr>
        <p:txBody>
          <a:bodyPr anchor="t" rtlCol="false" tIns="0" lIns="0" bIns="0" rIns="0">
            <a:spAutoFit/>
          </a:bodyPr>
          <a:lstStyle/>
          <a:p>
            <a:pPr algn="l">
              <a:lnSpc>
                <a:spcPts val="3499"/>
              </a:lnSpc>
            </a:pPr>
            <a:r>
              <a:rPr lang="en-US" sz="2499" spc="-49">
                <a:solidFill>
                  <a:srgbClr val="145DA0"/>
                </a:solidFill>
                <a:latin typeface="Poppins"/>
                <a:ea typeface="Poppins"/>
                <a:cs typeface="Poppins"/>
                <a:sym typeface="Poppins"/>
              </a:rPr>
              <a:t>The Birth of Ethereum (2015)</a:t>
            </a:r>
          </a:p>
        </p:txBody>
      </p:sp>
      <p:sp>
        <p:nvSpPr>
          <p:cNvPr name="TextBox 29" id="29"/>
          <p:cNvSpPr txBox="true"/>
          <p:nvPr/>
        </p:nvSpPr>
        <p:spPr>
          <a:xfrm rot="0">
            <a:off x="9237446" y="2855228"/>
            <a:ext cx="862981" cy="618665"/>
          </a:xfrm>
          <a:prstGeom prst="rect">
            <a:avLst/>
          </a:prstGeom>
        </p:spPr>
        <p:txBody>
          <a:bodyPr anchor="t" rtlCol="false" tIns="0" lIns="0" bIns="0" rIns="0">
            <a:spAutoFit/>
          </a:bodyPr>
          <a:lstStyle/>
          <a:p>
            <a:pPr algn="ctr" marL="0" indent="0" lvl="0">
              <a:lnSpc>
                <a:spcPts val="5096"/>
              </a:lnSpc>
              <a:spcBef>
                <a:spcPct val="0"/>
              </a:spcBef>
            </a:pPr>
            <a:r>
              <a:rPr lang="en-US" sz="3640">
                <a:solidFill>
                  <a:srgbClr val="FDFDFD"/>
                </a:solidFill>
                <a:latin typeface="Open Sans Extra Bold"/>
                <a:ea typeface="Open Sans Extra Bold"/>
                <a:cs typeface="Open Sans Extra Bold"/>
                <a:sym typeface="Open Sans Extra Bold"/>
              </a:rPr>
              <a:t>02</a:t>
            </a:r>
          </a:p>
        </p:txBody>
      </p:sp>
      <p:sp>
        <p:nvSpPr>
          <p:cNvPr name="TextBox 30" id="30"/>
          <p:cNvSpPr txBox="true"/>
          <p:nvPr/>
        </p:nvSpPr>
        <p:spPr>
          <a:xfrm rot="0">
            <a:off x="10893911" y="4205879"/>
            <a:ext cx="4389205" cy="441325"/>
          </a:xfrm>
          <a:prstGeom prst="rect">
            <a:avLst/>
          </a:prstGeom>
        </p:spPr>
        <p:txBody>
          <a:bodyPr anchor="t" rtlCol="false" tIns="0" lIns="0" bIns="0" rIns="0">
            <a:spAutoFit/>
          </a:bodyPr>
          <a:lstStyle/>
          <a:p>
            <a:pPr algn="l">
              <a:lnSpc>
                <a:spcPts val="3499"/>
              </a:lnSpc>
            </a:pPr>
            <a:r>
              <a:rPr lang="en-US" sz="2499" spc="-49">
                <a:solidFill>
                  <a:srgbClr val="145DA0"/>
                </a:solidFill>
                <a:latin typeface="Poppins"/>
                <a:ea typeface="Poppins"/>
                <a:cs typeface="Poppins"/>
                <a:sym typeface="Poppins"/>
              </a:rPr>
              <a:t>The ICO Boom (2017)</a:t>
            </a:r>
          </a:p>
        </p:txBody>
      </p:sp>
      <p:sp>
        <p:nvSpPr>
          <p:cNvPr name="TextBox 31" id="31"/>
          <p:cNvSpPr txBox="true"/>
          <p:nvPr/>
        </p:nvSpPr>
        <p:spPr>
          <a:xfrm rot="0">
            <a:off x="9637610" y="4204630"/>
            <a:ext cx="862981" cy="618665"/>
          </a:xfrm>
          <a:prstGeom prst="rect">
            <a:avLst/>
          </a:prstGeom>
        </p:spPr>
        <p:txBody>
          <a:bodyPr anchor="t" rtlCol="false" tIns="0" lIns="0" bIns="0" rIns="0">
            <a:spAutoFit/>
          </a:bodyPr>
          <a:lstStyle/>
          <a:p>
            <a:pPr algn="ctr" marL="0" indent="0" lvl="0">
              <a:lnSpc>
                <a:spcPts val="5096"/>
              </a:lnSpc>
              <a:spcBef>
                <a:spcPct val="0"/>
              </a:spcBef>
            </a:pPr>
            <a:r>
              <a:rPr lang="en-US" sz="3640">
                <a:solidFill>
                  <a:srgbClr val="FDFDFD"/>
                </a:solidFill>
                <a:latin typeface="Open Sans Extra Bold"/>
                <a:ea typeface="Open Sans Extra Bold"/>
                <a:cs typeface="Open Sans Extra Bold"/>
                <a:sym typeface="Open Sans Extra Bold"/>
              </a:rPr>
              <a:t>03</a:t>
            </a:r>
          </a:p>
        </p:txBody>
      </p:sp>
      <p:sp>
        <p:nvSpPr>
          <p:cNvPr name="TextBox 32" id="32"/>
          <p:cNvSpPr txBox="true"/>
          <p:nvPr/>
        </p:nvSpPr>
        <p:spPr>
          <a:xfrm rot="0">
            <a:off x="10893911" y="5556529"/>
            <a:ext cx="5749326" cy="441325"/>
          </a:xfrm>
          <a:prstGeom prst="rect">
            <a:avLst/>
          </a:prstGeom>
        </p:spPr>
        <p:txBody>
          <a:bodyPr anchor="t" rtlCol="false" tIns="0" lIns="0" bIns="0" rIns="0">
            <a:spAutoFit/>
          </a:bodyPr>
          <a:lstStyle/>
          <a:p>
            <a:pPr algn="l">
              <a:lnSpc>
                <a:spcPts val="3499"/>
              </a:lnSpc>
            </a:pPr>
            <a:r>
              <a:rPr lang="en-US" sz="2499" spc="-49">
                <a:solidFill>
                  <a:srgbClr val="145DA0"/>
                </a:solidFill>
                <a:latin typeface="Poppins"/>
                <a:ea typeface="Poppins"/>
                <a:cs typeface="Poppins"/>
                <a:sym typeface="Poppins"/>
              </a:rPr>
              <a:t>The Rise of DeFi and NFTs (2019-Now)</a:t>
            </a:r>
          </a:p>
        </p:txBody>
      </p:sp>
      <p:sp>
        <p:nvSpPr>
          <p:cNvPr name="TextBox 33" id="33"/>
          <p:cNvSpPr txBox="true"/>
          <p:nvPr/>
        </p:nvSpPr>
        <p:spPr>
          <a:xfrm rot="0">
            <a:off x="9637610" y="5556529"/>
            <a:ext cx="862981" cy="618665"/>
          </a:xfrm>
          <a:prstGeom prst="rect">
            <a:avLst/>
          </a:prstGeom>
        </p:spPr>
        <p:txBody>
          <a:bodyPr anchor="t" rtlCol="false" tIns="0" lIns="0" bIns="0" rIns="0">
            <a:spAutoFit/>
          </a:bodyPr>
          <a:lstStyle/>
          <a:p>
            <a:pPr algn="ctr" marL="0" indent="0" lvl="0">
              <a:lnSpc>
                <a:spcPts val="5096"/>
              </a:lnSpc>
              <a:spcBef>
                <a:spcPct val="0"/>
              </a:spcBef>
            </a:pPr>
            <a:r>
              <a:rPr lang="en-US" sz="3640">
                <a:solidFill>
                  <a:srgbClr val="FDFDFD"/>
                </a:solidFill>
                <a:latin typeface="Open Sans Extra Bold"/>
                <a:ea typeface="Open Sans Extra Bold"/>
                <a:cs typeface="Open Sans Extra Bold"/>
                <a:sym typeface="Open Sans Extra Bold"/>
              </a:rPr>
              <a:t>04</a:t>
            </a:r>
          </a:p>
        </p:txBody>
      </p:sp>
      <p:sp>
        <p:nvSpPr>
          <p:cNvPr name="TextBox 34" id="34"/>
          <p:cNvSpPr txBox="true"/>
          <p:nvPr/>
        </p:nvSpPr>
        <p:spPr>
          <a:xfrm rot="0">
            <a:off x="10610967" y="6896971"/>
            <a:ext cx="7090290" cy="879475"/>
          </a:xfrm>
          <a:prstGeom prst="rect">
            <a:avLst/>
          </a:prstGeom>
        </p:spPr>
        <p:txBody>
          <a:bodyPr anchor="t" rtlCol="false" tIns="0" lIns="0" bIns="0" rIns="0">
            <a:spAutoFit/>
          </a:bodyPr>
          <a:lstStyle/>
          <a:p>
            <a:pPr algn="l">
              <a:lnSpc>
                <a:spcPts val="3499"/>
              </a:lnSpc>
            </a:pPr>
            <a:r>
              <a:rPr lang="en-US" sz="2499" spc="-49">
                <a:solidFill>
                  <a:srgbClr val="145DA0"/>
                </a:solidFill>
                <a:latin typeface="Poppins"/>
                <a:ea typeface="Poppins"/>
                <a:cs typeface="Poppins"/>
                <a:sym typeface="Poppins"/>
              </a:rPr>
              <a:t>Regulatory Developments and Maturity (2021-Now)</a:t>
            </a:r>
          </a:p>
        </p:txBody>
      </p:sp>
      <p:sp>
        <p:nvSpPr>
          <p:cNvPr name="TextBox 35" id="35"/>
          <p:cNvSpPr txBox="true"/>
          <p:nvPr/>
        </p:nvSpPr>
        <p:spPr>
          <a:xfrm rot="0">
            <a:off x="9237446" y="6908427"/>
            <a:ext cx="862981" cy="618665"/>
          </a:xfrm>
          <a:prstGeom prst="rect">
            <a:avLst/>
          </a:prstGeom>
        </p:spPr>
        <p:txBody>
          <a:bodyPr anchor="t" rtlCol="false" tIns="0" lIns="0" bIns="0" rIns="0">
            <a:spAutoFit/>
          </a:bodyPr>
          <a:lstStyle/>
          <a:p>
            <a:pPr algn="ctr" marL="0" indent="0" lvl="0">
              <a:lnSpc>
                <a:spcPts val="5096"/>
              </a:lnSpc>
              <a:spcBef>
                <a:spcPct val="0"/>
              </a:spcBef>
            </a:pPr>
            <a:r>
              <a:rPr lang="en-US" sz="3640">
                <a:solidFill>
                  <a:srgbClr val="FDFDFD"/>
                </a:solidFill>
                <a:latin typeface="Open Sans Extra Bold"/>
                <a:ea typeface="Open Sans Extra Bold"/>
                <a:cs typeface="Open Sans Extra Bold"/>
                <a:sym typeface="Open Sans Extra Bold"/>
              </a:rPr>
              <a:t>05</a:t>
            </a:r>
          </a:p>
        </p:txBody>
      </p:sp>
      <p:sp>
        <p:nvSpPr>
          <p:cNvPr name="TextBox 36" id="36"/>
          <p:cNvSpPr txBox="true"/>
          <p:nvPr/>
        </p:nvSpPr>
        <p:spPr>
          <a:xfrm rot="0">
            <a:off x="9814187" y="1435084"/>
            <a:ext cx="4389205" cy="458947"/>
          </a:xfrm>
          <a:prstGeom prst="rect">
            <a:avLst/>
          </a:prstGeom>
        </p:spPr>
        <p:txBody>
          <a:bodyPr anchor="t" rtlCol="false" tIns="0" lIns="0" bIns="0" rIns="0">
            <a:spAutoFit/>
          </a:bodyPr>
          <a:lstStyle/>
          <a:p>
            <a:pPr algn="l">
              <a:lnSpc>
                <a:spcPts val="3578"/>
              </a:lnSpc>
            </a:pPr>
            <a:r>
              <a:rPr lang="en-US" sz="2556" spc="-51">
                <a:solidFill>
                  <a:srgbClr val="145DA0"/>
                </a:solidFill>
                <a:latin typeface="Poppins"/>
                <a:ea typeface="Poppins"/>
                <a:cs typeface="Poppins"/>
                <a:sym typeface="Poppins"/>
              </a:rPr>
              <a:t>Primitive Stage (2008-2012)</a:t>
            </a:r>
          </a:p>
        </p:txBody>
      </p:sp>
      <p:sp>
        <p:nvSpPr>
          <p:cNvPr name="TextBox 37" id="37"/>
          <p:cNvSpPr txBox="true"/>
          <p:nvPr/>
        </p:nvSpPr>
        <p:spPr>
          <a:xfrm rot="0">
            <a:off x="8632895" y="1504795"/>
            <a:ext cx="862981" cy="618665"/>
          </a:xfrm>
          <a:prstGeom prst="rect">
            <a:avLst/>
          </a:prstGeom>
        </p:spPr>
        <p:txBody>
          <a:bodyPr anchor="t" rtlCol="false" tIns="0" lIns="0" bIns="0" rIns="0">
            <a:spAutoFit/>
          </a:bodyPr>
          <a:lstStyle/>
          <a:p>
            <a:pPr algn="ctr" marL="0" indent="0" lvl="0">
              <a:lnSpc>
                <a:spcPts val="5096"/>
              </a:lnSpc>
              <a:spcBef>
                <a:spcPct val="0"/>
              </a:spcBef>
            </a:pPr>
            <a:r>
              <a:rPr lang="en-US" sz="3640">
                <a:solidFill>
                  <a:srgbClr val="FDFDFD"/>
                </a:solidFill>
                <a:latin typeface="Open Sans Extra Bold"/>
                <a:ea typeface="Open Sans Extra Bold"/>
                <a:cs typeface="Open Sans Extra Bold"/>
                <a:sym typeface="Open Sans Extra Bold"/>
              </a:rPr>
              <a:t>01</a:t>
            </a:r>
          </a:p>
        </p:txBody>
      </p:sp>
      <p:sp>
        <p:nvSpPr>
          <p:cNvPr name="TextBox 38" id="38"/>
          <p:cNvSpPr txBox="true"/>
          <p:nvPr/>
        </p:nvSpPr>
        <p:spPr>
          <a:xfrm rot="0">
            <a:off x="9889196" y="8488289"/>
            <a:ext cx="3879378" cy="441325"/>
          </a:xfrm>
          <a:prstGeom prst="rect">
            <a:avLst/>
          </a:prstGeom>
        </p:spPr>
        <p:txBody>
          <a:bodyPr anchor="t" rtlCol="false" tIns="0" lIns="0" bIns="0" rIns="0">
            <a:spAutoFit/>
          </a:bodyPr>
          <a:lstStyle/>
          <a:p>
            <a:pPr algn="l">
              <a:lnSpc>
                <a:spcPts val="3499"/>
              </a:lnSpc>
            </a:pPr>
            <a:r>
              <a:rPr lang="en-US" sz="2499" spc="-49">
                <a:solidFill>
                  <a:srgbClr val="145DA0"/>
                </a:solidFill>
                <a:latin typeface="Poppins"/>
                <a:ea typeface="Poppins"/>
                <a:cs typeface="Poppins"/>
                <a:sym typeface="Poppins"/>
              </a:rPr>
              <a:t>Future Trends</a:t>
            </a:r>
          </a:p>
        </p:txBody>
      </p:sp>
      <p:sp>
        <p:nvSpPr>
          <p:cNvPr name="TextBox 39" id="39"/>
          <p:cNvSpPr txBox="true"/>
          <p:nvPr/>
        </p:nvSpPr>
        <p:spPr>
          <a:xfrm rot="0">
            <a:off x="8632895" y="8258861"/>
            <a:ext cx="862981" cy="618665"/>
          </a:xfrm>
          <a:prstGeom prst="rect">
            <a:avLst/>
          </a:prstGeom>
        </p:spPr>
        <p:txBody>
          <a:bodyPr anchor="t" rtlCol="false" tIns="0" lIns="0" bIns="0" rIns="0">
            <a:spAutoFit/>
          </a:bodyPr>
          <a:lstStyle/>
          <a:p>
            <a:pPr algn="ctr" marL="0" indent="0" lvl="0">
              <a:lnSpc>
                <a:spcPts val="5096"/>
              </a:lnSpc>
              <a:spcBef>
                <a:spcPct val="0"/>
              </a:spcBef>
            </a:pPr>
            <a:r>
              <a:rPr lang="en-US" sz="3640">
                <a:solidFill>
                  <a:srgbClr val="FDFDFD"/>
                </a:solidFill>
                <a:latin typeface="Open Sans Extra Bold"/>
                <a:ea typeface="Open Sans Extra Bold"/>
                <a:cs typeface="Open Sans Extra Bold"/>
                <a:sym typeface="Open Sans Extra Bold"/>
              </a:rPr>
              <a:t>06</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3174701" y="-2762196"/>
            <a:ext cx="4693046" cy="469304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145DA0"/>
              </a:solidFill>
              <a:prstDash val="solid"/>
              <a:miter/>
            </a:ln>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5847531" y="8240390"/>
            <a:ext cx="2312131" cy="3477011"/>
            <a:chOff x="0" y="0"/>
            <a:chExt cx="660400" cy="993118"/>
          </a:xfrm>
        </p:grpSpPr>
        <p:sp>
          <p:nvSpPr>
            <p:cNvPr name="Freeform 6" id="6"/>
            <p:cNvSpPr/>
            <p:nvPr/>
          </p:nvSpPr>
          <p:spPr>
            <a:xfrm flipH="false" flipV="false" rot="0">
              <a:off x="0" y="0"/>
              <a:ext cx="660400" cy="993118"/>
            </a:xfrm>
            <a:custGeom>
              <a:avLst/>
              <a:gdLst/>
              <a:ahLst/>
              <a:cxnLst/>
              <a:rect r="r" b="b" t="t" l="l"/>
              <a:pathLst>
                <a:path h="993118"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2507"/>
                  </a:cubicBezTo>
                  <a:lnTo>
                    <a:pt x="660400" y="993118"/>
                  </a:lnTo>
                  <a:lnTo>
                    <a:pt x="0" y="993118"/>
                  </a:lnTo>
                  <a:lnTo>
                    <a:pt x="0" y="332998"/>
                  </a:lnTo>
                  <a:cubicBezTo>
                    <a:pt x="1782" y="185660"/>
                    <a:pt x="93019" y="64045"/>
                    <a:pt x="220252" y="19070"/>
                  </a:cubicBezTo>
                  <a:close/>
                </a:path>
              </a:pathLst>
            </a:custGeom>
            <a:solidFill>
              <a:srgbClr val="145DA0"/>
            </a:solidFill>
          </p:spPr>
        </p:sp>
        <p:sp>
          <p:nvSpPr>
            <p:cNvPr name="TextBox 7" id="7"/>
            <p:cNvSpPr txBox="true"/>
            <p:nvPr/>
          </p:nvSpPr>
          <p:spPr>
            <a:xfrm>
              <a:off x="0" y="88900"/>
              <a:ext cx="660400" cy="904218"/>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1028700" y="2034346"/>
            <a:ext cx="16230600" cy="2222500"/>
          </a:xfrm>
          <a:prstGeom prst="rect">
            <a:avLst/>
          </a:prstGeom>
        </p:spPr>
        <p:txBody>
          <a:bodyPr anchor="t" rtlCol="false" tIns="0" lIns="0" bIns="0" rIns="0">
            <a:spAutoFit/>
          </a:bodyPr>
          <a:lstStyle/>
          <a:p>
            <a:pPr algn="l" marL="539749" indent="-269875" lvl="1">
              <a:lnSpc>
                <a:spcPts val="3499"/>
              </a:lnSpc>
              <a:buFont typeface="Arial"/>
              <a:buChar char="•"/>
            </a:pPr>
            <a:r>
              <a:rPr lang="en-US" sz="2499" spc="-49">
                <a:solidFill>
                  <a:srgbClr val="051D40"/>
                </a:solidFill>
                <a:latin typeface="Arial"/>
                <a:ea typeface="Arial"/>
                <a:cs typeface="Arial"/>
                <a:sym typeface="Arial"/>
              </a:rPr>
              <a:t>The idea of </a:t>
            </a:r>
            <a:r>
              <a:rPr lang="en-US" b="true" sz="2499" spc="-49" u="sng">
                <a:solidFill>
                  <a:srgbClr val="051D40"/>
                </a:solidFill>
                <a:latin typeface="Arial Bold"/>
                <a:ea typeface="Arial Bold"/>
                <a:cs typeface="Arial Bold"/>
                <a:sym typeface="Arial Bold"/>
                <a:hlinkClick r:id="rId2" tooltip="https://www.blockchainx.tech/token-development-company/"/>
              </a:rPr>
              <a:t>crypto token development</a:t>
            </a:r>
            <a:r>
              <a:rPr lang="en-US" sz="2499" spc="-49">
                <a:solidFill>
                  <a:srgbClr val="051D40"/>
                </a:solidFill>
                <a:latin typeface="Arial"/>
                <a:ea typeface="Arial"/>
                <a:cs typeface="Arial"/>
                <a:sym typeface="Arial"/>
              </a:rPr>
              <a:t> was first envisaged with the inception of Bitcoin in 2009. Despite Bitcoin’s propelling the revolution of digital currency, it wasn’t a token as we know them today. </a:t>
            </a:r>
          </a:p>
          <a:p>
            <a:pPr algn="l">
              <a:lnSpc>
                <a:spcPts val="3499"/>
              </a:lnSpc>
            </a:pPr>
          </a:p>
          <a:p>
            <a:pPr algn="l" marL="539749" indent="-269875" lvl="1">
              <a:lnSpc>
                <a:spcPts val="3499"/>
              </a:lnSpc>
              <a:buFont typeface="Arial"/>
              <a:buChar char="•"/>
            </a:pPr>
            <a:r>
              <a:rPr lang="en-US" sz="2499" spc="-49">
                <a:solidFill>
                  <a:srgbClr val="051D40"/>
                </a:solidFill>
                <a:latin typeface="Arial"/>
                <a:ea typeface="Arial"/>
                <a:cs typeface="Arial"/>
                <a:sym typeface="Arial"/>
              </a:rPr>
              <a:t>Rather it was a digital currency that had its own blockchain as opposed to being a token in any other currency. It is during this time that issues about the potential of money that can be programmed began to arise. </a:t>
            </a:r>
          </a:p>
        </p:txBody>
      </p:sp>
      <p:sp>
        <p:nvSpPr>
          <p:cNvPr name="TextBox 9" id="9"/>
          <p:cNvSpPr txBox="true"/>
          <p:nvPr/>
        </p:nvSpPr>
        <p:spPr>
          <a:xfrm rot="0">
            <a:off x="1028700" y="1013277"/>
            <a:ext cx="8702121" cy="688973"/>
          </a:xfrm>
          <a:prstGeom prst="rect">
            <a:avLst/>
          </a:prstGeom>
        </p:spPr>
        <p:txBody>
          <a:bodyPr anchor="t" rtlCol="false" tIns="0" lIns="0" bIns="0" rIns="0">
            <a:spAutoFit/>
          </a:bodyPr>
          <a:lstStyle/>
          <a:p>
            <a:pPr algn="l">
              <a:lnSpc>
                <a:spcPts val="5600"/>
              </a:lnSpc>
              <a:spcBef>
                <a:spcPct val="0"/>
              </a:spcBef>
            </a:pPr>
            <a:r>
              <a:rPr lang="en-US" sz="4000">
                <a:solidFill>
                  <a:srgbClr val="051D40"/>
                </a:solidFill>
                <a:latin typeface="Open Sans Extra Bold"/>
                <a:ea typeface="Open Sans Extra Bold"/>
                <a:cs typeface="Open Sans Extra Bold"/>
                <a:sym typeface="Open Sans Extra Bold"/>
              </a:rPr>
              <a:t>1. Primitive Stage (2008-2012)</a:t>
            </a:r>
          </a:p>
        </p:txBody>
      </p:sp>
      <p:sp>
        <p:nvSpPr>
          <p:cNvPr name="TextBox 10" id="10"/>
          <p:cNvSpPr txBox="true"/>
          <p:nvPr/>
        </p:nvSpPr>
        <p:spPr>
          <a:xfrm rot="0">
            <a:off x="1028700" y="5851110"/>
            <a:ext cx="16230600" cy="2660650"/>
          </a:xfrm>
          <a:prstGeom prst="rect">
            <a:avLst/>
          </a:prstGeom>
        </p:spPr>
        <p:txBody>
          <a:bodyPr anchor="t" rtlCol="false" tIns="0" lIns="0" bIns="0" rIns="0">
            <a:spAutoFit/>
          </a:bodyPr>
          <a:lstStyle/>
          <a:p>
            <a:pPr algn="l" marL="539749" indent="-269875" lvl="1">
              <a:lnSpc>
                <a:spcPts val="3499"/>
              </a:lnSpc>
              <a:buFont typeface="Arial"/>
              <a:buChar char="•"/>
            </a:pPr>
            <a:r>
              <a:rPr lang="en-US" sz="2499" spc="-49">
                <a:solidFill>
                  <a:srgbClr val="051D40"/>
                </a:solidFill>
                <a:latin typeface="Arial"/>
                <a:ea typeface="Arial"/>
                <a:cs typeface="Arial"/>
                <a:sym typeface="Arial"/>
              </a:rPr>
              <a:t>In 2015, under the command of Vitalik Buterin, a.k.a., a Canadian-Russian programmer, a new platform was released, called Ethereum, which changed the definition of the concept of tokens. </a:t>
            </a:r>
          </a:p>
          <a:p>
            <a:pPr algn="l">
              <a:lnSpc>
                <a:spcPts val="3499"/>
              </a:lnSpc>
            </a:pPr>
          </a:p>
          <a:p>
            <a:pPr algn="l" marL="539749" indent="-269875" lvl="1">
              <a:lnSpc>
                <a:spcPts val="3499"/>
              </a:lnSpc>
              <a:buFont typeface="Arial"/>
              <a:buChar char="•"/>
            </a:pPr>
            <a:r>
              <a:rPr lang="en-US" sz="2499" spc="-49">
                <a:solidFill>
                  <a:srgbClr val="051D40"/>
                </a:solidFill>
                <a:latin typeface="Arial"/>
                <a:ea typeface="Arial"/>
                <a:cs typeface="Arial"/>
                <a:sym typeface="Arial"/>
              </a:rPr>
              <a:t>In this case, when the first tokens were created on the Ethereum blockchain due to the concept of smart contracts, the token generation started. One of the tokens for supporting projects became the standard ERC-20, which allowed creating fungible tokens, and conducive to the emergence of many new projects.</a:t>
            </a:r>
          </a:p>
        </p:txBody>
      </p:sp>
      <p:sp>
        <p:nvSpPr>
          <p:cNvPr name="TextBox 11" id="11"/>
          <p:cNvSpPr txBox="true"/>
          <p:nvPr/>
        </p:nvSpPr>
        <p:spPr>
          <a:xfrm rot="0">
            <a:off x="1028700" y="4828760"/>
            <a:ext cx="8115300" cy="688975"/>
          </a:xfrm>
          <a:prstGeom prst="rect">
            <a:avLst/>
          </a:prstGeom>
        </p:spPr>
        <p:txBody>
          <a:bodyPr anchor="t" rtlCol="false" tIns="0" lIns="0" bIns="0" rIns="0">
            <a:spAutoFit/>
          </a:bodyPr>
          <a:lstStyle/>
          <a:p>
            <a:pPr algn="l">
              <a:lnSpc>
                <a:spcPts val="5600"/>
              </a:lnSpc>
              <a:spcBef>
                <a:spcPct val="0"/>
              </a:spcBef>
            </a:pPr>
            <a:r>
              <a:rPr lang="en-US" sz="4000">
                <a:solidFill>
                  <a:srgbClr val="051D40"/>
                </a:solidFill>
                <a:latin typeface="Open Sans Extra Bold"/>
                <a:ea typeface="Open Sans Extra Bold"/>
                <a:cs typeface="Open Sans Extra Bold"/>
                <a:sym typeface="Open Sans Extra Bold"/>
              </a:rPr>
              <a:t>2. The Birth of Ethereum (2015)</a:t>
            </a:r>
          </a:p>
        </p:txBody>
      </p:sp>
      <p:sp>
        <p:nvSpPr>
          <p:cNvPr name="Freeform 12" id="12"/>
          <p:cNvSpPr/>
          <p:nvPr/>
        </p:nvSpPr>
        <p:spPr>
          <a:xfrm flipH="false" flipV="false" rot="0">
            <a:off x="15828365" y="523129"/>
            <a:ext cx="2071517" cy="658570"/>
          </a:xfrm>
          <a:custGeom>
            <a:avLst/>
            <a:gdLst/>
            <a:ahLst/>
            <a:cxnLst/>
            <a:rect r="r" b="b" t="t" l="l"/>
            <a:pathLst>
              <a:path h="658570" w="2071517">
                <a:moveTo>
                  <a:pt x="0" y="0"/>
                </a:moveTo>
                <a:lnTo>
                  <a:pt x="2071517" y="0"/>
                </a:lnTo>
                <a:lnTo>
                  <a:pt x="2071517" y="658570"/>
                </a:lnTo>
                <a:lnTo>
                  <a:pt x="0" y="658570"/>
                </a:lnTo>
                <a:lnTo>
                  <a:pt x="0" y="0"/>
                </a:lnTo>
                <a:close/>
              </a:path>
            </a:pathLst>
          </a:custGeom>
          <a:blipFill>
            <a:blip r:embed="rId3"/>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3174701" y="-2762196"/>
            <a:ext cx="4693046" cy="469304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145DA0"/>
              </a:solidFill>
              <a:prstDash val="solid"/>
              <a:miter/>
            </a:ln>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5847531" y="8240390"/>
            <a:ext cx="2312131" cy="3477011"/>
            <a:chOff x="0" y="0"/>
            <a:chExt cx="660400" cy="993118"/>
          </a:xfrm>
        </p:grpSpPr>
        <p:sp>
          <p:nvSpPr>
            <p:cNvPr name="Freeform 6" id="6"/>
            <p:cNvSpPr/>
            <p:nvPr/>
          </p:nvSpPr>
          <p:spPr>
            <a:xfrm flipH="false" flipV="false" rot="0">
              <a:off x="0" y="0"/>
              <a:ext cx="660400" cy="993118"/>
            </a:xfrm>
            <a:custGeom>
              <a:avLst/>
              <a:gdLst/>
              <a:ahLst/>
              <a:cxnLst/>
              <a:rect r="r" b="b" t="t" l="l"/>
              <a:pathLst>
                <a:path h="993118"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2507"/>
                  </a:cubicBezTo>
                  <a:lnTo>
                    <a:pt x="660400" y="993118"/>
                  </a:lnTo>
                  <a:lnTo>
                    <a:pt x="0" y="993118"/>
                  </a:lnTo>
                  <a:lnTo>
                    <a:pt x="0" y="332998"/>
                  </a:lnTo>
                  <a:cubicBezTo>
                    <a:pt x="1782" y="185660"/>
                    <a:pt x="93019" y="64045"/>
                    <a:pt x="220252" y="19070"/>
                  </a:cubicBezTo>
                  <a:close/>
                </a:path>
              </a:pathLst>
            </a:custGeom>
            <a:solidFill>
              <a:srgbClr val="145DA0"/>
            </a:solidFill>
          </p:spPr>
        </p:sp>
        <p:sp>
          <p:nvSpPr>
            <p:cNvPr name="TextBox 7" id="7"/>
            <p:cNvSpPr txBox="true"/>
            <p:nvPr/>
          </p:nvSpPr>
          <p:spPr>
            <a:xfrm>
              <a:off x="0" y="88900"/>
              <a:ext cx="660400" cy="904218"/>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1028700" y="1835600"/>
            <a:ext cx="16230600" cy="2660650"/>
          </a:xfrm>
          <a:prstGeom prst="rect">
            <a:avLst/>
          </a:prstGeom>
        </p:spPr>
        <p:txBody>
          <a:bodyPr anchor="t" rtlCol="false" tIns="0" lIns="0" bIns="0" rIns="0">
            <a:spAutoFit/>
          </a:bodyPr>
          <a:lstStyle/>
          <a:p>
            <a:pPr algn="l" marL="539749" indent="-269875" lvl="1">
              <a:lnSpc>
                <a:spcPts val="3499"/>
              </a:lnSpc>
              <a:buFont typeface="Arial"/>
              <a:buChar char="•"/>
            </a:pPr>
            <a:r>
              <a:rPr lang="en-US" sz="2499" spc="-49">
                <a:solidFill>
                  <a:srgbClr val="051D40"/>
                </a:solidFill>
                <a:latin typeface="Arial"/>
                <a:ea typeface="Arial"/>
                <a:cs typeface="Arial"/>
                <a:sym typeface="Arial"/>
              </a:rPr>
              <a:t>The Initial Coin Offerings (ICOs) that emerged in the year 2017 caused a drastic change in the narrative surrounding crypto tokens. People started funding projects by issuing coins and accepting free tokens in exchange for swathes of bitcoins or ether. </a:t>
            </a:r>
          </a:p>
          <a:p>
            <a:pPr algn="l">
              <a:lnSpc>
                <a:spcPts val="3499"/>
              </a:lnSpc>
            </a:pPr>
          </a:p>
          <a:p>
            <a:pPr algn="l" marL="539749" indent="-269875" lvl="1">
              <a:lnSpc>
                <a:spcPts val="3499"/>
              </a:lnSpc>
              <a:buFont typeface="Arial"/>
              <a:buChar char="•"/>
            </a:pPr>
            <a:r>
              <a:rPr lang="en-US" sz="2499" spc="-49">
                <a:solidFill>
                  <a:srgbClr val="051D40"/>
                </a:solidFill>
                <a:latin typeface="Arial"/>
                <a:ea typeface="Arial"/>
                <a:cs typeface="Arial"/>
                <a:sym typeface="Arial"/>
              </a:rPr>
              <a:t>Basic Attention Token (BAT) and OmiseGo were some of these companies who raised hundreds of millions of subscribers. This era also came with its share of regulatory backlash as well as rampant fraudulent schemes.</a:t>
            </a:r>
          </a:p>
        </p:txBody>
      </p:sp>
      <p:sp>
        <p:nvSpPr>
          <p:cNvPr name="TextBox 9" id="9"/>
          <p:cNvSpPr txBox="true"/>
          <p:nvPr/>
        </p:nvSpPr>
        <p:spPr>
          <a:xfrm rot="0">
            <a:off x="1028700" y="942975"/>
            <a:ext cx="5962723" cy="688973"/>
          </a:xfrm>
          <a:prstGeom prst="rect">
            <a:avLst/>
          </a:prstGeom>
        </p:spPr>
        <p:txBody>
          <a:bodyPr anchor="t" rtlCol="false" tIns="0" lIns="0" bIns="0" rIns="0">
            <a:spAutoFit/>
          </a:bodyPr>
          <a:lstStyle/>
          <a:p>
            <a:pPr algn="l">
              <a:lnSpc>
                <a:spcPts val="5600"/>
              </a:lnSpc>
              <a:spcBef>
                <a:spcPct val="0"/>
              </a:spcBef>
            </a:pPr>
            <a:r>
              <a:rPr lang="en-US" sz="4000">
                <a:solidFill>
                  <a:srgbClr val="051D40"/>
                </a:solidFill>
                <a:latin typeface="Open Sans Extra Bold"/>
                <a:ea typeface="Open Sans Extra Bold"/>
                <a:cs typeface="Open Sans Extra Bold"/>
                <a:sym typeface="Open Sans Extra Bold"/>
              </a:rPr>
              <a:t>3. The ICO Boom (2017)</a:t>
            </a:r>
          </a:p>
        </p:txBody>
      </p:sp>
      <p:sp>
        <p:nvSpPr>
          <p:cNvPr name="TextBox 10" id="10"/>
          <p:cNvSpPr txBox="true"/>
          <p:nvPr/>
        </p:nvSpPr>
        <p:spPr>
          <a:xfrm rot="0">
            <a:off x="1028700" y="6070600"/>
            <a:ext cx="15974896" cy="3042650"/>
          </a:xfrm>
          <a:prstGeom prst="rect">
            <a:avLst/>
          </a:prstGeom>
        </p:spPr>
        <p:txBody>
          <a:bodyPr anchor="t" rtlCol="false" tIns="0" lIns="0" bIns="0" rIns="0">
            <a:spAutoFit/>
          </a:bodyPr>
          <a:lstStyle/>
          <a:p>
            <a:pPr algn="l" marL="531247" indent="-265623" lvl="1">
              <a:lnSpc>
                <a:spcPts val="3444"/>
              </a:lnSpc>
              <a:buFont typeface="Arial"/>
              <a:buChar char="•"/>
            </a:pPr>
            <a:r>
              <a:rPr lang="en-US" sz="2460" spc="-49">
                <a:solidFill>
                  <a:srgbClr val="051D40"/>
                </a:solidFill>
                <a:latin typeface="Arial"/>
                <a:ea typeface="Arial"/>
                <a:cs typeface="Arial"/>
                <a:sym typeface="Arial"/>
              </a:rPr>
              <a:t>The notion of crypto tokens was also broadened after the advent of DeFi (Decentralized Finance) movement in 2020 and emergence of non-fungible tokens (NFTs). </a:t>
            </a:r>
          </a:p>
          <a:p>
            <a:pPr algn="l">
              <a:lnSpc>
                <a:spcPts val="3444"/>
              </a:lnSpc>
            </a:pPr>
          </a:p>
          <a:p>
            <a:pPr algn="l" marL="531247" indent="-265623" lvl="1">
              <a:lnSpc>
                <a:spcPts val="3444"/>
              </a:lnSpc>
              <a:buFont typeface="Arial"/>
              <a:buChar char="•"/>
            </a:pPr>
            <a:r>
              <a:rPr lang="en-US" sz="2460" spc="-49">
                <a:solidFill>
                  <a:srgbClr val="051D40"/>
                </a:solidFill>
                <a:latin typeface="Arial"/>
                <a:ea typeface="Arial"/>
                <a:cs typeface="Arial"/>
                <a:sym typeface="Arial"/>
              </a:rPr>
              <a:t>In as much as DeFi protocols introduced non-centralized exchanges, so too we can say utility tokens were an addition that enabled the users to lend, borrow, and trade without the need of any middlemen. NFTs, on the other hand, became popular as digital items with the very few people that would own them all, typically ERC-721              on the ether network, art, music and collectibles.</a:t>
            </a:r>
          </a:p>
        </p:txBody>
      </p:sp>
      <p:sp>
        <p:nvSpPr>
          <p:cNvPr name="TextBox 11" id="11"/>
          <p:cNvSpPr txBox="true"/>
          <p:nvPr/>
        </p:nvSpPr>
        <p:spPr>
          <a:xfrm rot="0">
            <a:off x="1028700" y="5057775"/>
            <a:ext cx="10318313" cy="688975"/>
          </a:xfrm>
          <a:prstGeom prst="rect">
            <a:avLst/>
          </a:prstGeom>
        </p:spPr>
        <p:txBody>
          <a:bodyPr anchor="t" rtlCol="false" tIns="0" lIns="0" bIns="0" rIns="0">
            <a:spAutoFit/>
          </a:bodyPr>
          <a:lstStyle/>
          <a:p>
            <a:pPr algn="l">
              <a:lnSpc>
                <a:spcPts val="5600"/>
              </a:lnSpc>
              <a:spcBef>
                <a:spcPct val="0"/>
              </a:spcBef>
            </a:pPr>
            <a:r>
              <a:rPr lang="en-US" sz="4000">
                <a:solidFill>
                  <a:srgbClr val="051D40"/>
                </a:solidFill>
                <a:latin typeface="Open Sans Extra Bold"/>
                <a:ea typeface="Open Sans Extra Bold"/>
                <a:cs typeface="Open Sans Extra Bold"/>
                <a:sym typeface="Open Sans Extra Bold"/>
              </a:rPr>
              <a:t>4. The Rise of DeFi and NFTs (2019-Now)</a:t>
            </a:r>
          </a:p>
        </p:txBody>
      </p:sp>
      <p:sp>
        <p:nvSpPr>
          <p:cNvPr name="Freeform 12" id="12"/>
          <p:cNvSpPr/>
          <p:nvPr/>
        </p:nvSpPr>
        <p:spPr>
          <a:xfrm flipH="false" flipV="false" rot="0">
            <a:off x="15828365" y="523129"/>
            <a:ext cx="2071517" cy="658570"/>
          </a:xfrm>
          <a:custGeom>
            <a:avLst/>
            <a:gdLst/>
            <a:ahLst/>
            <a:cxnLst/>
            <a:rect r="r" b="b" t="t" l="l"/>
            <a:pathLst>
              <a:path h="658570" w="2071517">
                <a:moveTo>
                  <a:pt x="0" y="0"/>
                </a:moveTo>
                <a:lnTo>
                  <a:pt x="2071517" y="0"/>
                </a:lnTo>
                <a:lnTo>
                  <a:pt x="2071517" y="658570"/>
                </a:lnTo>
                <a:lnTo>
                  <a:pt x="0" y="658570"/>
                </a:lnTo>
                <a:lnTo>
                  <a:pt x="0" y="0"/>
                </a:lnTo>
                <a:close/>
              </a:path>
            </a:pathLst>
          </a:custGeom>
          <a:blipFill>
            <a:blip r:embed="rId2"/>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3174701" y="-2762196"/>
            <a:ext cx="4693046" cy="469304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145DA0"/>
              </a:solidFill>
              <a:prstDash val="solid"/>
              <a:miter/>
            </a:ln>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5847531" y="8240390"/>
            <a:ext cx="2312131" cy="3477011"/>
            <a:chOff x="0" y="0"/>
            <a:chExt cx="660400" cy="993118"/>
          </a:xfrm>
        </p:grpSpPr>
        <p:sp>
          <p:nvSpPr>
            <p:cNvPr name="Freeform 6" id="6"/>
            <p:cNvSpPr/>
            <p:nvPr/>
          </p:nvSpPr>
          <p:spPr>
            <a:xfrm flipH="false" flipV="false" rot="0">
              <a:off x="0" y="0"/>
              <a:ext cx="660400" cy="993118"/>
            </a:xfrm>
            <a:custGeom>
              <a:avLst/>
              <a:gdLst/>
              <a:ahLst/>
              <a:cxnLst/>
              <a:rect r="r" b="b" t="t" l="l"/>
              <a:pathLst>
                <a:path h="993118"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2507"/>
                  </a:cubicBezTo>
                  <a:lnTo>
                    <a:pt x="660400" y="993118"/>
                  </a:lnTo>
                  <a:lnTo>
                    <a:pt x="0" y="993118"/>
                  </a:lnTo>
                  <a:lnTo>
                    <a:pt x="0" y="332998"/>
                  </a:lnTo>
                  <a:cubicBezTo>
                    <a:pt x="1782" y="185660"/>
                    <a:pt x="93019" y="64045"/>
                    <a:pt x="220252" y="19070"/>
                  </a:cubicBezTo>
                  <a:close/>
                </a:path>
              </a:pathLst>
            </a:custGeom>
            <a:solidFill>
              <a:srgbClr val="145DA0"/>
            </a:solidFill>
          </p:spPr>
        </p:sp>
        <p:sp>
          <p:nvSpPr>
            <p:cNvPr name="TextBox 7" id="7"/>
            <p:cNvSpPr txBox="true"/>
            <p:nvPr/>
          </p:nvSpPr>
          <p:spPr>
            <a:xfrm>
              <a:off x="0" y="88900"/>
              <a:ext cx="660400" cy="904218"/>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1028700" y="2009774"/>
            <a:ext cx="16230600" cy="2660650"/>
          </a:xfrm>
          <a:prstGeom prst="rect">
            <a:avLst/>
          </a:prstGeom>
        </p:spPr>
        <p:txBody>
          <a:bodyPr anchor="t" rtlCol="false" tIns="0" lIns="0" bIns="0" rIns="0">
            <a:spAutoFit/>
          </a:bodyPr>
          <a:lstStyle/>
          <a:p>
            <a:pPr algn="l" marL="539749" indent="-269875" lvl="1">
              <a:lnSpc>
                <a:spcPts val="3499"/>
              </a:lnSpc>
              <a:buFont typeface="Arial"/>
              <a:buChar char="•"/>
            </a:pPr>
            <a:r>
              <a:rPr lang="en-US" sz="2499" spc="-49">
                <a:solidFill>
                  <a:srgbClr val="051D40"/>
                </a:solidFill>
                <a:latin typeface="Arial"/>
                <a:ea typeface="Arial"/>
                <a:cs typeface="Arial"/>
                <a:sym typeface="Arial"/>
              </a:rPr>
              <a:t>With age, came wisdom in the crypto realm and the legislatures of various governments commenced formulating appropriate boundaries for the classification and taxation of the tokens. Consequently, there has been a better demarcation between security tokens and utility tokens. </a:t>
            </a:r>
          </a:p>
          <a:p>
            <a:pPr algn="l">
              <a:lnSpc>
                <a:spcPts val="3499"/>
              </a:lnSpc>
            </a:pPr>
          </a:p>
          <a:p>
            <a:pPr algn="l" marL="539749" indent="-269875" lvl="1">
              <a:lnSpc>
                <a:spcPts val="3499"/>
              </a:lnSpc>
              <a:buFont typeface="Arial"/>
              <a:buChar char="•"/>
            </a:pPr>
            <a:r>
              <a:rPr lang="en-US" sz="2499" spc="-49">
                <a:solidFill>
                  <a:srgbClr val="051D40"/>
                </a:solidFill>
                <a:latin typeface="Arial"/>
                <a:ea typeface="Arial"/>
                <a:cs typeface="Arial"/>
                <a:sym typeface="Arial"/>
              </a:rPr>
              <a:t>Presently projects have increased their concern about legal issues and how projects are governed which has led to most projects creating tokens that allow users to vote on project issues.</a:t>
            </a:r>
          </a:p>
        </p:txBody>
      </p:sp>
      <p:sp>
        <p:nvSpPr>
          <p:cNvPr name="TextBox 9" id="9"/>
          <p:cNvSpPr txBox="true"/>
          <p:nvPr/>
        </p:nvSpPr>
        <p:spPr>
          <a:xfrm rot="0">
            <a:off x="1028700" y="942975"/>
            <a:ext cx="14142605" cy="688973"/>
          </a:xfrm>
          <a:prstGeom prst="rect">
            <a:avLst/>
          </a:prstGeom>
        </p:spPr>
        <p:txBody>
          <a:bodyPr anchor="t" rtlCol="false" tIns="0" lIns="0" bIns="0" rIns="0">
            <a:spAutoFit/>
          </a:bodyPr>
          <a:lstStyle/>
          <a:p>
            <a:pPr algn="l">
              <a:lnSpc>
                <a:spcPts val="5600"/>
              </a:lnSpc>
              <a:spcBef>
                <a:spcPct val="0"/>
              </a:spcBef>
            </a:pPr>
            <a:r>
              <a:rPr lang="en-US" sz="4000">
                <a:solidFill>
                  <a:srgbClr val="051D40"/>
                </a:solidFill>
                <a:latin typeface="Open Sans Extra Bold"/>
                <a:ea typeface="Open Sans Extra Bold"/>
                <a:cs typeface="Open Sans Extra Bold"/>
                <a:sym typeface="Open Sans Extra Bold"/>
              </a:rPr>
              <a:t>5. Regulatory Developments and Maturity (2021-Now)</a:t>
            </a:r>
          </a:p>
        </p:txBody>
      </p:sp>
      <p:sp>
        <p:nvSpPr>
          <p:cNvPr name="TextBox 10" id="10"/>
          <p:cNvSpPr txBox="true"/>
          <p:nvPr/>
        </p:nvSpPr>
        <p:spPr>
          <a:xfrm rot="0">
            <a:off x="1028700" y="6070600"/>
            <a:ext cx="15974896" cy="2614025"/>
          </a:xfrm>
          <a:prstGeom prst="rect">
            <a:avLst/>
          </a:prstGeom>
        </p:spPr>
        <p:txBody>
          <a:bodyPr anchor="t" rtlCol="false" tIns="0" lIns="0" bIns="0" rIns="0">
            <a:spAutoFit/>
          </a:bodyPr>
          <a:lstStyle/>
          <a:p>
            <a:pPr algn="l" marL="531247" indent="-265623" lvl="1">
              <a:lnSpc>
                <a:spcPts val="3444"/>
              </a:lnSpc>
              <a:buFont typeface="Arial"/>
              <a:buChar char="•"/>
            </a:pPr>
            <a:r>
              <a:rPr lang="en-US" sz="2460" spc="-49">
                <a:solidFill>
                  <a:srgbClr val="051D40"/>
                </a:solidFill>
                <a:latin typeface="Arial"/>
                <a:ea typeface="Arial"/>
                <a:cs typeface="Arial"/>
                <a:sym typeface="Arial"/>
              </a:rPr>
              <a:t>In terms of future trends, the development of crypto tokens is expected to emphasize seamlessness, scalability and responsible use of resources. </a:t>
            </a:r>
          </a:p>
          <a:p>
            <a:pPr algn="l">
              <a:lnSpc>
                <a:spcPts val="3444"/>
              </a:lnSpc>
            </a:pPr>
          </a:p>
          <a:p>
            <a:pPr algn="l" marL="531247" indent="-265623" lvl="1">
              <a:lnSpc>
                <a:spcPts val="3444"/>
              </a:lnSpc>
              <a:buFont typeface="Arial"/>
              <a:buChar char="•"/>
            </a:pPr>
            <a:r>
              <a:rPr lang="en-US" sz="2460" spc="-49">
                <a:solidFill>
                  <a:srgbClr val="051D40"/>
                </a:solidFill>
                <a:latin typeface="Arial"/>
                <a:ea typeface="Arial"/>
                <a:cs typeface="Arial"/>
                <a:sym typeface="Arial"/>
              </a:rPr>
              <a:t>Solutions for transaction scalability such as cross-chain and layer-2 are intended to improve the efficiency of the transaction speeds and costs respectively, while innovations focus on the greener side of decentralization due to environmental issues.</a:t>
            </a:r>
          </a:p>
        </p:txBody>
      </p:sp>
      <p:sp>
        <p:nvSpPr>
          <p:cNvPr name="TextBox 11" id="11"/>
          <p:cNvSpPr txBox="true"/>
          <p:nvPr/>
        </p:nvSpPr>
        <p:spPr>
          <a:xfrm rot="0">
            <a:off x="1028700" y="5057775"/>
            <a:ext cx="10318313" cy="688975"/>
          </a:xfrm>
          <a:prstGeom prst="rect">
            <a:avLst/>
          </a:prstGeom>
        </p:spPr>
        <p:txBody>
          <a:bodyPr anchor="t" rtlCol="false" tIns="0" lIns="0" bIns="0" rIns="0">
            <a:spAutoFit/>
          </a:bodyPr>
          <a:lstStyle/>
          <a:p>
            <a:pPr algn="l">
              <a:lnSpc>
                <a:spcPts val="5600"/>
              </a:lnSpc>
              <a:spcBef>
                <a:spcPct val="0"/>
              </a:spcBef>
            </a:pPr>
            <a:r>
              <a:rPr lang="en-US" sz="4000">
                <a:solidFill>
                  <a:srgbClr val="051D40"/>
                </a:solidFill>
                <a:latin typeface="Open Sans Extra Bold"/>
                <a:ea typeface="Open Sans Extra Bold"/>
                <a:cs typeface="Open Sans Extra Bold"/>
                <a:sym typeface="Open Sans Extra Bold"/>
              </a:rPr>
              <a:t>6. Future Trends</a:t>
            </a:r>
          </a:p>
        </p:txBody>
      </p:sp>
      <p:sp>
        <p:nvSpPr>
          <p:cNvPr name="Freeform 12" id="12"/>
          <p:cNvSpPr/>
          <p:nvPr/>
        </p:nvSpPr>
        <p:spPr>
          <a:xfrm flipH="false" flipV="false" rot="0">
            <a:off x="15828365" y="523129"/>
            <a:ext cx="2071517" cy="658570"/>
          </a:xfrm>
          <a:custGeom>
            <a:avLst/>
            <a:gdLst/>
            <a:ahLst/>
            <a:cxnLst/>
            <a:rect r="r" b="b" t="t" l="l"/>
            <a:pathLst>
              <a:path h="658570" w="2071517">
                <a:moveTo>
                  <a:pt x="0" y="0"/>
                </a:moveTo>
                <a:lnTo>
                  <a:pt x="2071517" y="0"/>
                </a:lnTo>
                <a:lnTo>
                  <a:pt x="2071517" y="658570"/>
                </a:lnTo>
                <a:lnTo>
                  <a:pt x="0" y="658570"/>
                </a:lnTo>
                <a:lnTo>
                  <a:pt x="0" y="0"/>
                </a:lnTo>
                <a:close/>
              </a:path>
            </a:pathLst>
          </a:custGeom>
          <a:blipFill>
            <a:blip r:embed="rId2"/>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6656283" y="-2445901"/>
            <a:ext cx="15178802" cy="15178802"/>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145DA0"/>
              </a:solidFill>
              <a:prstDash val="solid"/>
              <a:miter/>
            </a:ln>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6007842" y="-1797460"/>
            <a:ext cx="13881919" cy="13881919"/>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933118" y="4167794"/>
            <a:ext cx="6033363" cy="2452856"/>
          </a:xfrm>
          <a:prstGeom prst="rect">
            <a:avLst/>
          </a:prstGeom>
        </p:spPr>
        <p:txBody>
          <a:bodyPr anchor="t" rtlCol="false" tIns="0" lIns="0" bIns="0" rIns="0">
            <a:spAutoFit/>
          </a:bodyPr>
          <a:lstStyle/>
          <a:p>
            <a:pPr algn="l" marL="0" indent="0" lvl="0">
              <a:lnSpc>
                <a:spcPts val="6553"/>
              </a:lnSpc>
              <a:spcBef>
                <a:spcPct val="0"/>
              </a:spcBef>
            </a:pPr>
            <a:r>
              <a:rPr lang="en-US" sz="4680">
                <a:solidFill>
                  <a:srgbClr val="FDFDFD"/>
                </a:solidFill>
                <a:latin typeface="Open Sans Extra Bold"/>
                <a:ea typeface="Open Sans Extra Bold"/>
                <a:cs typeface="Open Sans Extra Bold"/>
                <a:sym typeface="Open Sans Extra Bold"/>
              </a:rPr>
              <a:t>Crypto token development Key Features</a:t>
            </a:r>
          </a:p>
        </p:txBody>
      </p:sp>
      <p:sp>
        <p:nvSpPr>
          <p:cNvPr name="Freeform 9" id="9"/>
          <p:cNvSpPr/>
          <p:nvPr/>
        </p:nvSpPr>
        <p:spPr>
          <a:xfrm flipH="false" flipV="false" rot="0">
            <a:off x="9127070" y="2656032"/>
            <a:ext cx="1083734" cy="1083734"/>
          </a:xfrm>
          <a:custGeom>
            <a:avLst/>
            <a:gdLst/>
            <a:ahLst/>
            <a:cxnLst/>
            <a:rect r="r" b="b" t="t" l="l"/>
            <a:pathLst>
              <a:path h="1083734" w="1083734">
                <a:moveTo>
                  <a:pt x="0" y="0"/>
                </a:moveTo>
                <a:lnTo>
                  <a:pt x="1083734" y="0"/>
                </a:lnTo>
                <a:lnTo>
                  <a:pt x="1083734" y="1083733"/>
                </a:lnTo>
                <a:lnTo>
                  <a:pt x="0" y="10837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TextBox 10" id="10"/>
          <p:cNvSpPr txBox="true"/>
          <p:nvPr/>
        </p:nvSpPr>
        <p:spPr>
          <a:xfrm rot="0">
            <a:off x="10500591" y="2855228"/>
            <a:ext cx="4389205" cy="441325"/>
          </a:xfrm>
          <a:prstGeom prst="rect">
            <a:avLst/>
          </a:prstGeom>
        </p:spPr>
        <p:txBody>
          <a:bodyPr anchor="t" rtlCol="false" tIns="0" lIns="0" bIns="0" rIns="0">
            <a:spAutoFit/>
          </a:bodyPr>
          <a:lstStyle/>
          <a:p>
            <a:pPr algn="l">
              <a:lnSpc>
                <a:spcPts val="3499"/>
              </a:lnSpc>
            </a:pPr>
            <a:r>
              <a:rPr lang="en-US" sz="2499" spc="-49">
                <a:solidFill>
                  <a:srgbClr val="145DA0"/>
                </a:solidFill>
                <a:latin typeface="Poppins"/>
                <a:ea typeface="Poppins"/>
                <a:cs typeface="Poppins"/>
                <a:sym typeface="Poppins"/>
              </a:rPr>
              <a:t>Programmability</a:t>
            </a:r>
          </a:p>
        </p:txBody>
      </p:sp>
      <p:sp>
        <p:nvSpPr>
          <p:cNvPr name="TextBox 11" id="11"/>
          <p:cNvSpPr txBox="true"/>
          <p:nvPr/>
        </p:nvSpPr>
        <p:spPr>
          <a:xfrm rot="0">
            <a:off x="9237446" y="2855228"/>
            <a:ext cx="862981" cy="618665"/>
          </a:xfrm>
          <a:prstGeom prst="rect">
            <a:avLst/>
          </a:prstGeom>
        </p:spPr>
        <p:txBody>
          <a:bodyPr anchor="t" rtlCol="false" tIns="0" lIns="0" bIns="0" rIns="0">
            <a:spAutoFit/>
          </a:bodyPr>
          <a:lstStyle/>
          <a:p>
            <a:pPr algn="ctr" marL="0" indent="0" lvl="0">
              <a:lnSpc>
                <a:spcPts val="5096"/>
              </a:lnSpc>
              <a:spcBef>
                <a:spcPct val="0"/>
              </a:spcBef>
            </a:pPr>
            <a:r>
              <a:rPr lang="en-US" sz="3640">
                <a:solidFill>
                  <a:srgbClr val="FDFDFD"/>
                </a:solidFill>
                <a:latin typeface="Open Sans Extra Bold"/>
                <a:ea typeface="Open Sans Extra Bold"/>
                <a:cs typeface="Open Sans Extra Bold"/>
                <a:sym typeface="Open Sans Extra Bold"/>
              </a:rPr>
              <a:t>02</a:t>
            </a:r>
          </a:p>
        </p:txBody>
      </p:sp>
      <p:sp>
        <p:nvSpPr>
          <p:cNvPr name="Freeform 12" id="12"/>
          <p:cNvSpPr/>
          <p:nvPr/>
        </p:nvSpPr>
        <p:spPr>
          <a:xfrm flipH="false" flipV="false" rot="0">
            <a:off x="9527233" y="4005434"/>
            <a:ext cx="1083734" cy="1083734"/>
          </a:xfrm>
          <a:custGeom>
            <a:avLst/>
            <a:gdLst/>
            <a:ahLst/>
            <a:cxnLst/>
            <a:rect r="r" b="b" t="t" l="l"/>
            <a:pathLst>
              <a:path h="1083734" w="1083734">
                <a:moveTo>
                  <a:pt x="0" y="0"/>
                </a:moveTo>
                <a:lnTo>
                  <a:pt x="1083734" y="0"/>
                </a:lnTo>
                <a:lnTo>
                  <a:pt x="1083734" y="1083733"/>
                </a:lnTo>
                <a:lnTo>
                  <a:pt x="0" y="10837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TextBox 13" id="13"/>
          <p:cNvSpPr txBox="true"/>
          <p:nvPr/>
        </p:nvSpPr>
        <p:spPr>
          <a:xfrm rot="0">
            <a:off x="10893911" y="4205879"/>
            <a:ext cx="4389205" cy="441325"/>
          </a:xfrm>
          <a:prstGeom prst="rect">
            <a:avLst/>
          </a:prstGeom>
        </p:spPr>
        <p:txBody>
          <a:bodyPr anchor="t" rtlCol="false" tIns="0" lIns="0" bIns="0" rIns="0">
            <a:spAutoFit/>
          </a:bodyPr>
          <a:lstStyle/>
          <a:p>
            <a:pPr algn="l">
              <a:lnSpc>
                <a:spcPts val="3499"/>
              </a:lnSpc>
            </a:pPr>
            <a:r>
              <a:rPr lang="en-US" sz="2499" spc="-49">
                <a:solidFill>
                  <a:srgbClr val="145DA0"/>
                </a:solidFill>
                <a:latin typeface="Poppins"/>
                <a:ea typeface="Poppins"/>
                <a:cs typeface="Poppins"/>
                <a:sym typeface="Poppins"/>
              </a:rPr>
              <a:t>Interoperability</a:t>
            </a:r>
          </a:p>
        </p:txBody>
      </p:sp>
      <p:sp>
        <p:nvSpPr>
          <p:cNvPr name="TextBox 14" id="14"/>
          <p:cNvSpPr txBox="true"/>
          <p:nvPr/>
        </p:nvSpPr>
        <p:spPr>
          <a:xfrm rot="0">
            <a:off x="9637610" y="4204630"/>
            <a:ext cx="862981" cy="618665"/>
          </a:xfrm>
          <a:prstGeom prst="rect">
            <a:avLst/>
          </a:prstGeom>
        </p:spPr>
        <p:txBody>
          <a:bodyPr anchor="t" rtlCol="false" tIns="0" lIns="0" bIns="0" rIns="0">
            <a:spAutoFit/>
          </a:bodyPr>
          <a:lstStyle/>
          <a:p>
            <a:pPr algn="ctr" marL="0" indent="0" lvl="0">
              <a:lnSpc>
                <a:spcPts val="5096"/>
              </a:lnSpc>
              <a:spcBef>
                <a:spcPct val="0"/>
              </a:spcBef>
            </a:pPr>
            <a:r>
              <a:rPr lang="en-US" sz="3640">
                <a:solidFill>
                  <a:srgbClr val="FDFDFD"/>
                </a:solidFill>
                <a:latin typeface="Open Sans Extra Bold"/>
                <a:ea typeface="Open Sans Extra Bold"/>
                <a:cs typeface="Open Sans Extra Bold"/>
                <a:sym typeface="Open Sans Extra Bold"/>
              </a:rPr>
              <a:t>03</a:t>
            </a:r>
          </a:p>
        </p:txBody>
      </p:sp>
      <p:sp>
        <p:nvSpPr>
          <p:cNvPr name="Freeform 15" id="15"/>
          <p:cNvSpPr/>
          <p:nvPr/>
        </p:nvSpPr>
        <p:spPr>
          <a:xfrm flipH="false" flipV="false" rot="0">
            <a:off x="9527233" y="5357332"/>
            <a:ext cx="1083734" cy="1083734"/>
          </a:xfrm>
          <a:custGeom>
            <a:avLst/>
            <a:gdLst/>
            <a:ahLst/>
            <a:cxnLst/>
            <a:rect r="r" b="b" t="t" l="l"/>
            <a:pathLst>
              <a:path h="1083734" w="1083734">
                <a:moveTo>
                  <a:pt x="0" y="0"/>
                </a:moveTo>
                <a:lnTo>
                  <a:pt x="1083734" y="0"/>
                </a:lnTo>
                <a:lnTo>
                  <a:pt x="1083734" y="1083734"/>
                </a:lnTo>
                <a:lnTo>
                  <a:pt x="0" y="10837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TextBox 16" id="16"/>
          <p:cNvSpPr txBox="true"/>
          <p:nvPr/>
        </p:nvSpPr>
        <p:spPr>
          <a:xfrm rot="0">
            <a:off x="10893911" y="5556529"/>
            <a:ext cx="5749326" cy="441325"/>
          </a:xfrm>
          <a:prstGeom prst="rect">
            <a:avLst/>
          </a:prstGeom>
        </p:spPr>
        <p:txBody>
          <a:bodyPr anchor="t" rtlCol="false" tIns="0" lIns="0" bIns="0" rIns="0">
            <a:spAutoFit/>
          </a:bodyPr>
          <a:lstStyle/>
          <a:p>
            <a:pPr algn="l">
              <a:lnSpc>
                <a:spcPts val="3499"/>
              </a:lnSpc>
            </a:pPr>
            <a:r>
              <a:rPr lang="en-US" sz="2499" spc="-49">
                <a:solidFill>
                  <a:srgbClr val="145DA0"/>
                </a:solidFill>
                <a:latin typeface="Poppins"/>
                <a:ea typeface="Poppins"/>
                <a:cs typeface="Poppins"/>
                <a:sym typeface="Poppins"/>
              </a:rPr>
              <a:t>Security</a:t>
            </a:r>
          </a:p>
        </p:txBody>
      </p:sp>
      <p:sp>
        <p:nvSpPr>
          <p:cNvPr name="TextBox 17" id="17"/>
          <p:cNvSpPr txBox="true"/>
          <p:nvPr/>
        </p:nvSpPr>
        <p:spPr>
          <a:xfrm rot="0">
            <a:off x="9637610" y="5556529"/>
            <a:ext cx="862981" cy="618665"/>
          </a:xfrm>
          <a:prstGeom prst="rect">
            <a:avLst/>
          </a:prstGeom>
        </p:spPr>
        <p:txBody>
          <a:bodyPr anchor="t" rtlCol="false" tIns="0" lIns="0" bIns="0" rIns="0">
            <a:spAutoFit/>
          </a:bodyPr>
          <a:lstStyle/>
          <a:p>
            <a:pPr algn="ctr" marL="0" indent="0" lvl="0">
              <a:lnSpc>
                <a:spcPts val="5096"/>
              </a:lnSpc>
              <a:spcBef>
                <a:spcPct val="0"/>
              </a:spcBef>
            </a:pPr>
            <a:r>
              <a:rPr lang="en-US" sz="3640">
                <a:solidFill>
                  <a:srgbClr val="FDFDFD"/>
                </a:solidFill>
                <a:latin typeface="Open Sans Extra Bold"/>
                <a:ea typeface="Open Sans Extra Bold"/>
                <a:cs typeface="Open Sans Extra Bold"/>
                <a:sym typeface="Open Sans Extra Bold"/>
              </a:rPr>
              <a:t>04</a:t>
            </a:r>
          </a:p>
        </p:txBody>
      </p:sp>
      <p:sp>
        <p:nvSpPr>
          <p:cNvPr name="Freeform 18" id="18"/>
          <p:cNvSpPr/>
          <p:nvPr/>
        </p:nvSpPr>
        <p:spPr>
          <a:xfrm flipH="false" flipV="false" rot="0">
            <a:off x="9127070" y="6709230"/>
            <a:ext cx="1083734" cy="1083734"/>
          </a:xfrm>
          <a:custGeom>
            <a:avLst/>
            <a:gdLst/>
            <a:ahLst/>
            <a:cxnLst/>
            <a:rect r="r" b="b" t="t" l="l"/>
            <a:pathLst>
              <a:path h="1083734" w="1083734">
                <a:moveTo>
                  <a:pt x="0" y="0"/>
                </a:moveTo>
                <a:lnTo>
                  <a:pt x="1083734" y="0"/>
                </a:lnTo>
                <a:lnTo>
                  <a:pt x="1083734" y="1083734"/>
                </a:lnTo>
                <a:lnTo>
                  <a:pt x="0" y="10837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TextBox 19" id="19"/>
          <p:cNvSpPr txBox="true"/>
          <p:nvPr/>
        </p:nvSpPr>
        <p:spPr>
          <a:xfrm rot="0">
            <a:off x="10610967" y="6896971"/>
            <a:ext cx="7090290" cy="441325"/>
          </a:xfrm>
          <a:prstGeom prst="rect">
            <a:avLst/>
          </a:prstGeom>
        </p:spPr>
        <p:txBody>
          <a:bodyPr anchor="t" rtlCol="false" tIns="0" lIns="0" bIns="0" rIns="0">
            <a:spAutoFit/>
          </a:bodyPr>
          <a:lstStyle/>
          <a:p>
            <a:pPr algn="l">
              <a:lnSpc>
                <a:spcPts val="3499"/>
              </a:lnSpc>
            </a:pPr>
            <a:r>
              <a:rPr lang="en-US" sz="2499" spc="-49">
                <a:solidFill>
                  <a:srgbClr val="145DA0"/>
                </a:solidFill>
                <a:latin typeface="Poppins"/>
                <a:ea typeface="Poppins"/>
                <a:cs typeface="Poppins"/>
                <a:sym typeface="Poppins"/>
              </a:rPr>
              <a:t>Decentralization</a:t>
            </a:r>
          </a:p>
        </p:txBody>
      </p:sp>
      <p:sp>
        <p:nvSpPr>
          <p:cNvPr name="TextBox 20" id="20"/>
          <p:cNvSpPr txBox="true"/>
          <p:nvPr/>
        </p:nvSpPr>
        <p:spPr>
          <a:xfrm rot="0">
            <a:off x="9237446" y="6908427"/>
            <a:ext cx="862981" cy="618665"/>
          </a:xfrm>
          <a:prstGeom prst="rect">
            <a:avLst/>
          </a:prstGeom>
        </p:spPr>
        <p:txBody>
          <a:bodyPr anchor="t" rtlCol="false" tIns="0" lIns="0" bIns="0" rIns="0">
            <a:spAutoFit/>
          </a:bodyPr>
          <a:lstStyle/>
          <a:p>
            <a:pPr algn="ctr" marL="0" indent="0" lvl="0">
              <a:lnSpc>
                <a:spcPts val="5096"/>
              </a:lnSpc>
              <a:spcBef>
                <a:spcPct val="0"/>
              </a:spcBef>
            </a:pPr>
            <a:r>
              <a:rPr lang="en-US" sz="3640">
                <a:solidFill>
                  <a:srgbClr val="FDFDFD"/>
                </a:solidFill>
                <a:latin typeface="Open Sans Extra Bold"/>
                <a:ea typeface="Open Sans Extra Bold"/>
                <a:cs typeface="Open Sans Extra Bold"/>
                <a:sym typeface="Open Sans Extra Bold"/>
              </a:rPr>
              <a:t>05</a:t>
            </a:r>
          </a:p>
        </p:txBody>
      </p:sp>
      <p:grpSp>
        <p:nvGrpSpPr>
          <p:cNvPr name="Group 21" id="21"/>
          <p:cNvGrpSpPr/>
          <p:nvPr/>
        </p:nvGrpSpPr>
        <p:grpSpPr>
          <a:xfrm rot="0">
            <a:off x="7905455" y="2656032"/>
            <a:ext cx="373607" cy="373607"/>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a:solidFill>
                <a:srgbClr val="00569E"/>
              </a:solidFill>
              <a:prstDash val="solid"/>
              <a:miter/>
            </a:ln>
          </p:spPr>
        </p:sp>
        <p:sp>
          <p:nvSpPr>
            <p:cNvPr name="TextBox 23" id="23"/>
            <p:cNvSpPr txBox="true"/>
            <p:nvPr/>
          </p:nvSpPr>
          <p:spPr>
            <a:xfrm>
              <a:off x="76200" y="28575"/>
              <a:ext cx="660400" cy="708025"/>
            </a:xfrm>
            <a:prstGeom prst="rect">
              <a:avLst/>
            </a:prstGeom>
          </p:spPr>
          <p:txBody>
            <a:bodyPr anchor="ctr" rtlCol="false" tIns="0" lIns="0" bIns="0" rIns="0"/>
            <a:lstStyle/>
            <a:p>
              <a:pPr algn="ctr">
                <a:lnSpc>
                  <a:spcPts val="3640"/>
                </a:lnSpc>
              </a:pPr>
            </a:p>
          </p:txBody>
        </p:sp>
      </p:grpSp>
      <p:grpSp>
        <p:nvGrpSpPr>
          <p:cNvPr name="Group 24" id="24"/>
          <p:cNvGrpSpPr/>
          <p:nvPr/>
        </p:nvGrpSpPr>
        <p:grpSpPr>
          <a:xfrm rot="0">
            <a:off x="8315313" y="4180490"/>
            <a:ext cx="373607" cy="373607"/>
            <a:chOff x="0" y="0"/>
            <a:chExt cx="812800" cy="812800"/>
          </a:xfrm>
        </p:grpSpPr>
        <p:sp>
          <p:nvSpPr>
            <p:cNvPr name="Freeform 25" id="2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a:solidFill>
                <a:srgbClr val="00569E"/>
              </a:solidFill>
              <a:prstDash val="solid"/>
              <a:miter/>
            </a:ln>
          </p:spPr>
        </p:sp>
        <p:sp>
          <p:nvSpPr>
            <p:cNvPr name="TextBox 26" id="26"/>
            <p:cNvSpPr txBox="true"/>
            <p:nvPr/>
          </p:nvSpPr>
          <p:spPr>
            <a:xfrm>
              <a:off x="76200" y="28575"/>
              <a:ext cx="660400" cy="708025"/>
            </a:xfrm>
            <a:prstGeom prst="rect">
              <a:avLst/>
            </a:prstGeom>
          </p:spPr>
          <p:txBody>
            <a:bodyPr anchor="ctr" rtlCol="false" tIns="0" lIns="0" bIns="0" rIns="0"/>
            <a:lstStyle/>
            <a:p>
              <a:pPr algn="ctr">
                <a:lnSpc>
                  <a:spcPts val="3640"/>
                </a:lnSpc>
              </a:pPr>
            </a:p>
          </p:txBody>
        </p:sp>
      </p:grpSp>
      <p:grpSp>
        <p:nvGrpSpPr>
          <p:cNvPr name="Group 27" id="27"/>
          <p:cNvGrpSpPr/>
          <p:nvPr/>
        </p:nvGrpSpPr>
        <p:grpSpPr>
          <a:xfrm rot="0">
            <a:off x="7944228" y="7402839"/>
            <a:ext cx="373607" cy="373607"/>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a:solidFill>
                <a:srgbClr val="00569E"/>
              </a:solidFill>
              <a:prstDash val="solid"/>
              <a:miter/>
            </a:ln>
          </p:spPr>
        </p:sp>
        <p:sp>
          <p:nvSpPr>
            <p:cNvPr name="TextBox 29" id="29"/>
            <p:cNvSpPr txBox="true"/>
            <p:nvPr/>
          </p:nvSpPr>
          <p:spPr>
            <a:xfrm>
              <a:off x="76200" y="28575"/>
              <a:ext cx="660400" cy="708025"/>
            </a:xfrm>
            <a:prstGeom prst="rect">
              <a:avLst/>
            </a:prstGeom>
          </p:spPr>
          <p:txBody>
            <a:bodyPr anchor="ctr" rtlCol="false" tIns="0" lIns="0" bIns="0" rIns="0"/>
            <a:lstStyle/>
            <a:p>
              <a:pPr algn="ctr">
                <a:lnSpc>
                  <a:spcPts val="3640"/>
                </a:lnSpc>
              </a:pPr>
            </a:p>
          </p:txBody>
        </p:sp>
      </p:grpSp>
      <p:grpSp>
        <p:nvGrpSpPr>
          <p:cNvPr name="Group 30" id="30"/>
          <p:cNvGrpSpPr/>
          <p:nvPr/>
        </p:nvGrpSpPr>
        <p:grpSpPr>
          <a:xfrm rot="0">
            <a:off x="8309460" y="5760481"/>
            <a:ext cx="373607" cy="373607"/>
            <a:chOff x="0" y="0"/>
            <a:chExt cx="812800" cy="812800"/>
          </a:xfrm>
        </p:grpSpPr>
        <p:sp>
          <p:nvSpPr>
            <p:cNvPr name="Freeform 31" id="3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a:solidFill>
                <a:srgbClr val="00569E"/>
              </a:solidFill>
              <a:prstDash val="solid"/>
              <a:miter/>
            </a:ln>
          </p:spPr>
        </p:sp>
        <p:sp>
          <p:nvSpPr>
            <p:cNvPr name="TextBox 32" id="32"/>
            <p:cNvSpPr txBox="true"/>
            <p:nvPr/>
          </p:nvSpPr>
          <p:spPr>
            <a:xfrm>
              <a:off x="76200" y="28575"/>
              <a:ext cx="660400" cy="708025"/>
            </a:xfrm>
            <a:prstGeom prst="rect">
              <a:avLst/>
            </a:prstGeom>
          </p:spPr>
          <p:txBody>
            <a:bodyPr anchor="ctr" rtlCol="false" tIns="0" lIns="0" bIns="0" rIns="0"/>
            <a:lstStyle/>
            <a:p>
              <a:pPr algn="ctr">
                <a:lnSpc>
                  <a:spcPts val="3640"/>
                </a:lnSpc>
              </a:pPr>
            </a:p>
          </p:txBody>
        </p:sp>
      </p:grpSp>
      <p:sp>
        <p:nvSpPr>
          <p:cNvPr name="Freeform 33" id="33"/>
          <p:cNvSpPr/>
          <p:nvPr/>
        </p:nvSpPr>
        <p:spPr>
          <a:xfrm flipH="false" flipV="false" rot="0">
            <a:off x="8522518" y="1305598"/>
            <a:ext cx="1083734" cy="1083734"/>
          </a:xfrm>
          <a:custGeom>
            <a:avLst/>
            <a:gdLst/>
            <a:ahLst/>
            <a:cxnLst/>
            <a:rect r="r" b="b" t="t" l="l"/>
            <a:pathLst>
              <a:path h="1083734" w="1083734">
                <a:moveTo>
                  <a:pt x="0" y="0"/>
                </a:moveTo>
                <a:lnTo>
                  <a:pt x="1083734" y="0"/>
                </a:lnTo>
                <a:lnTo>
                  <a:pt x="1083734" y="1083734"/>
                </a:lnTo>
                <a:lnTo>
                  <a:pt x="0" y="10837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TextBox 34" id="34"/>
          <p:cNvSpPr txBox="true"/>
          <p:nvPr/>
        </p:nvSpPr>
        <p:spPr>
          <a:xfrm rot="0">
            <a:off x="9814187" y="1435084"/>
            <a:ext cx="4389205" cy="458947"/>
          </a:xfrm>
          <a:prstGeom prst="rect">
            <a:avLst/>
          </a:prstGeom>
        </p:spPr>
        <p:txBody>
          <a:bodyPr anchor="t" rtlCol="false" tIns="0" lIns="0" bIns="0" rIns="0">
            <a:spAutoFit/>
          </a:bodyPr>
          <a:lstStyle/>
          <a:p>
            <a:pPr algn="l">
              <a:lnSpc>
                <a:spcPts val="3578"/>
              </a:lnSpc>
            </a:pPr>
            <a:r>
              <a:rPr lang="en-US" sz="2556" spc="-51">
                <a:solidFill>
                  <a:srgbClr val="145DA0"/>
                </a:solidFill>
                <a:latin typeface="Poppins"/>
                <a:ea typeface="Poppins"/>
                <a:cs typeface="Poppins"/>
                <a:sym typeface="Poppins"/>
              </a:rPr>
              <a:t>Fungibility</a:t>
            </a:r>
          </a:p>
        </p:txBody>
      </p:sp>
      <p:sp>
        <p:nvSpPr>
          <p:cNvPr name="TextBox 35" id="35"/>
          <p:cNvSpPr txBox="true"/>
          <p:nvPr/>
        </p:nvSpPr>
        <p:spPr>
          <a:xfrm rot="0">
            <a:off x="8632895" y="1504795"/>
            <a:ext cx="862981" cy="618665"/>
          </a:xfrm>
          <a:prstGeom prst="rect">
            <a:avLst/>
          </a:prstGeom>
        </p:spPr>
        <p:txBody>
          <a:bodyPr anchor="t" rtlCol="false" tIns="0" lIns="0" bIns="0" rIns="0">
            <a:spAutoFit/>
          </a:bodyPr>
          <a:lstStyle/>
          <a:p>
            <a:pPr algn="ctr" marL="0" indent="0" lvl="0">
              <a:lnSpc>
                <a:spcPts val="5096"/>
              </a:lnSpc>
              <a:spcBef>
                <a:spcPct val="0"/>
              </a:spcBef>
            </a:pPr>
            <a:r>
              <a:rPr lang="en-US" sz="3640">
                <a:solidFill>
                  <a:srgbClr val="FDFDFD"/>
                </a:solidFill>
                <a:latin typeface="Open Sans Extra Bold"/>
                <a:ea typeface="Open Sans Extra Bold"/>
                <a:cs typeface="Open Sans Extra Bold"/>
                <a:sym typeface="Open Sans Extra Bold"/>
              </a:rPr>
              <a:t>01</a:t>
            </a:r>
          </a:p>
        </p:txBody>
      </p:sp>
      <p:sp>
        <p:nvSpPr>
          <p:cNvPr name="Freeform 36" id="36"/>
          <p:cNvSpPr/>
          <p:nvPr/>
        </p:nvSpPr>
        <p:spPr>
          <a:xfrm flipH="false" flipV="false" rot="0">
            <a:off x="8522518" y="8059664"/>
            <a:ext cx="1083734" cy="1083734"/>
          </a:xfrm>
          <a:custGeom>
            <a:avLst/>
            <a:gdLst/>
            <a:ahLst/>
            <a:cxnLst/>
            <a:rect r="r" b="b" t="t" l="l"/>
            <a:pathLst>
              <a:path h="1083734" w="1083734">
                <a:moveTo>
                  <a:pt x="0" y="0"/>
                </a:moveTo>
                <a:lnTo>
                  <a:pt x="1083734" y="0"/>
                </a:lnTo>
                <a:lnTo>
                  <a:pt x="1083734" y="1083734"/>
                </a:lnTo>
                <a:lnTo>
                  <a:pt x="0" y="10837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TextBox 37" id="37"/>
          <p:cNvSpPr txBox="true"/>
          <p:nvPr/>
        </p:nvSpPr>
        <p:spPr>
          <a:xfrm rot="0">
            <a:off x="9889196" y="8488289"/>
            <a:ext cx="3879378" cy="441325"/>
          </a:xfrm>
          <a:prstGeom prst="rect">
            <a:avLst/>
          </a:prstGeom>
        </p:spPr>
        <p:txBody>
          <a:bodyPr anchor="t" rtlCol="false" tIns="0" lIns="0" bIns="0" rIns="0">
            <a:spAutoFit/>
          </a:bodyPr>
          <a:lstStyle/>
          <a:p>
            <a:pPr algn="l">
              <a:lnSpc>
                <a:spcPts val="3499"/>
              </a:lnSpc>
            </a:pPr>
            <a:r>
              <a:rPr lang="en-US" sz="2499" spc="-49">
                <a:solidFill>
                  <a:srgbClr val="145DA0"/>
                </a:solidFill>
                <a:latin typeface="Poppins"/>
                <a:ea typeface="Poppins"/>
                <a:cs typeface="Poppins"/>
                <a:sym typeface="Poppins"/>
              </a:rPr>
              <a:t>Governance</a:t>
            </a:r>
          </a:p>
        </p:txBody>
      </p:sp>
      <p:sp>
        <p:nvSpPr>
          <p:cNvPr name="TextBox 38" id="38"/>
          <p:cNvSpPr txBox="true"/>
          <p:nvPr/>
        </p:nvSpPr>
        <p:spPr>
          <a:xfrm rot="0">
            <a:off x="8632895" y="8258861"/>
            <a:ext cx="862981" cy="618665"/>
          </a:xfrm>
          <a:prstGeom prst="rect">
            <a:avLst/>
          </a:prstGeom>
        </p:spPr>
        <p:txBody>
          <a:bodyPr anchor="t" rtlCol="false" tIns="0" lIns="0" bIns="0" rIns="0">
            <a:spAutoFit/>
          </a:bodyPr>
          <a:lstStyle/>
          <a:p>
            <a:pPr algn="ctr" marL="0" indent="0" lvl="0">
              <a:lnSpc>
                <a:spcPts val="5096"/>
              </a:lnSpc>
              <a:spcBef>
                <a:spcPct val="0"/>
              </a:spcBef>
            </a:pPr>
            <a:r>
              <a:rPr lang="en-US" sz="3640">
                <a:solidFill>
                  <a:srgbClr val="FDFDFD"/>
                </a:solidFill>
                <a:latin typeface="Open Sans Extra Bold"/>
                <a:ea typeface="Open Sans Extra Bold"/>
                <a:cs typeface="Open Sans Extra Bold"/>
                <a:sym typeface="Open Sans Extra Bold"/>
              </a:rPr>
              <a:t>06</a:t>
            </a:r>
          </a:p>
        </p:txBody>
      </p:sp>
      <p:sp>
        <p:nvSpPr>
          <p:cNvPr name="Freeform 39" id="39"/>
          <p:cNvSpPr/>
          <p:nvPr/>
        </p:nvSpPr>
        <p:spPr>
          <a:xfrm flipH="false" flipV="false" rot="0">
            <a:off x="15828365" y="523129"/>
            <a:ext cx="2071517" cy="658570"/>
          </a:xfrm>
          <a:custGeom>
            <a:avLst/>
            <a:gdLst/>
            <a:ahLst/>
            <a:cxnLst/>
            <a:rect r="r" b="b" t="t" l="l"/>
            <a:pathLst>
              <a:path h="658570" w="2071517">
                <a:moveTo>
                  <a:pt x="0" y="0"/>
                </a:moveTo>
                <a:lnTo>
                  <a:pt x="2071517" y="0"/>
                </a:lnTo>
                <a:lnTo>
                  <a:pt x="2071517" y="658570"/>
                </a:lnTo>
                <a:lnTo>
                  <a:pt x="0" y="658570"/>
                </a:lnTo>
                <a:lnTo>
                  <a:pt x="0" y="0"/>
                </a:lnTo>
                <a:close/>
              </a:path>
            </a:pathLst>
          </a:custGeom>
          <a:blipFill>
            <a:blip r:embed="rId4"/>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3174701" y="-2762196"/>
            <a:ext cx="4693046" cy="469304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145DA0"/>
              </a:solidFill>
              <a:prstDash val="solid"/>
              <a:miter/>
            </a:ln>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5847531" y="8240390"/>
            <a:ext cx="2312131" cy="3477011"/>
            <a:chOff x="0" y="0"/>
            <a:chExt cx="660400" cy="993118"/>
          </a:xfrm>
        </p:grpSpPr>
        <p:sp>
          <p:nvSpPr>
            <p:cNvPr name="Freeform 6" id="6"/>
            <p:cNvSpPr/>
            <p:nvPr/>
          </p:nvSpPr>
          <p:spPr>
            <a:xfrm flipH="false" flipV="false" rot="0">
              <a:off x="0" y="0"/>
              <a:ext cx="660400" cy="993118"/>
            </a:xfrm>
            <a:custGeom>
              <a:avLst/>
              <a:gdLst/>
              <a:ahLst/>
              <a:cxnLst/>
              <a:rect r="r" b="b" t="t" l="l"/>
              <a:pathLst>
                <a:path h="993118"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2507"/>
                  </a:cubicBezTo>
                  <a:lnTo>
                    <a:pt x="660400" y="993118"/>
                  </a:lnTo>
                  <a:lnTo>
                    <a:pt x="0" y="993118"/>
                  </a:lnTo>
                  <a:lnTo>
                    <a:pt x="0" y="332998"/>
                  </a:lnTo>
                  <a:cubicBezTo>
                    <a:pt x="1782" y="185660"/>
                    <a:pt x="93019" y="64045"/>
                    <a:pt x="220252" y="19070"/>
                  </a:cubicBezTo>
                  <a:close/>
                </a:path>
              </a:pathLst>
            </a:custGeom>
            <a:solidFill>
              <a:srgbClr val="145DA0"/>
            </a:solidFill>
          </p:spPr>
        </p:sp>
        <p:sp>
          <p:nvSpPr>
            <p:cNvPr name="TextBox 7" id="7"/>
            <p:cNvSpPr txBox="true"/>
            <p:nvPr/>
          </p:nvSpPr>
          <p:spPr>
            <a:xfrm>
              <a:off x="0" y="88900"/>
              <a:ext cx="660400" cy="904218"/>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1028700" y="2469533"/>
            <a:ext cx="16230600" cy="1346200"/>
          </a:xfrm>
          <a:prstGeom prst="rect">
            <a:avLst/>
          </a:prstGeom>
        </p:spPr>
        <p:txBody>
          <a:bodyPr anchor="t" rtlCol="false" tIns="0" lIns="0" bIns="0" rIns="0">
            <a:spAutoFit/>
          </a:bodyPr>
          <a:lstStyle/>
          <a:p>
            <a:pPr algn="l" marL="539749" indent="-269875" lvl="1">
              <a:lnSpc>
                <a:spcPts val="3499"/>
              </a:lnSpc>
              <a:buFont typeface="Arial"/>
              <a:buChar char="•"/>
            </a:pPr>
            <a:r>
              <a:rPr lang="en-US" sz="2499" spc="-49">
                <a:solidFill>
                  <a:srgbClr val="051D40"/>
                </a:solidFill>
                <a:latin typeface="Arial"/>
                <a:ea typeface="Arial"/>
                <a:cs typeface="Arial"/>
                <a:sym typeface="Arial"/>
              </a:rPr>
              <a:t>Fungible tokens such as ERC20 tokens can be replaced by an unlimited number of copies. </a:t>
            </a:r>
          </a:p>
          <a:p>
            <a:pPr algn="l">
              <a:lnSpc>
                <a:spcPts val="3499"/>
              </a:lnSpc>
            </a:pPr>
          </a:p>
          <a:p>
            <a:pPr algn="l" marL="539749" indent="-269875" lvl="1">
              <a:lnSpc>
                <a:spcPts val="3499"/>
              </a:lnSpc>
              <a:buFont typeface="Arial"/>
              <a:buChar char="•"/>
            </a:pPr>
            <a:r>
              <a:rPr lang="en-US" sz="2499" spc="-49">
                <a:solidFill>
                  <a:srgbClr val="051D40"/>
                </a:solidFill>
                <a:latin typeface="Arial"/>
                <a:ea typeface="Arial"/>
                <a:cs typeface="Arial"/>
                <a:sym typeface="Arial"/>
              </a:rPr>
              <a:t>It will be easy to create an economic scenario where traditional currencies will be the mode of exchange.</a:t>
            </a:r>
          </a:p>
        </p:txBody>
      </p:sp>
      <p:sp>
        <p:nvSpPr>
          <p:cNvPr name="TextBox 9" id="9"/>
          <p:cNvSpPr txBox="true"/>
          <p:nvPr/>
        </p:nvSpPr>
        <p:spPr>
          <a:xfrm rot="0">
            <a:off x="1028700" y="942975"/>
            <a:ext cx="14142605" cy="688973"/>
          </a:xfrm>
          <a:prstGeom prst="rect">
            <a:avLst/>
          </a:prstGeom>
        </p:spPr>
        <p:txBody>
          <a:bodyPr anchor="t" rtlCol="false" tIns="0" lIns="0" bIns="0" rIns="0">
            <a:spAutoFit/>
          </a:bodyPr>
          <a:lstStyle/>
          <a:p>
            <a:pPr algn="l">
              <a:lnSpc>
                <a:spcPts val="5600"/>
              </a:lnSpc>
              <a:spcBef>
                <a:spcPct val="0"/>
              </a:spcBef>
            </a:pPr>
            <a:r>
              <a:rPr lang="en-US" sz="4000">
                <a:solidFill>
                  <a:srgbClr val="051D40"/>
                </a:solidFill>
                <a:latin typeface="Open Sans Extra Bold"/>
                <a:ea typeface="Open Sans Extra Bold"/>
                <a:cs typeface="Open Sans Extra Bold"/>
                <a:sym typeface="Open Sans Extra Bold"/>
              </a:rPr>
              <a:t>1. Fungibility</a:t>
            </a:r>
          </a:p>
        </p:txBody>
      </p:sp>
      <p:sp>
        <p:nvSpPr>
          <p:cNvPr name="TextBox 10" id="10"/>
          <p:cNvSpPr txBox="true"/>
          <p:nvPr/>
        </p:nvSpPr>
        <p:spPr>
          <a:xfrm rot="0">
            <a:off x="1028700" y="6070600"/>
            <a:ext cx="15974896" cy="1756775"/>
          </a:xfrm>
          <a:prstGeom prst="rect">
            <a:avLst/>
          </a:prstGeom>
        </p:spPr>
        <p:txBody>
          <a:bodyPr anchor="t" rtlCol="false" tIns="0" lIns="0" bIns="0" rIns="0">
            <a:spAutoFit/>
          </a:bodyPr>
          <a:lstStyle/>
          <a:p>
            <a:pPr algn="l" marL="531247" indent="-265623" lvl="1">
              <a:lnSpc>
                <a:spcPts val="3444"/>
              </a:lnSpc>
              <a:buFont typeface="Arial"/>
              <a:buChar char="•"/>
            </a:pPr>
            <a:r>
              <a:rPr lang="en-US" sz="2460" spc="-49">
                <a:solidFill>
                  <a:srgbClr val="051D40"/>
                </a:solidFill>
                <a:latin typeface="Arial"/>
                <a:ea typeface="Arial"/>
                <a:cs typeface="Arial"/>
                <a:sym typeface="Arial"/>
              </a:rPr>
              <a:t>Definitions about the use of tokens may be included in the technical documents and white papers. </a:t>
            </a:r>
          </a:p>
          <a:p>
            <a:pPr algn="l">
              <a:lnSpc>
                <a:spcPts val="3444"/>
              </a:lnSpc>
            </a:pPr>
          </a:p>
          <a:p>
            <a:pPr algn="l" marL="531247" indent="-265623" lvl="1">
              <a:lnSpc>
                <a:spcPts val="3444"/>
              </a:lnSpc>
              <a:buFont typeface="Arial"/>
              <a:buChar char="•"/>
            </a:pPr>
            <a:r>
              <a:rPr lang="en-US" sz="2460" spc="-49">
                <a:solidFill>
                  <a:srgbClr val="051D40"/>
                </a:solidFill>
                <a:latin typeface="Arial"/>
                <a:ea typeface="Arial"/>
                <a:cs typeface="Arial"/>
                <a:sym typeface="Arial"/>
              </a:rPr>
              <a:t>This includes the multi-steps processes such as carrying out transactions, voting, and governance among others. Such programmability creates room for uniqueness in DeFi gaming.</a:t>
            </a:r>
          </a:p>
        </p:txBody>
      </p:sp>
      <p:sp>
        <p:nvSpPr>
          <p:cNvPr name="TextBox 11" id="11"/>
          <p:cNvSpPr txBox="true"/>
          <p:nvPr/>
        </p:nvSpPr>
        <p:spPr>
          <a:xfrm rot="0">
            <a:off x="1028700" y="4756150"/>
            <a:ext cx="10318313" cy="688975"/>
          </a:xfrm>
          <a:prstGeom prst="rect">
            <a:avLst/>
          </a:prstGeom>
        </p:spPr>
        <p:txBody>
          <a:bodyPr anchor="t" rtlCol="false" tIns="0" lIns="0" bIns="0" rIns="0">
            <a:spAutoFit/>
          </a:bodyPr>
          <a:lstStyle/>
          <a:p>
            <a:pPr algn="l">
              <a:lnSpc>
                <a:spcPts val="5600"/>
              </a:lnSpc>
              <a:spcBef>
                <a:spcPct val="0"/>
              </a:spcBef>
            </a:pPr>
            <a:r>
              <a:rPr lang="en-US" sz="4000">
                <a:solidFill>
                  <a:srgbClr val="051D40"/>
                </a:solidFill>
                <a:latin typeface="Open Sans Extra Bold"/>
                <a:ea typeface="Open Sans Extra Bold"/>
                <a:cs typeface="Open Sans Extra Bold"/>
                <a:sym typeface="Open Sans Extra Bold"/>
              </a:rPr>
              <a:t>2. Programmability</a:t>
            </a:r>
          </a:p>
        </p:txBody>
      </p:sp>
      <p:sp>
        <p:nvSpPr>
          <p:cNvPr name="Freeform 12" id="12"/>
          <p:cNvSpPr/>
          <p:nvPr/>
        </p:nvSpPr>
        <p:spPr>
          <a:xfrm flipH="false" flipV="false" rot="0">
            <a:off x="15828365" y="523129"/>
            <a:ext cx="2071517" cy="658570"/>
          </a:xfrm>
          <a:custGeom>
            <a:avLst/>
            <a:gdLst/>
            <a:ahLst/>
            <a:cxnLst/>
            <a:rect r="r" b="b" t="t" l="l"/>
            <a:pathLst>
              <a:path h="658570" w="2071517">
                <a:moveTo>
                  <a:pt x="0" y="0"/>
                </a:moveTo>
                <a:lnTo>
                  <a:pt x="2071517" y="0"/>
                </a:lnTo>
                <a:lnTo>
                  <a:pt x="2071517" y="658570"/>
                </a:lnTo>
                <a:lnTo>
                  <a:pt x="0" y="658570"/>
                </a:lnTo>
                <a:lnTo>
                  <a:pt x="0" y="0"/>
                </a:lnTo>
                <a:close/>
              </a:path>
            </a:pathLst>
          </a:custGeom>
          <a:blipFill>
            <a:blip r:embed="rId2"/>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3174701" y="-2762196"/>
            <a:ext cx="4693046" cy="469304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145DA0"/>
              </a:solidFill>
              <a:prstDash val="solid"/>
              <a:miter/>
            </a:ln>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5847531" y="8240390"/>
            <a:ext cx="2312131" cy="3477011"/>
            <a:chOff x="0" y="0"/>
            <a:chExt cx="660400" cy="993118"/>
          </a:xfrm>
        </p:grpSpPr>
        <p:sp>
          <p:nvSpPr>
            <p:cNvPr name="Freeform 6" id="6"/>
            <p:cNvSpPr/>
            <p:nvPr/>
          </p:nvSpPr>
          <p:spPr>
            <a:xfrm flipH="false" flipV="false" rot="0">
              <a:off x="0" y="0"/>
              <a:ext cx="660400" cy="993118"/>
            </a:xfrm>
            <a:custGeom>
              <a:avLst/>
              <a:gdLst/>
              <a:ahLst/>
              <a:cxnLst/>
              <a:rect r="r" b="b" t="t" l="l"/>
              <a:pathLst>
                <a:path h="993118"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2507"/>
                  </a:cubicBezTo>
                  <a:lnTo>
                    <a:pt x="660400" y="993118"/>
                  </a:lnTo>
                  <a:lnTo>
                    <a:pt x="0" y="993118"/>
                  </a:lnTo>
                  <a:lnTo>
                    <a:pt x="0" y="332998"/>
                  </a:lnTo>
                  <a:cubicBezTo>
                    <a:pt x="1782" y="185660"/>
                    <a:pt x="93019" y="64045"/>
                    <a:pt x="220252" y="19070"/>
                  </a:cubicBezTo>
                  <a:close/>
                </a:path>
              </a:pathLst>
            </a:custGeom>
            <a:solidFill>
              <a:srgbClr val="145DA0"/>
            </a:solidFill>
          </p:spPr>
        </p:sp>
        <p:sp>
          <p:nvSpPr>
            <p:cNvPr name="TextBox 7" id="7"/>
            <p:cNvSpPr txBox="true"/>
            <p:nvPr/>
          </p:nvSpPr>
          <p:spPr>
            <a:xfrm>
              <a:off x="0" y="88900"/>
              <a:ext cx="660400" cy="904218"/>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1028700" y="2469533"/>
            <a:ext cx="16230600" cy="1784350"/>
          </a:xfrm>
          <a:prstGeom prst="rect">
            <a:avLst/>
          </a:prstGeom>
        </p:spPr>
        <p:txBody>
          <a:bodyPr anchor="t" rtlCol="false" tIns="0" lIns="0" bIns="0" rIns="0">
            <a:spAutoFit/>
          </a:bodyPr>
          <a:lstStyle/>
          <a:p>
            <a:pPr algn="l" marL="539749" indent="-269875" lvl="1">
              <a:lnSpc>
                <a:spcPts val="3499"/>
              </a:lnSpc>
              <a:buFont typeface="Arial"/>
              <a:buChar char="•"/>
            </a:pPr>
            <a:r>
              <a:rPr lang="en-US" sz="2499" spc="-49">
                <a:solidFill>
                  <a:srgbClr val="051D40"/>
                </a:solidFill>
                <a:latin typeface="Arial"/>
                <a:ea typeface="Arial"/>
                <a:cs typeface="Arial"/>
                <a:sym typeface="Arial"/>
              </a:rPr>
              <a:t>Most of the coin tokens are created in such a way that they can be used in any wallet or exchange hence increasing access and use of these tokens. </a:t>
            </a:r>
          </a:p>
          <a:p>
            <a:pPr algn="l">
              <a:lnSpc>
                <a:spcPts val="3499"/>
              </a:lnSpc>
            </a:pPr>
          </a:p>
          <a:p>
            <a:pPr algn="l" marL="539749" indent="-269875" lvl="1">
              <a:lnSpc>
                <a:spcPts val="3499"/>
              </a:lnSpc>
              <a:buFont typeface="Arial"/>
              <a:buChar char="•"/>
            </a:pPr>
            <a:r>
              <a:rPr lang="en-US" sz="2499" spc="-49">
                <a:solidFill>
                  <a:srgbClr val="051D40"/>
                </a:solidFill>
                <a:latin typeface="Arial"/>
                <a:ea typeface="Arial"/>
                <a:cs typeface="Arial"/>
                <a:sym typeface="Arial"/>
              </a:rPr>
              <a:t>For growth of the crypto sphere, such integration is very important.</a:t>
            </a:r>
          </a:p>
        </p:txBody>
      </p:sp>
      <p:sp>
        <p:nvSpPr>
          <p:cNvPr name="TextBox 9" id="9"/>
          <p:cNvSpPr txBox="true"/>
          <p:nvPr/>
        </p:nvSpPr>
        <p:spPr>
          <a:xfrm rot="0">
            <a:off x="1028700" y="942975"/>
            <a:ext cx="14142605" cy="688973"/>
          </a:xfrm>
          <a:prstGeom prst="rect">
            <a:avLst/>
          </a:prstGeom>
        </p:spPr>
        <p:txBody>
          <a:bodyPr anchor="t" rtlCol="false" tIns="0" lIns="0" bIns="0" rIns="0">
            <a:spAutoFit/>
          </a:bodyPr>
          <a:lstStyle/>
          <a:p>
            <a:pPr algn="l">
              <a:lnSpc>
                <a:spcPts val="5600"/>
              </a:lnSpc>
              <a:spcBef>
                <a:spcPct val="0"/>
              </a:spcBef>
            </a:pPr>
            <a:r>
              <a:rPr lang="en-US" sz="4000">
                <a:solidFill>
                  <a:srgbClr val="051D40"/>
                </a:solidFill>
                <a:latin typeface="Open Sans Extra Bold"/>
                <a:ea typeface="Open Sans Extra Bold"/>
                <a:cs typeface="Open Sans Extra Bold"/>
                <a:sym typeface="Open Sans Extra Bold"/>
              </a:rPr>
              <a:t>3. Interoperability</a:t>
            </a:r>
          </a:p>
        </p:txBody>
      </p:sp>
      <p:sp>
        <p:nvSpPr>
          <p:cNvPr name="TextBox 10" id="10"/>
          <p:cNvSpPr txBox="true"/>
          <p:nvPr/>
        </p:nvSpPr>
        <p:spPr>
          <a:xfrm rot="0">
            <a:off x="1028700" y="6070600"/>
            <a:ext cx="15974896" cy="1756775"/>
          </a:xfrm>
          <a:prstGeom prst="rect">
            <a:avLst/>
          </a:prstGeom>
        </p:spPr>
        <p:txBody>
          <a:bodyPr anchor="t" rtlCol="false" tIns="0" lIns="0" bIns="0" rIns="0">
            <a:spAutoFit/>
          </a:bodyPr>
          <a:lstStyle/>
          <a:p>
            <a:pPr algn="l" marL="531247" indent="-265623" lvl="1">
              <a:lnSpc>
                <a:spcPts val="3444"/>
              </a:lnSpc>
              <a:buFont typeface="Arial"/>
              <a:buChar char="•"/>
            </a:pPr>
            <a:r>
              <a:rPr lang="en-US" sz="2460" spc="-49">
                <a:solidFill>
                  <a:srgbClr val="051D40"/>
                </a:solidFill>
                <a:latin typeface="Arial"/>
                <a:ea typeface="Arial"/>
                <a:cs typeface="Arial"/>
                <a:sym typeface="Arial"/>
              </a:rPr>
              <a:t>Security is usually provided by the blockchain that the crypto token is based on. </a:t>
            </a:r>
          </a:p>
          <a:p>
            <a:pPr algn="l">
              <a:lnSpc>
                <a:spcPts val="3444"/>
              </a:lnSpc>
            </a:pPr>
          </a:p>
          <a:p>
            <a:pPr algn="l" marL="531247" indent="-265623" lvl="1">
              <a:lnSpc>
                <a:spcPts val="3444"/>
              </a:lnSpc>
              <a:buFont typeface="Arial"/>
              <a:buChar char="•"/>
            </a:pPr>
            <a:r>
              <a:rPr lang="en-US" sz="2460" spc="-49">
                <a:solidFill>
                  <a:srgbClr val="051D40"/>
                </a:solidFill>
                <a:latin typeface="Arial"/>
                <a:ea typeface="Arial"/>
                <a:cs typeface="Arial"/>
                <a:sym typeface="Arial"/>
              </a:rPr>
              <a:t>Smart contracts can be verified before deployment to mitigate situations where user’s funds may be compromised thus restoring faith in the token.</a:t>
            </a:r>
          </a:p>
        </p:txBody>
      </p:sp>
      <p:sp>
        <p:nvSpPr>
          <p:cNvPr name="TextBox 11" id="11"/>
          <p:cNvSpPr txBox="true"/>
          <p:nvPr/>
        </p:nvSpPr>
        <p:spPr>
          <a:xfrm rot="0">
            <a:off x="1028700" y="4756150"/>
            <a:ext cx="10318313" cy="688975"/>
          </a:xfrm>
          <a:prstGeom prst="rect">
            <a:avLst/>
          </a:prstGeom>
        </p:spPr>
        <p:txBody>
          <a:bodyPr anchor="t" rtlCol="false" tIns="0" lIns="0" bIns="0" rIns="0">
            <a:spAutoFit/>
          </a:bodyPr>
          <a:lstStyle/>
          <a:p>
            <a:pPr algn="l">
              <a:lnSpc>
                <a:spcPts val="5600"/>
              </a:lnSpc>
              <a:spcBef>
                <a:spcPct val="0"/>
              </a:spcBef>
            </a:pPr>
            <a:r>
              <a:rPr lang="en-US" sz="4000">
                <a:solidFill>
                  <a:srgbClr val="051D40"/>
                </a:solidFill>
                <a:latin typeface="Open Sans Extra Bold"/>
                <a:ea typeface="Open Sans Extra Bold"/>
                <a:cs typeface="Open Sans Extra Bold"/>
                <a:sym typeface="Open Sans Extra Bold"/>
              </a:rPr>
              <a:t>4. Security</a:t>
            </a:r>
          </a:p>
        </p:txBody>
      </p:sp>
      <p:sp>
        <p:nvSpPr>
          <p:cNvPr name="Freeform 12" id="12"/>
          <p:cNvSpPr/>
          <p:nvPr/>
        </p:nvSpPr>
        <p:spPr>
          <a:xfrm flipH="false" flipV="false" rot="0">
            <a:off x="15828365" y="523129"/>
            <a:ext cx="2071517" cy="658570"/>
          </a:xfrm>
          <a:custGeom>
            <a:avLst/>
            <a:gdLst/>
            <a:ahLst/>
            <a:cxnLst/>
            <a:rect r="r" b="b" t="t" l="l"/>
            <a:pathLst>
              <a:path h="658570" w="2071517">
                <a:moveTo>
                  <a:pt x="0" y="0"/>
                </a:moveTo>
                <a:lnTo>
                  <a:pt x="2071517" y="0"/>
                </a:lnTo>
                <a:lnTo>
                  <a:pt x="2071517" y="658570"/>
                </a:lnTo>
                <a:lnTo>
                  <a:pt x="0" y="658570"/>
                </a:lnTo>
                <a:lnTo>
                  <a:pt x="0" y="0"/>
                </a:lnTo>
                <a:close/>
              </a:path>
            </a:pathLst>
          </a:custGeom>
          <a:blipFill>
            <a:blip r:embed="rId2"/>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3174701" y="-2762196"/>
            <a:ext cx="4693046" cy="469304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145DA0"/>
              </a:solidFill>
              <a:prstDash val="solid"/>
              <a:miter/>
            </a:ln>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5847531" y="8240390"/>
            <a:ext cx="2312131" cy="3477011"/>
            <a:chOff x="0" y="0"/>
            <a:chExt cx="660400" cy="993118"/>
          </a:xfrm>
        </p:grpSpPr>
        <p:sp>
          <p:nvSpPr>
            <p:cNvPr name="Freeform 6" id="6"/>
            <p:cNvSpPr/>
            <p:nvPr/>
          </p:nvSpPr>
          <p:spPr>
            <a:xfrm flipH="false" flipV="false" rot="0">
              <a:off x="0" y="0"/>
              <a:ext cx="660400" cy="993118"/>
            </a:xfrm>
            <a:custGeom>
              <a:avLst/>
              <a:gdLst/>
              <a:ahLst/>
              <a:cxnLst/>
              <a:rect r="r" b="b" t="t" l="l"/>
              <a:pathLst>
                <a:path h="993118"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2507"/>
                  </a:cubicBezTo>
                  <a:lnTo>
                    <a:pt x="660400" y="993118"/>
                  </a:lnTo>
                  <a:lnTo>
                    <a:pt x="0" y="993118"/>
                  </a:lnTo>
                  <a:lnTo>
                    <a:pt x="0" y="332998"/>
                  </a:lnTo>
                  <a:cubicBezTo>
                    <a:pt x="1782" y="185660"/>
                    <a:pt x="93019" y="64045"/>
                    <a:pt x="220252" y="19070"/>
                  </a:cubicBezTo>
                  <a:close/>
                </a:path>
              </a:pathLst>
            </a:custGeom>
            <a:solidFill>
              <a:srgbClr val="145DA0"/>
            </a:solidFill>
          </p:spPr>
        </p:sp>
        <p:sp>
          <p:nvSpPr>
            <p:cNvPr name="TextBox 7" id="7"/>
            <p:cNvSpPr txBox="true"/>
            <p:nvPr/>
          </p:nvSpPr>
          <p:spPr>
            <a:xfrm>
              <a:off x="0" y="88900"/>
              <a:ext cx="660400" cy="904218"/>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1028700" y="2105557"/>
            <a:ext cx="16230600" cy="1784350"/>
          </a:xfrm>
          <a:prstGeom prst="rect">
            <a:avLst/>
          </a:prstGeom>
        </p:spPr>
        <p:txBody>
          <a:bodyPr anchor="t" rtlCol="false" tIns="0" lIns="0" bIns="0" rIns="0">
            <a:spAutoFit/>
          </a:bodyPr>
          <a:lstStyle/>
          <a:p>
            <a:pPr algn="l" marL="539749" indent="-269875" lvl="1">
              <a:lnSpc>
                <a:spcPts val="3499"/>
              </a:lnSpc>
              <a:buFont typeface="Arial"/>
              <a:buChar char="•"/>
            </a:pPr>
            <a:r>
              <a:rPr lang="en-US" sz="2499" spc="-49">
                <a:solidFill>
                  <a:srgbClr val="051D40"/>
                </a:solidFill>
                <a:latin typeface="Arial"/>
                <a:ea typeface="Arial"/>
                <a:cs typeface="Arial"/>
                <a:sym typeface="Arial"/>
              </a:rPr>
              <a:t>Most tokens are created to reside in a decentralized environment enhancing users to interact with each other without any third parties. </a:t>
            </a:r>
          </a:p>
          <a:p>
            <a:pPr algn="l">
              <a:lnSpc>
                <a:spcPts val="3499"/>
              </a:lnSpc>
            </a:pPr>
          </a:p>
          <a:p>
            <a:pPr algn="l" marL="539749" indent="-269875" lvl="1">
              <a:lnSpc>
                <a:spcPts val="3499"/>
              </a:lnSpc>
              <a:buFont typeface="Arial"/>
              <a:buChar char="•"/>
            </a:pPr>
            <a:r>
              <a:rPr lang="en-US" sz="2499" spc="-49">
                <a:solidFill>
                  <a:srgbClr val="051D40"/>
                </a:solidFill>
                <a:latin typeface="Arial"/>
                <a:ea typeface="Arial"/>
                <a:cs typeface="Arial"/>
                <a:sym typeface="Arial"/>
              </a:rPr>
              <a:t>This decentralization encourages openness and minimizes the chances of any foul play.</a:t>
            </a:r>
          </a:p>
        </p:txBody>
      </p:sp>
      <p:sp>
        <p:nvSpPr>
          <p:cNvPr name="TextBox 9" id="9"/>
          <p:cNvSpPr txBox="true"/>
          <p:nvPr/>
        </p:nvSpPr>
        <p:spPr>
          <a:xfrm rot="0">
            <a:off x="1028700" y="942975"/>
            <a:ext cx="14142605" cy="688973"/>
          </a:xfrm>
          <a:prstGeom prst="rect">
            <a:avLst/>
          </a:prstGeom>
        </p:spPr>
        <p:txBody>
          <a:bodyPr anchor="t" rtlCol="false" tIns="0" lIns="0" bIns="0" rIns="0">
            <a:spAutoFit/>
          </a:bodyPr>
          <a:lstStyle/>
          <a:p>
            <a:pPr algn="l">
              <a:lnSpc>
                <a:spcPts val="5600"/>
              </a:lnSpc>
              <a:spcBef>
                <a:spcPct val="0"/>
              </a:spcBef>
            </a:pPr>
            <a:r>
              <a:rPr lang="en-US" sz="4000">
                <a:solidFill>
                  <a:srgbClr val="051D40"/>
                </a:solidFill>
                <a:latin typeface="Open Sans Extra Bold"/>
                <a:ea typeface="Open Sans Extra Bold"/>
                <a:cs typeface="Open Sans Extra Bold"/>
                <a:sym typeface="Open Sans Extra Bold"/>
              </a:rPr>
              <a:t>5. Decentralization</a:t>
            </a:r>
          </a:p>
        </p:txBody>
      </p:sp>
      <p:sp>
        <p:nvSpPr>
          <p:cNvPr name="TextBox 10" id="10"/>
          <p:cNvSpPr txBox="true"/>
          <p:nvPr/>
        </p:nvSpPr>
        <p:spPr>
          <a:xfrm rot="0">
            <a:off x="1028700" y="6070600"/>
            <a:ext cx="15974896" cy="1756775"/>
          </a:xfrm>
          <a:prstGeom prst="rect">
            <a:avLst/>
          </a:prstGeom>
        </p:spPr>
        <p:txBody>
          <a:bodyPr anchor="t" rtlCol="false" tIns="0" lIns="0" bIns="0" rIns="0">
            <a:spAutoFit/>
          </a:bodyPr>
          <a:lstStyle/>
          <a:p>
            <a:pPr algn="l" marL="531247" indent="-265623" lvl="1">
              <a:lnSpc>
                <a:spcPts val="3444"/>
              </a:lnSpc>
              <a:buFont typeface="Arial"/>
              <a:buChar char="•"/>
            </a:pPr>
            <a:r>
              <a:rPr lang="en-US" sz="2460" spc="-49">
                <a:solidFill>
                  <a:srgbClr val="051D40"/>
                </a:solidFill>
                <a:latin typeface="Arial"/>
                <a:ea typeface="Arial"/>
                <a:cs typeface="Arial"/>
                <a:sym typeface="Arial"/>
              </a:rPr>
              <a:t>Governance features are present in many tokens offered in the crypto space allowing the holders to influence or partake in decisions concerning the future of the project. </a:t>
            </a:r>
          </a:p>
          <a:p>
            <a:pPr algn="l">
              <a:lnSpc>
                <a:spcPts val="3444"/>
              </a:lnSpc>
            </a:pPr>
          </a:p>
          <a:p>
            <a:pPr algn="l" marL="531247" indent="-265623" lvl="1">
              <a:lnSpc>
                <a:spcPts val="3444"/>
              </a:lnSpc>
              <a:buFont typeface="Arial"/>
              <a:buChar char="•"/>
            </a:pPr>
            <a:r>
              <a:rPr lang="en-US" sz="2460" spc="-49">
                <a:solidFill>
                  <a:srgbClr val="051D40"/>
                </a:solidFill>
                <a:latin typeface="Arial"/>
                <a:ea typeface="Arial"/>
                <a:cs typeface="Arial"/>
                <a:sym typeface="Arial"/>
              </a:rPr>
              <a:t>This provides the users with power and helps build the spirit of belonging in the community.</a:t>
            </a:r>
          </a:p>
        </p:txBody>
      </p:sp>
      <p:sp>
        <p:nvSpPr>
          <p:cNvPr name="TextBox 11" id="11"/>
          <p:cNvSpPr txBox="true"/>
          <p:nvPr/>
        </p:nvSpPr>
        <p:spPr>
          <a:xfrm rot="0">
            <a:off x="1028700" y="4756150"/>
            <a:ext cx="10318313" cy="688975"/>
          </a:xfrm>
          <a:prstGeom prst="rect">
            <a:avLst/>
          </a:prstGeom>
        </p:spPr>
        <p:txBody>
          <a:bodyPr anchor="t" rtlCol="false" tIns="0" lIns="0" bIns="0" rIns="0">
            <a:spAutoFit/>
          </a:bodyPr>
          <a:lstStyle/>
          <a:p>
            <a:pPr algn="l">
              <a:lnSpc>
                <a:spcPts val="5600"/>
              </a:lnSpc>
              <a:spcBef>
                <a:spcPct val="0"/>
              </a:spcBef>
            </a:pPr>
            <a:r>
              <a:rPr lang="en-US" sz="4000">
                <a:solidFill>
                  <a:srgbClr val="051D40"/>
                </a:solidFill>
                <a:latin typeface="Open Sans Extra Bold"/>
                <a:ea typeface="Open Sans Extra Bold"/>
                <a:cs typeface="Open Sans Extra Bold"/>
                <a:sym typeface="Open Sans Extra Bold"/>
              </a:rPr>
              <a:t>6. Governance</a:t>
            </a:r>
          </a:p>
        </p:txBody>
      </p:sp>
      <p:sp>
        <p:nvSpPr>
          <p:cNvPr name="Freeform 12" id="12"/>
          <p:cNvSpPr/>
          <p:nvPr/>
        </p:nvSpPr>
        <p:spPr>
          <a:xfrm flipH="false" flipV="false" rot="0">
            <a:off x="15828365" y="523129"/>
            <a:ext cx="2071517" cy="658570"/>
          </a:xfrm>
          <a:custGeom>
            <a:avLst/>
            <a:gdLst/>
            <a:ahLst/>
            <a:cxnLst/>
            <a:rect r="r" b="b" t="t" l="l"/>
            <a:pathLst>
              <a:path h="658570" w="2071517">
                <a:moveTo>
                  <a:pt x="0" y="0"/>
                </a:moveTo>
                <a:lnTo>
                  <a:pt x="2071517" y="0"/>
                </a:lnTo>
                <a:lnTo>
                  <a:pt x="2071517" y="658570"/>
                </a:lnTo>
                <a:lnTo>
                  <a:pt x="0" y="658570"/>
                </a:lnTo>
                <a:lnTo>
                  <a:pt x="0" y="0"/>
                </a:lnTo>
                <a:close/>
              </a:path>
            </a:pathLst>
          </a:custGeom>
          <a:blipFill>
            <a:blip r:embed="rId2"/>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sp>
        <p:nvSpPr>
          <p:cNvPr name="TextBox 2" id="2"/>
          <p:cNvSpPr txBox="true"/>
          <p:nvPr/>
        </p:nvSpPr>
        <p:spPr>
          <a:xfrm rot="0">
            <a:off x="2818366" y="2485326"/>
            <a:ext cx="8819592" cy="1771491"/>
          </a:xfrm>
          <a:prstGeom prst="rect">
            <a:avLst/>
          </a:prstGeom>
        </p:spPr>
        <p:txBody>
          <a:bodyPr anchor="t" rtlCol="false" tIns="0" lIns="0" bIns="0" rIns="0">
            <a:spAutoFit/>
          </a:bodyPr>
          <a:lstStyle/>
          <a:p>
            <a:pPr algn="l" marL="0" indent="0" lvl="0">
              <a:lnSpc>
                <a:spcPts val="14510"/>
              </a:lnSpc>
              <a:spcBef>
                <a:spcPct val="0"/>
              </a:spcBef>
            </a:pPr>
            <a:r>
              <a:rPr lang="en-US" sz="10364">
                <a:solidFill>
                  <a:srgbClr val="051D40"/>
                </a:solidFill>
                <a:latin typeface="Open Sans Extra Bold"/>
                <a:ea typeface="Open Sans Extra Bold"/>
                <a:cs typeface="Open Sans Extra Bold"/>
                <a:sym typeface="Open Sans Extra Bold"/>
              </a:rPr>
              <a:t>THANK YOU!</a:t>
            </a:r>
          </a:p>
        </p:txBody>
      </p:sp>
      <p:grpSp>
        <p:nvGrpSpPr>
          <p:cNvPr name="Group 3" id="3"/>
          <p:cNvGrpSpPr>
            <a:grpSpLocks noChangeAspect="true"/>
          </p:cNvGrpSpPr>
          <p:nvPr/>
        </p:nvGrpSpPr>
        <p:grpSpPr>
          <a:xfrm rot="0">
            <a:off x="2818366" y="4807681"/>
            <a:ext cx="2706695" cy="2696122"/>
            <a:chOff x="0" y="0"/>
            <a:chExt cx="6502400" cy="6477000"/>
          </a:xfrm>
        </p:grpSpPr>
        <p:sp>
          <p:nvSpPr>
            <p:cNvPr name="Freeform 4" id="4"/>
            <p:cNvSpPr/>
            <p:nvPr/>
          </p:nvSpPr>
          <p:spPr>
            <a:xfrm flipH="false" flipV="false" rot="0">
              <a:off x="-23042" y="119185"/>
              <a:ext cx="6542159" cy="6244242"/>
            </a:xfrm>
            <a:custGeom>
              <a:avLst/>
              <a:gdLst/>
              <a:ahLst/>
              <a:cxnLst/>
              <a:rect r="r" b="b" t="t" l="l"/>
              <a:pathLst>
                <a:path h="6244242" w="6542159">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2"/>
              <a:stretch>
                <a:fillRect l="223" t="0" r="223" b="0"/>
              </a:stretch>
            </a:blipFill>
          </p:spPr>
        </p:sp>
        <p:sp>
          <p:nvSpPr>
            <p:cNvPr name="Freeform 5" id="5"/>
            <p:cNvSpPr/>
            <p:nvPr/>
          </p:nvSpPr>
          <p:spPr>
            <a:xfrm flipH="false" flipV="false" rot="0">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145DA0"/>
            </a:solidFill>
          </p:spPr>
        </p:sp>
      </p:grpSp>
      <p:sp>
        <p:nvSpPr>
          <p:cNvPr name="Freeform 6" id="6"/>
          <p:cNvSpPr/>
          <p:nvPr/>
        </p:nvSpPr>
        <p:spPr>
          <a:xfrm flipH="false" flipV="false" rot="0">
            <a:off x="5736916" y="5589514"/>
            <a:ext cx="399176" cy="399176"/>
          </a:xfrm>
          <a:custGeom>
            <a:avLst/>
            <a:gdLst/>
            <a:ahLst/>
            <a:cxnLst/>
            <a:rect r="r" b="b" t="t" l="l"/>
            <a:pathLst>
              <a:path h="399176" w="399176">
                <a:moveTo>
                  <a:pt x="0" y="0"/>
                </a:moveTo>
                <a:lnTo>
                  <a:pt x="399175" y="0"/>
                </a:lnTo>
                <a:lnTo>
                  <a:pt x="399175" y="399175"/>
                </a:lnTo>
                <a:lnTo>
                  <a:pt x="0" y="39917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5736916" y="6339014"/>
            <a:ext cx="399176" cy="399176"/>
          </a:xfrm>
          <a:custGeom>
            <a:avLst/>
            <a:gdLst/>
            <a:ahLst/>
            <a:cxnLst/>
            <a:rect r="r" b="b" t="t" l="l"/>
            <a:pathLst>
              <a:path h="399176" w="399176">
                <a:moveTo>
                  <a:pt x="0" y="0"/>
                </a:moveTo>
                <a:lnTo>
                  <a:pt x="399175" y="0"/>
                </a:lnTo>
                <a:lnTo>
                  <a:pt x="399175" y="399176"/>
                </a:lnTo>
                <a:lnTo>
                  <a:pt x="0" y="39917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8" id="8"/>
          <p:cNvSpPr/>
          <p:nvPr/>
        </p:nvSpPr>
        <p:spPr>
          <a:xfrm flipH="false" flipV="false" rot="0">
            <a:off x="12398912" y="967949"/>
            <a:ext cx="5889088" cy="8229600"/>
          </a:xfrm>
          <a:custGeom>
            <a:avLst/>
            <a:gdLst/>
            <a:ahLst/>
            <a:cxnLst/>
            <a:rect r="r" b="b" t="t" l="l"/>
            <a:pathLst>
              <a:path h="8229600" w="5889088">
                <a:moveTo>
                  <a:pt x="0" y="0"/>
                </a:moveTo>
                <a:lnTo>
                  <a:pt x="5889088" y="0"/>
                </a:lnTo>
                <a:lnTo>
                  <a:pt x="5889088" y="8229600"/>
                </a:lnTo>
                <a:lnTo>
                  <a:pt x="0" y="8229600"/>
                </a:lnTo>
                <a:lnTo>
                  <a:pt x="0" y="0"/>
                </a:lnTo>
                <a:close/>
              </a:path>
            </a:pathLst>
          </a:custGeom>
          <a:blipFill>
            <a:blip r:embed="rId7"/>
            <a:stretch>
              <a:fillRect l="0" t="-3703" r="0" b="-3703"/>
            </a:stretch>
          </a:blipFill>
        </p:spPr>
      </p:sp>
      <p:grpSp>
        <p:nvGrpSpPr>
          <p:cNvPr name="Group 9" id="9"/>
          <p:cNvGrpSpPr/>
          <p:nvPr/>
        </p:nvGrpSpPr>
        <p:grpSpPr>
          <a:xfrm rot="0">
            <a:off x="12398912" y="0"/>
            <a:ext cx="5889088" cy="756959"/>
            <a:chOff x="0" y="0"/>
            <a:chExt cx="1551036" cy="199364"/>
          </a:xfrm>
        </p:grpSpPr>
        <p:sp>
          <p:nvSpPr>
            <p:cNvPr name="Freeform 10" id="10"/>
            <p:cNvSpPr/>
            <p:nvPr/>
          </p:nvSpPr>
          <p:spPr>
            <a:xfrm flipH="false" flipV="false" rot="0">
              <a:off x="0" y="0"/>
              <a:ext cx="1551036" cy="199364"/>
            </a:xfrm>
            <a:custGeom>
              <a:avLst/>
              <a:gdLst/>
              <a:ahLst/>
              <a:cxnLst/>
              <a:rect r="r" b="b" t="t" l="l"/>
              <a:pathLst>
                <a:path h="199364" w="1551036">
                  <a:moveTo>
                    <a:pt x="0" y="0"/>
                  </a:moveTo>
                  <a:lnTo>
                    <a:pt x="1551036" y="0"/>
                  </a:lnTo>
                  <a:lnTo>
                    <a:pt x="1551036" y="199364"/>
                  </a:lnTo>
                  <a:lnTo>
                    <a:pt x="0" y="199364"/>
                  </a:lnTo>
                  <a:close/>
                </a:path>
              </a:pathLst>
            </a:custGeom>
            <a:solidFill>
              <a:srgbClr val="5B98BA"/>
            </a:solidFill>
            <a:ln cap="sq">
              <a:noFill/>
              <a:prstDash val="solid"/>
              <a:miter/>
            </a:ln>
          </p:spPr>
        </p:sp>
        <p:sp>
          <p:nvSpPr>
            <p:cNvPr name="TextBox 11" id="11"/>
            <p:cNvSpPr txBox="true"/>
            <p:nvPr/>
          </p:nvSpPr>
          <p:spPr>
            <a:xfrm>
              <a:off x="0" y="-38100"/>
              <a:ext cx="1551036" cy="237464"/>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12398912" y="9530041"/>
            <a:ext cx="5889088" cy="756959"/>
            <a:chOff x="0" y="0"/>
            <a:chExt cx="1551036" cy="199364"/>
          </a:xfrm>
        </p:grpSpPr>
        <p:sp>
          <p:nvSpPr>
            <p:cNvPr name="Freeform 13" id="13"/>
            <p:cNvSpPr/>
            <p:nvPr/>
          </p:nvSpPr>
          <p:spPr>
            <a:xfrm flipH="false" flipV="false" rot="0">
              <a:off x="0" y="0"/>
              <a:ext cx="1551036" cy="199364"/>
            </a:xfrm>
            <a:custGeom>
              <a:avLst/>
              <a:gdLst/>
              <a:ahLst/>
              <a:cxnLst/>
              <a:rect r="r" b="b" t="t" l="l"/>
              <a:pathLst>
                <a:path h="199364" w="1551036">
                  <a:moveTo>
                    <a:pt x="0" y="0"/>
                  </a:moveTo>
                  <a:lnTo>
                    <a:pt x="1551036" y="0"/>
                  </a:lnTo>
                  <a:lnTo>
                    <a:pt x="1551036" y="199364"/>
                  </a:lnTo>
                  <a:lnTo>
                    <a:pt x="0" y="199364"/>
                  </a:lnTo>
                  <a:close/>
                </a:path>
              </a:pathLst>
            </a:custGeom>
            <a:solidFill>
              <a:srgbClr val="5B98BA"/>
            </a:solidFill>
            <a:ln cap="sq">
              <a:noFill/>
              <a:prstDash val="solid"/>
              <a:miter/>
            </a:ln>
          </p:spPr>
        </p:sp>
        <p:sp>
          <p:nvSpPr>
            <p:cNvPr name="TextBox 14" id="14"/>
            <p:cNvSpPr txBox="true"/>
            <p:nvPr/>
          </p:nvSpPr>
          <p:spPr>
            <a:xfrm>
              <a:off x="0" y="-38100"/>
              <a:ext cx="1551036" cy="237464"/>
            </a:xfrm>
            <a:prstGeom prst="rect">
              <a:avLst/>
            </a:prstGeom>
          </p:spPr>
          <p:txBody>
            <a:bodyPr anchor="ctr" rtlCol="false" tIns="50800" lIns="50800" bIns="50800" rIns="50800"/>
            <a:lstStyle/>
            <a:p>
              <a:pPr algn="ctr">
                <a:lnSpc>
                  <a:spcPts val="2659"/>
                </a:lnSpc>
              </a:pPr>
            </a:p>
          </p:txBody>
        </p:sp>
      </p:grpSp>
      <p:sp>
        <p:nvSpPr>
          <p:cNvPr name="Freeform 15" id="15"/>
          <p:cNvSpPr/>
          <p:nvPr/>
        </p:nvSpPr>
        <p:spPr>
          <a:xfrm flipH="false" flipV="false" rot="0">
            <a:off x="-4925441" y="3609788"/>
            <a:ext cx="9392643" cy="9529477"/>
          </a:xfrm>
          <a:custGeom>
            <a:avLst/>
            <a:gdLst/>
            <a:ahLst/>
            <a:cxnLst/>
            <a:rect r="r" b="b" t="t" l="l"/>
            <a:pathLst>
              <a:path h="9529477" w="9392643">
                <a:moveTo>
                  <a:pt x="0" y="0"/>
                </a:moveTo>
                <a:lnTo>
                  <a:pt x="9392643" y="0"/>
                </a:lnTo>
                <a:lnTo>
                  <a:pt x="9392643" y="9529476"/>
                </a:lnTo>
                <a:lnTo>
                  <a:pt x="0" y="9529476"/>
                </a:lnTo>
                <a:lnTo>
                  <a:pt x="0" y="0"/>
                </a:lnTo>
                <a:close/>
              </a:path>
            </a:pathLst>
          </a:custGeom>
          <a:blipFill>
            <a:blip r:embed="rId8">
              <a:alphaModFix amt="20999"/>
              <a:extLst>
                <a:ext uri="{96DAC541-7B7A-43D3-8B79-37D633B846F1}">
                  <asvg:svgBlip xmlns:asvg="http://schemas.microsoft.com/office/drawing/2016/SVG/main" r:embed="rId9"/>
                </a:ext>
              </a:extLst>
            </a:blip>
            <a:stretch>
              <a:fillRect l="0" t="0" r="0" b="0"/>
            </a:stretch>
          </a:blipFill>
        </p:spPr>
      </p:sp>
      <p:sp>
        <p:nvSpPr>
          <p:cNvPr name="TextBox 16" id="16"/>
          <p:cNvSpPr txBox="true"/>
          <p:nvPr/>
        </p:nvSpPr>
        <p:spPr>
          <a:xfrm rot="0">
            <a:off x="5736916" y="4723541"/>
            <a:ext cx="3747646" cy="515647"/>
          </a:xfrm>
          <a:prstGeom prst="rect">
            <a:avLst/>
          </a:prstGeom>
        </p:spPr>
        <p:txBody>
          <a:bodyPr anchor="t" rtlCol="false" tIns="0" lIns="0" bIns="0" rIns="0">
            <a:spAutoFit/>
          </a:bodyPr>
          <a:lstStyle/>
          <a:p>
            <a:pPr algn="l" marL="0" indent="0" lvl="1">
              <a:lnSpc>
                <a:spcPts val="4050"/>
              </a:lnSpc>
              <a:spcBef>
                <a:spcPct val="0"/>
              </a:spcBef>
            </a:pPr>
            <a:r>
              <a:rPr lang="en-US" b="true" sz="2893" spc="-57">
                <a:solidFill>
                  <a:srgbClr val="145DA0"/>
                </a:solidFill>
                <a:latin typeface="Poppins Bold"/>
                <a:ea typeface="Poppins Bold"/>
                <a:cs typeface="Poppins Bold"/>
                <a:sym typeface="Poppins Bold"/>
              </a:rPr>
              <a:t>BlockchainX</a:t>
            </a:r>
          </a:p>
        </p:txBody>
      </p:sp>
      <p:sp>
        <p:nvSpPr>
          <p:cNvPr name="TextBox 17" id="17"/>
          <p:cNvSpPr txBox="true"/>
          <p:nvPr/>
        </p:nvSpPr>
        <p:spPr>
          <a:xfrm rot="0">
            <a:off x="6273438" y="6281864"/>
            <a:ext cx="6335891" cy="639817"/>
          </a:xfrm>
          <a:prstGeom prst="rect">
            <a:avLst/>
          </a:prstGeom>
        </p:spPr>
        <p:txBody>
          <a:bodyPr anchor="t" rtlCol="false" tIns="0" lIns="0" bIns="0" rIns="0">
            <a:spAutoFit/>
          </a:bodyPr>
          <a:lstStyle/>
          <a:p>
            <a:pPr algn="l" marL="0" indent="0" lvl="1">
              <a:lnSpc>
                <a:spcPts val="2534"/>
              </a:lnSpc>
              <a:spcBef>
                <a:spcPct val="0"/>
              </a:spcBef>
            </a:pPr>
            <a:r>
              <a:rPr lang="en-US" sz="1810" spc="-36" u="sng">
                <a:solidFill>
                  <a:srgbClr val="145DA0"/>
                </a:solidFill>
                <a:latin typeface="Poppins"/>
                <a:ea typeface="Poppins"/>
                <a:cs typeface="Poppins"/>
                <a:sym typeface="Poppins"/>
                <a:hlinkClick r:id="rId10" tooltip="https://www.blockchainx.tech/token-development-company/"/>
              </a:rPr>
              <a:t>https://www.blockchainx.tech/token-development-company/</a:t>
            </a:r>
          </a:p>
        </p:txBody>
      </p:sp>
      <p:sp>
        <p:nvSpPr>
          <p:cNvPr name="TextBox 18" id="18"/>
          <p:cNvSpPr txBox="true"/>
          <p:nvPr/>
        </p:nvSpPr>
        <p:spPr>
          <a:xfrm rot="0">
            <a:off x="6273438" y="5572544"/>
            <a:ext cx="3559508" cy="325492"/>
          </a:xfrm>
          <a:prstGeom prst="rect">
            <a:avLst/>
          </a:prstGeom>
        </p:spPr>
        <p:txBody>
          <a:bodyPr anchor="t" rtlCol="false" tIns="0" lIns="0" bIns="0" rIns="0">
            <a:spAutoFit/>
          </a:bodyPr>
          <a:lstStyle/>
          <a:p>
            <a:pPr algn="l" marL="0" indent="0" lvl="1">
              <a:lnSpc>
                <a:spcPts val="2534"/>
              </a:lnSpc>
              <a:spcBef>
                <a:spcPct val="0"/>
              </a:spcBef>
            </a:pPr>
            <a:r>
              <a:rPr lang="en-US" sz="1810" spc="-36">
                <a:solidFill>
                  <a:srgbClr val="145DA0"/>
                </a:solidFill>
                <a:latin typeface="Poppins"/>
                <a:ea typeface="Poppins"/>
                <a:cs typeface="Poppins"/>
                <a:sym typeface="Poppins"/>
              </a:rPr>
              <a:t>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DAGTuhb5aJg</dc:identifier>
  <dcterms:modified xsi:type="dcterms:W3CDTF">2011-08-01T06:04:30Z</dcterms:modified>
  <cp:revision>1</cp:revision>
  <dc:title>Crypto token History and its Key Features</dc:title>
</cp:coreProperties>
</file>