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AFFC55C-DEC3-416B-9DDC-FE615EF075E2}" type="datetimeFigureOut">
              <a:rPr lang="en-US" smtClean="0"/>
              <a:t>10/14/2024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AFFC55C-DEC3-416B-9DDC-FE615EF075E2}" type="datetimeFigureOut">
              <a:rPr lang="en-US" smtClean="0"/>
              <a:t>10/14/2024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FC55C-DEC3-416B-9DDC-FE615EF075E2}" type="datetimeFigureOut">
              <a:rPr lang="en-US" smtClean="0"/>
              <a:t>10/14/2024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AFFC55C-DEC3-416B-9DDC-FE615EF075E2}" type="datetimeFigureOut">
              <a:rPr lang="en-US" smtClean="0"/>
              <a:t>10/14/2024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AFFC55C-DEC3-416B-9DDC-FE615EF075E2}" type="datetimeFigureOut">
              <a:rPr lang="en-US" smtClean="0"/>
              <a:t>10/14/2024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AFFC55C-DEC3-416B-9DDC-FE615EF075E2}" type="datetimeFigureOut">
              <a:rPr lang="en-US" smtClean="0"/>
              <a:t>10/14/2024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FC55C-DEC3-416B-9DDC-FE615EF075E2}" type="datetimeFigureOut">
              <a:rPr lang="en-US" smtClean="0"/>
              <a:t>10/14/2024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FC55C-DEC3-416B-9DDC-FE615EF075E2}" type="datetimeFigureOut">
              <a:rPr lang="en-US" smtClean="0"/>
              <a:t>10/14/2024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FC55C-DEC3-416B-9DDC-FE615EF075E2}" type="datetimeFigureOut">
              <a:rPr lang="en-US" smtClean="0"/>
              <a:t>10/14/2024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AFFC55C-DEC3-416B-9DDC-FE615EF075E2}" type="datetimeFigureOut">
              <a:rPr lang="en-US" smtClean="0"/>
              <a:t>10/14/2024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AFFC55C-DEC3-416B-9DDC-FE615EF075E2}" type="datetimeFigureOut">
              <a:rPr lang="en-US" smtClean="0"/>
              <a:t>10/14/2024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2A5F6E-AD71-4996-BE17-8A6022C27B56}"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50000">
              <a:schemeClr val="accent5">
                <a:lumMod val="60000"/>
                <a:lumOff val="40000"/>
              </a:schemeClr>
            </a:gs>
            <a:gs pos="100000">
              <a:schemeClr val="accent5"/>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FC55C-DEC3-416B-9DDC-FE615EF075E2}" type="datetimeFigureOut">
              <a:rPr lang="en-US" smtClean="0"/>
              <a:t>10/14/2024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A5F6E-AD71-4996-BE17-8A6022C27B56}"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envitz.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nvitz.com/ot-table-gel-pad-head-section/"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lenvitz.com/supine-lithotomy-position/" TargetMode="External"/><Relationship Id="rId2" Type="http://schemas.openxmlformats.org/officeDocument/2006/relationships/hyperlink" Target="https://www.lenvitz.com/comman-gel-pad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4290"/>
            <a:ext cx="9144000" cy="2327281"/>
          </a:xfrm>
        </p:spPr>
        <p:txBody>
          <a:bodyPr>
            <a:normAutofit/>
          </a:bodyPr>
          <a:lstStyle/>
          <a:p>
            <a:r>
              <a:rPr lang="en-IN" sz="3200" b="1" dirty="0">
                <a:latin typeface="Arial" pitchFamily="34" charset="0"/>
                <a:cs typeface="Arial" pitchFamily="34" charset="0"/>
              </a:rPr>
              <a:t>OT Table Mat for </a:t>
            </a:r>
            <a:r>
              <a:rPr lang="en-IN" sz="3200" b="1" dirty="0" err="1">
                <a:latin typeface="Arial" pitchFamily="34" charset="0"/>
                <a:cs typeface="Arial" pitchFamily="34" charset="0"/>
              </a:rPr>
              <a:t>Pediatric</a:t>
            </a:r>
            <a:r>
              <a:rPr lang="en-IN" sz="3200" b="1" dirty="0">
                <a:latin typeface="Arial" pitchFamily="34" charset="0"/>
                <a:cs typeface="Arial" pitchFamily="34" charset="0"/>
              </a:rPr>
              <a:t> Surgeries: Ensuring the Best Care</a:t>
            </a:r>
            <a:r>
              <a:rPr lang="en-IN" sz="3200" b="0" dirty="0" smtClean="0">
                <a:latin typeface="Arial" pitchFamily="34" charset="0"/>
                <a:cs typeface="Arial" pitchFamily="34" charset="0"/>
              </a:rPr>
              <a:t/>
            </a:r>
            <a:br>
              <a:rPr lang="en-IN" sz="3200" b="0" dirty="0" smtClean="0">
                <a:latin typeface="Arial" pitchFamily="34" charset="0"/>
                <a:cs typeface="Arial" pitchFamily="34" charset="0"/>
              </a:rPr>
            </a:br>
            <a:r>
              <a:rPr lang="en-IN" sz="3200" dirty="0" smtClean="0">
                <a:latin typeface="Arial" pitchFamily="34" charset="0"/>
                <a:cs typeface="Arial" pitchFamily="34" charset="0"/>
              </a:rPr>
              <a:t/>
            </a:r>
            <a:br>
              <a:rPr lang="en-IN" sz="3200" dirty="0" smtClean="0">
                <a:latin typeface="Arial" pitchFamily="34" charset="0"/>
                <a:cs typeface="Arial" pitchFamily="34" charset="0"/>
              </a:rPr>
            </a:br>
            <a:endParaRPr lang="en-IN" sz="3200" dirty="0">
              <a:latin typeface="Arial" pitchFamily="34" charset="0"/>
              <a:cs typeface="Arial" pitchFamily="34" charset="0"/>
            </a:endParaRPr>
          </a:p>
        </p:txBody>
      </p:sp>
      <p:pic>
        <p:nvPicPr>
          <p:cNvPr id="7" name="Picture 4" descr="No photo description available.">
            <a:extLst>
              <a:ext uri="{FF2B5EF4-FFF2-40B4-BE49-F238E27FC236}">
                <a16:creationId xmlns:a16="http://schemas.microsoft.com/office/drawing/2014/main" xmlns="" id="{D43787C3-AD56-3DE7-B237-E606EA093EB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57488" y="2143116"/>
            <a:ext cx="3419167" cy="3419167"/>
          </a:xfrm>
          <a:prstGeom prst="rect">
            <a:avLst/>
          </a:prstGeom>
          <a:noFill/>
          <a:extLst>
            <a:ext uri="{909E8E84-426E-40DD-AFC4-6F175D3DCCD1}">
              <a14:hiddenFill xmlns:a14="http://schemas.microsoft.com/office/drawing/2010/main" xmlns="">
                <a:solidFill>
                  <a:srgbClr val="FFFFFF"/>
                </a:solidFill>
              </a14:hiddenFill>
            </a:ext>
          </a:extLst>
        </p:spPr>
      </p:pic>
      <p:sp>
        <p:nvSpPr>
          <p:cNvPr id="8" name="Subtitle 2">
            <a:extLst>
              <a:ext uri="{FF2B5EF4-FFF2-40B4-BE49-F238E27FC236}">
                <a16:creationId xmlns:a16="http://schemas.microsoft.com/office/drawing/2014/main" xmlns="" id="{736C37C6-4F1D-64EA-A00C-CE522663E033}"/>
              </a:ext>
            </a:extLst>
          </p:cNvPr>
          <p:cNvSpPr txBox="1">
            <a:spLocks/>
          </p:cNvSpPr>
          <p:nvPr/>
        </p:nvSpPr>
        <p:spPr>
          <a:xfrm>
            <a:off x="0" y="6356555"/>
            <a:ext cx="9144000" cy="501445"/>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solidFill>
                  <a:schemeClr val="tx2"/>
                </a:solidFill>
                <a:effectLst/>
                <a:uLnTx/>
                <a:uFillTx/>
                <a:latin typeface="Arial" pitchFamily="34" charset="0"/>
                <a:cs typeface="Arial" pitchFamily="34" charset="0"/>
                <a:hlinkClick r:id="rId3"/>
              </a:rPr>
              <a:t>https://www.lenvitz.com/</a:t>
            </a:r>
            <a:endParaRPr kumimoji="0" lang="en-US" sz="2400" b="0" i="0" u="none" strike="noStrike" kern="1200" cap="none" spc="0" normalizeH="0" baseline="0" noProof="0" dirty="0" smtClean="0">
              <a:ln>
                <a:noFill/>
              </a:ln>
              <a:solidFill>
                <a:schemeClr val="tx2"/>
              </a:solidFill>
              <a:effectLst/>
              <a:uLnTx/>
              <a:uFillTx/>
              <a:latin typeface="Arial" pitchFamily="34" charset="0"/>
              <a:cs typeface="Arial"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chemeClr val="tx2"/>
              </a:solidFill>
              <a:effectLst/>
              <a:uLnTx/>
              <a:uFillTx/>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52"/>
            <a:ext cx="9144000" cy="5909310"/>
          </a:xfrm>
          <a:prstGeom prst="rect">
            <a:avLst/>
          </a:prstGeom>
        </p:spPr>
        <p:txBody>
          <a:bodyPr wrap="square">
            <a:spAutoFit/>
          </a:bodyPr>
          <a:lstStyle/>
          <a:p>
            <a:r>
              <a:rPr lang="en-IN" dirty="0">
                <a:latin typeface="Arial" pitchFamily="34" charset="0"/>
                <a:cs typeface="Arial" pitchFamily="34" charset="0"/>
              </a:rPr>
              <a:t>Thus, </a:t>
            </a:r>
            <a:r>
              <a:rPr lang="en-IN" dirty="0" err="1">
                <a:latin typeface="Arial" pitchFamily="34" charset="0"/>
                <a:cs typeface="Arial" pitchFamily="34" charset="0"/>
              </a:rPr>
              <a:t>pediatric</a:t>
            </a:r>
            <a:r>
              <a:rPr lang="en-IN" dirty="0">
                <a:latin typeface="Arial" pitchFamily="34" charset="0"/>
                <a:cs typeface="Arial" pitchFamily="34" charset="0"/>
              </a:rPr>
              <a:t> surgeries are very delicate in order to avoid causing harm or discomfort to young patients. Still, one important aspect of the care to be offered is the OT table mat for the patients they need for positioning and comfortable surgery services. Along with patient positioning gel pads, and </a:t>
            </a:r>
            <a:r>
              <a:rPr lang="en-IN" dirty="0" err="1">
                <a:latin typeface="Arial" pitchFamily="34" charset="0"/>
                <a:cs typeface="Arial" pitchFamily="34" charset="0"/>
              </a:rPr>
              <a:t>lithotomy</a:t>
            </a:r>
            <a:r>
              <a:rPr lang="en-IN" dirty="0">
                <a:latin typeface="Arial" pitchFamily="34" charset="0"/>
                <a:cs typeface="Arial" pitchFamily="34" charset="0"/>
              </a:rPr>
              <a:t> position gel pads these mats are less risky and in a way ensures that children who are undergoing surgeries are well supported in the process.</a:t>
            </a:r>
            <a:endParaRPr lang="en-IN" b="0" dirty="0" smtClean="0">
              <a:latin typeface="Arial" pitchFamily="34" charset="0"/>
              <a:cs typeface="Arial" pitchFamily="34" charset="0"/>
            </a:endParaRPr>
          </a:p>
          <a:p>
            <a:r>
              <a:rPr lang="en-IN" b="0" dirty="0" smtClean="0">
                <a:latin typeface="Arial" pitchFamily="34" charset="0"/>
                <a:cs typeface="Arial" pitchFamily="34" charset="0"/>
              </a:rPr>
              <a:t/>
            </a:r>
            <a:br>
              <a:rPr lang="en-IN" b="0" dirty="0" smtClean="0">
                <a:latin typeface="Arial" pitchFamily="34" charset="0"/>
                <a:cs typeface="Arial" pitchFamily="34" charset="0"/>
              </a:rPr>
            </a:br>
            <a:r>
              <a:rPr lang="en-IN" b="1" dirty="0">
                <a:latin typeface="Arial" pitchFamily="34" charset="0"/>
                <a:cs typeface="Arial" pitchFamily="34" charset="0"/>
              </a:rPr>
              <a:t>Importance of OT Table Mat in </a:t>
            </a:r>
            <a:r>
              <a:rPr lang="en-IN" b="1" dirty="0" err="1">
                <a:latin typeface="Arial" pitchFamily="34" charset="0"/>
                <a:cs typeface="Arial" pitchFamily="34" charset="0"/>
              </a:rPr>
              <a:t>Pediatric</a:t>
            </a:r>
            <a:r>
              <a:rPr lang="en-IN" b="1" dirty="0">
                <a:latin typeface="Arial" pitchFamily="34" charset="0"/>
                <a:cs typeface="Arial" pitchFamily="34" charset="0"/>
              </a:rPr>
              <a:t> Surgeries</a:t>
            </a:r>
            <a:endParaRPr lang="en-IN" b="0" dirty="0" smtClean="0">
              <a:latin typeface="Arial" pitchFamily="34" charset="0"/>
              <a:cs typeface="Arial" pitchFamily="34" charset="0"/>
            </a:endParaRPr>
          </a:p>
          <a:p>
            <a:r>
              <a:rPr lang="en-IN" dirty="0">
                <a:latin typeface="Arial" pitchFamily="34" charset="0"/>
                <a:cs typeface="Arial" pitchFamily="34" charset="0"/>
              </a:rPr>
              <a:t>In </a:t>
            </a:r>
            <a:r>
              <a:rPr lang="en-IN" dirty="0" err="1">
                <a:latin typeface="Arial" pitchFamily="34" charset="0"/>
                <a:cs typeface="Arial" pitchFamily="34" charset="0"/>
              </a:rPr>
              <a:t>orthopedic</a:t>
            </a:r>
            <a:r>
              <a:rPr lang="en-IN" dirty="0">
                <a:latin typeface="Arial" pitchFamily="34" charset="0"/>
                <a:cs typeface="Arial" pitchFamily="34" charset="0"/>
              </a:rPr>
              <a:t> and especially </a:t>
            </a:r>
            <a:r>
              <a:rPr lang="en-IN" dirty="0" err="1">
                <a:latin typeface="Arial" pitchFamily="34" charset="0"/>
                <a:cs typeface="Arial" pitchFamily="34" charset="0"/>
              </a:rPr>
              <a:t>pediatric</a:t>
            </a:r>
            <a:r>
              <a:rPr lang="en-IN" dirty="0">
                <a:latin typeface="Arial" pitchFamily="34" charset="0"/>
                <a:cs typeface="Arial" pitchFamily="34" charset="0"/>
              </a:rPr>
              <a:t> surgeries, the structure of the patient’s body is still tender and can easily develop problems like bed sores, nerve injury or wrong positioning during surgery. An </a:t>
            </a:r>
            <a:r>
              <a:rPr lang="en-IN" b="1" u="sng" dirty="0">
                <a:latin typeface="Arial" pitchFamily="34" charset="0"/>
                <a:cs typeface="Arial" pitchFamily="34" charset="0"/>
                <a:hlinkClick r:id="rId2"/>
              </a:rPr>
              <a:t>OT table mat</a:t>
            </a:r>
            <a:r>
              <a:rPr lang="en-IN" dirty="0">
                <a:latin typeface="Arial" pitchFamily="34" charset="0"/>
                <a:cs typeface="Arial" pitchFamily="34" charset="0"/>
              </a:rPr>
              <a:t> is an accessory placed upon the operating table for the purpose of distributing and reducing the patient’s weight on the surgical table. It is effective in avoiding development of complications such as pressure ulcers as well as nerve compression, more so in </a:t>
            </a:r>
            <a:r>
              <a:rPr lang="en-IN" dirty="0" err="1">
                <a:latin typeface="Arial" pitchFamily="34" charset="0"/>
                <a:cs typeface="Arial" pitchFamily="34" charset="0"/>
              </a:rPr>
              <a:t>pediatric</a:t>
            </a:r>
            <a:r>
              <a:rPr lang="en-IN" dirty="0">
                <a:latin typeface="Arial" pitchFamily="34" charset="0"/>
                <a:cs typeface="Arial" pitchFamily="34" charset="0"/>
              </a:rPr>
              <a:t> clients as their tissues are still growing.</a:t>
            </a:r>
            <a:endParaRPr lang="en-IN" b="0" dirty="0" smtClean="0">
              <a:latin typeface="Arial" pitchFamily="34" charset="0"/>
              <a:cs typeface="Arial" pitchFamily="34" charset="0"/>
            </a:endParaRPr>
          </a:p>
          <a:p>
            <a:r>
              <a:rPr lang="en-IN" b="0" dirty="0" smtClean="0">
                <a:latin typeface="Arial" pitchFamily="34" charset="0"/>
                <a:cs typeface="Arial" pitchFamily="34" charset="0"/>
              </a:rPr>
              <a:t/>
            </a:r>
            <a:br>
              <a:rPr lang="en-IN" b="0" dirty="0" smtClean="0">
                <a:latin typeface="Arial" pitchFamily="34" charset="0"/>
                <a:cs typeface="Arial" pitchFamily="34" charset="0"/>
              </a:rPr>
            </a:br>
            <a:r>
              <a:rPr lang="en-IN" dirty="0">
                <a:latin typeface="Arial" pitchFamily="34" charset="0"/>
                <a:cs typeface="Arial" pitchFamily="34" charset="0"/>
              </a:rPr>
              <a:t>The </a:t>
            </a:r>
            <a:r>
              <a:rPr lang="en-IN" dirty="0" err="1">
                <a:latin typeface="Arial" pitchFamily="34" charset="0"/>
                <a:cs typeface="Arial" pitchFamily="34" charset="0"/>
              </a:rPr>
              <a:t>pediatric</a:t>
            </a:r>
            <a:r>
              <a:rPr lang="en-IN" dirty="0">
                <a:latin typeface="Arial" pitchFamily="34" charset="0"/>
                <a:cs typeface="Arial" pitchFamily="34" charset="0"/>
              </a:rPr>
              <a:t> patients have to be comfortable and safe during the surgical operations since their bodies are still developing. The use of OT table mat in surgery is well evident from the fact, it assists the surgeons to place the young patients in a correct position, which is mandatory for a good surgical result.</a:t>
            </a:r>
            <a:endParaRPr lang="en-IN" b="0" dirty="0" smtClean="0">
              <a:latin typeface="Arial" pitchFamily="34" charset="0"/>
              <a:cs typeface="Arial" pitchFamily="34" charset="0"/>
            </a:endParaRPr>
          </a:p>
          <a:p>
            <a:r>
              <a:rPr lang="en-IN" dirty="0" smtClean="0">
                <a:latin typeface="Arial" pitchFamily="34" charset="0"/>
                <a:cs typeface="Arial" pitchFamily="34" charset="0"/>
              </a:rPr>
              <a:t/>
            </a:r>
            <a:br>
              <a:rPr lang="en-IN" dirty="0" smtClean="0">
                <a:latin typeface="Arial" pitchFamily="34" charset="0"/>
                <a:cs typeface="Arial" pitchFamily="34" charset="0"/>
              </a:rPr>
            </a:br>
            <a:endParaRPr lang="en-IN"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9144000" cy="6740307"/>
          </a:xfrm>
          <a:prstGeom prst="rect">
            <a:avLst/>
          </a:prstGeom>
        </p:spPr>
        <p:txBody>
          <a:bodyPr wrap="square">
            <a:spAutoFit/>
          </a:bodyPr>
          <a:lstStyle/>
          <a:p>
            <a:r>
              <a:rPr lang="en-IN" b="1" dirty="0"/>
              <a:t>Role of Patient Positioning Gel Pads</a:t>
            </a:r>
            <a:endParaRPr lang="en-IN" b="0" dirty="0" smtClean="0"/>
          </a:p>
          <a:p>
            <a:r>
              <a:rPr lang="en-IN" dirty="0"/>
              <a:t>The OT table mat must be used hence additional support is provided by </a:t>
            </a:r>
            <a:r>
              <a:rPr lang="en-IN" b="1" u="sng" dirty="0">
                <a:hlinkClick r:id="rId2"/>
              </a:rPr>
              <a:t>patient positioning gel pads</a:t>
            </a:r>
            <a:r>
              <a:rPr lang="en-IN" dirty="0"/>
              <a:t>. These gel pads are inserted at certain areas of the human body that require special support and padding including the head, back and limbs. This gel material is close to the patient’s body not only eliminating the possibility of sores but also guaranteeing the patient a comfortable stay all through the procedure.</a:t>
            </a:r>
            <a:endParaRPr lang="en-IN" b="0" dirty="0" smtClean="0"/>
          </a:p>
          <a:p>
            <a:r>
              <a:rPr lang="en-IN" b="0" dirty="0" smtClean="0"/>
              <a:t/>
            </a:r>
            <a:br>
              <a:rPr lang="en-IN" b="0" dirty="0" smtClean="0"/>
            </a:br>
            <a:r>
              <a:rPr lang="en-IN" dirty="0"/>
              <a:t>Patient positioning gel pads become an important factor in </a:t>
            </a:r>
            <a:r>
              <a:rPr lang="en-IN" dirty="0" err="1"/>
              <a:t>pediatric</a:t>
            </a:r>
            <a:r>
              <a:rPr lang="en-IN" dirty="0"/>
              <a:t> surgeries because children are more sensitive to the skin breakdown and nerve injuries than adults. It assists in maintaining the position of the child in the right surgical position and prevents ascendancy or slippage during the operations. These gel pads also help to manage the blood flow pressure because they are effective pressure pads which reduce the pressure on some sensitive parts of the body to help avoid long term negative implications.</a:t>
            </a:r>
            <a:endParaRPr lang="en-IN" b="0" dirty="0" smtClean="0"/>
          </a:p>
          <a:p>
            <a:endParaRPr lang="en-IN" dirty="0"/>
          </a:p>
          <a:p>
            <a:r>
              <a:rPr lang="en-IN" b="1" dirty="0" smtClean="0"/>
              <a:t>Specialized </a:t>
            </a:r>
            <a:r>
              <a:rPr lang="en-IN" b="1" dirty="0"/>
              <a:t>Care for </a:t>
            </a:r>
            <a:r>
              <a:rPr lang="en-IN" b="1" dirty="0" err="1"/>
              <a:t>Lithotomy</a:t>
            </a:r>
            <a:r>
              <a:rPr lang="en-IN" b="1" dirty="0"/>
              <a:t> </a:t>
            </a:r>
            <a:r>
              <a:rPr lang="en-IN" b="1" dirty="0" smtClean="0"/>
              <a:t>Position</a:t>
            </a:r>
          </a:p>
          <a:p>
            <a:r>
              <a:rPr lang="en-IN" dirty="0"/>
              <a:t>There are some surgeries that are usually performed on children for instance urological or </a:t>
            </a:r>
            <a:r>
              <a:rPr lang="en-IN" dirty="0" err="1"/>
              <a:t>gynecological</a:t>
            </a:r>
            <a:r>
              <a:rPr lang="en-IN" dirty="0"/>
              <a:t> procedures which call for the </a:t>
            </a:r>
            <a:r>
              <a:rPr lang="en-IN" dirty="0" err="1"/>
              <a:t>lithotomy</a:t>
            </a:r>
            <a:r>
              <a:rPr lang="en-IN" dirty="0"/>
              <a:t> position. This position concerns the patient lying face down with legs elevated on some sort of supports popularly known as stirrups. However, the comfort of the child in this position and his safety when being taken through this position requires the </a:t>
            </a:r>
            <a:r>
              <a:rPr lang="en-IN" b="1" u="sng" dirty="0" err="1">
                <a:hlinkClick r:id="rId3"/>
              </a:rPr>
              <a:t>lithotomy</a:t>
            </a:r>
            <a:r>
              <a:rPr lang="en-IN" b="1" u="sng" dirty="0">
                <a:hlinkClick r:id="rId3"/>
              </a:rPr>
              <a:t> position gel pads</a:t>
            </a:r>
            <a:r>
              <a:rPr lang="en-IN" dirty="0"/>
              <a:t>.</a:t>
            </a:r>
            <a:endParaRPr lang="en-IN" b="0" dirty="0" smtClean="0"/>
          </a:p>
          <a:p>
            <a:r>
              <a:rPr lang="en-IN" dirty="0" smtClean="0"/>
              <a:t/>
            </a:r>
            <a:br>
              <a:rPr lang="en-IN" dirty="0" smtClean="0"/>
            </a:br>
            <a:endParaRPr lang="en-IN" b="0" dirty="0" smtClean="0"/>
          </a:p>
          <a:p>
            <a:r>
              <a:rPr lang="en-IN" dirty="0" smtClean="0"/>
              <a:t/>
            </a:r>
            <a:br>
              <a:rPr lang="en-IN" dirty="0" smtClean="0"/>
            </a:b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8786874" cy="5078313"/>
          </a:xfrm>
          <a:prstGeom prst="rect">
            <a:avLst/>
          </a:prstGeom>
        </p:spPr>
        <p:txBody>
          <a:bodyPr wrap="square">
            <a:spAutoFit/>
          </a:bodyPr>
          <a:lstStyle/>
          <a:p>
            <a:r>
              <a:rPr lang="en-IN" dirty="0"/>
              <a:t>These pads offer patient leg and back support and yet are made of gel to avoid extra pressure or stress on the joints and muscles. Children are especially at risk of discomfort or injury if they are placed for an extended period in the </a:t>
            </a:r>
            <a:r>
              <a:rPr lang="en-IN" dirty="0" err="1"/>
              <a:t>lithotomy</a:t>
            </a:r>
            <a:r>
              <a:rPr lang="en-IN" dirty="0"/>
              <a:t> position, so </a:t>
            </a:r>
            <a:r>
              <a:rPr lang="en-IN" dirty="0" err="1"/>
              <a:t>lithotomy</a:t>
            </a:r>
            <a:r>
              <a:rPr lang="en-IN" dirty="0"/>
              <a:t> position gel pads are essential. Besides autoclaving the skin, these gel pads provide the patient with stability and as a result, surgeons and assistants do not worry about the patient while performing their surgery.</a:t>
            </a:r>
            <a:endParaRPr lang="en-IN" b="0" dirty="0" smtClean="0"/>
          </a:p>
          <a:p>
            <a:r>
              <a:rPr lang="en-IN" b="0" dirty="0" smtClean="0"/>
              <a:t/>
            </a:r>
            <a:br>
              <a:rPr lang="en-IN" b="0" dirty="0" smtClean="0"/>
            </a:br>
            <a:r>
              <a:rPr lang="en-IN" b="1" dirty="0"/>
              <a:t>Conclusion</a:t>
            </a:r>
            <a:endParaRPr lang="en-IN" b="0" dirty="0" smtClean="0"/>
          </a:p>
          <a:p>
            <a:r>
              <a:rPr lang="en-IN" dirty="0"/>
              <a:t>An OT table mat, patient positioning gel pads, and </a:t>
            </a:r>
            <a:r>
              <a:rPr lang="en-IN" dirty="0" err="1"/>
              <a:t>lithotomy</a:t>
            </a:r>
            <a:r>
              <a:rPr lang="en-IN" dirty="0"/>
              <a:t> position gel pads guarantee that </a:t>
            </a:r>
            <a:r>
              <a:rPr lang="en-IN" dirty="0" err="1"/>
              <a:t>pediatric</a:t>
            </a:r>
            <a:r>
              <a:rPr lang="en-IN" dirty="0"/>
              <a:t> patients achieve the best experience ever during a surgery. These tools help in avoidance of pressure injuries and body positioning for young patients to help them in maintaining safety at all ages. Since operations on children need to be gentle and accurate, the proper positioning of goods becomes essential to getting the job done and protecting the child as well. When choosing the OT table mats and other positioning gel pads for the surgery go for the highest quality as this will make a big difference in the results and the comfort of the patient too.</a:t>
            </a:r>
            <a:endParaRPr lang="en-IN" b="0" dirty="0" smtClean="0"/>
          </a:p>
          <a:p>
            <a:r>
              <a:rPr lang="en-IN" b="0" dirty="0" smtClean="0"/>
              <a:t/>
            </a:r>
            <a:br>
              <a:rPr lang="en-IN" b="0" dirty="0" smtClean="0"/>
            </a:b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1A298C-54D9-DE6F-1F47-AEE7527EF8FC}"/>
              </a:ext>
            </a:extLst>
          </p:cNvPr>
          <p:cNvSpPr txBox="1">
            <a:spLocks/>
          </p:cNvSpPr>
          <p:nvPr/>
        </p:nvSpPr>
        <p:spPr>
          <a:xfrm>
            <a:off x="0" y="214290"/>
            <a:ext cx="91440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xmlns="" id="{9A9E6697-0F39-123A-6283-E8BBBB801023}"/>
              </a:ext>
            </a:extLst>
          </p:cNvPr>
          <p:cNvSpPr/>
          <p:nvPr/>
        </p:nvSpPr>
        <p:spPr>
          <a:xfrm>
            <a:off x="142844" y="1571612"/>
            <a:ext cx="8727155" cy="3139321"/>
          </a:xfrm>
          <a:prstGeom prst="rect">
            <a:avLst/>
          </a:prstGeom>
        </p:spPr>
        <p:txBody>
          <a:bodyPr wrap="square">
            <a:spAutoFit/>
          </a:bodyPr>
          <a:lstStyle/>
          <a:p>
            <a:r>
              <a:rPr lang="en-US" dirty="0">
                <a:latin typeface="Arial" pitchFamily="34" charset="0"/>
                <a:ea typeface="Roboto" panose="02000000000000000000" pitchFamily="2" charset="0"/>
                <a:cs typeface="Arial" pitchFamily="34" charset="0"/>
              </a:rPr>
              <a:t>Feel free to contact us for any questions and doubts​ on</a:t>
            </a:r>
          </a:p>
          <a:p>
            <a:r>
              <a:rPr lang="en-US" dirty="0">
                <a:solidFill>
                  <a:schemeClr val="accent1"/>
                </a:solidFill>
                <a:latin typeface="Arial" pitchFamily="34" charset="0"/>
                <a:ea typeface="Roboto" panose="02000000000000000000" pitchFamily="2" charset="0"/>
                <a:cs typeface="Arial" pitchFamily="34" charset="0"/>
                <a:hlinkClick r:id="rId2">
                  <a:extLst>
                    <a:ext uri="{A12FA001-AC4F-418D-AE19-62706E023703}">
                      <ahyp:hlinkClr xmlns:ahyp="http://schemas.microsoft.com/office/drawing/2018/hyperlinkcolor" xmlns="" val="tx"/>
                    </a:ext>
                  </a:extLst>
                </a:hlinkClick>
              </a:rPr>
              <a:t>https://www.lenvitz.com/</a:t>
            </a:r>
            <a:endParaRPr lang="en-US" dirty="0">
              <a:solidFill>
                <a:schemeClr val="accent1"/>
              </a:solidFill>
              <a:latin typeface="Arial" pitchFamily="34" charset="0"/>
              <a:ea typeface="Roboto" panose="02000000000000000000" pitchFamily="2" charset="0"/>
              <a:cs typeface="Arial" pitchFamily="34" charset="0"/>
            </a:endParaRPr>
          </a:p>
          <a:p>
            <a:endParaRPr lang="en-US" dirty="0">
              <a:latin typeface="Arial" pitchFamily="34" charset="0"/>
              <a:ea typeface="Roboto" panose="02000000000000000000" pitchFamily="2" charset="0"/>
              <a:cs typeface="Arial" pitchFamily="34" charset="0"/>
            </a:endParaRPr>
          </a:p>
          <a:p>
            <a:pPr fontAlgn="base"/>
            <a:r>
              <a:rPr lang="en-US" b="1" dirty="0">
                <a:latin typeface="Arial" pitchFamily="34" charset="0"/>
                <a:ea typeface="Roboto" panose="02000000000000000000" pitchFamily="2" charset="0"/>
                <a:cs typeface="Arial" pitchFamily="34" charset="0"/>
              </a:rPr>
              <a:t>Phone No:</a:t>
            </a:r>
          </a:p>
          <a:p>
            <a:pPr fontAlgn="base"/>
            <a:r>
              <a:rPr lang="en-US" i="0" dirty="0">
                <a:effectLst/>
                <a:latin typeface="Arial" pitchFamily="34" charset="0"/>
                <a:cs typeface="Arial" pitchFamily="34" charset="0"/>
              </a:rPr>
              <a:t>+91 99454 57600</a:t>
            </a:r>
          </a:p>
          <a:p>
            <a:pPr fontAlgn="base"/>
            <a:r>
              <a:rPr lang="en-US" b="1" dirty="0">
                <a:latin typeface="Arial" pitchFamily="34" charset="0"/>
                <a:ea typeface="Roboto" panose="02000000000000000000" pitchFamily="2" charset="0"/>
                <a:cs typeface="Arial" pitchFamily="34" charset="0"/>
              </a:rPr>
              <a:t>Email Address:</a:t>
            </a:r>
          </a:p>
          <a:p>
            <a:pPr fontAlgn="base"/>
            <a:r>
              <a:rPr lang="en-US" dirty="0">
                <a:effectLst/>
                <a:latin typeface="Arial" pitchFamily="34" charset="0"/>
                <a:cs typeface="Arial" pitchFamily="34" charset="0"/>
              </a:rPr>
              <a:t>info@lenvitz.com</a:t>
            </a:r>
          </a:p>
          <a:p>
            <a:r>
              <a:rPr lang="en-US" b="1" dirty="0">
                <a:latin typeface="Arial" pitchFamily="34" charset="0"/>
                <a:ea typeface="Roboto" panose="02000000000000000000" pitchFamily="2" charset="0"/>
                <a:cs typeface="Arial" pitchFamily="34" charset="0"/>
              </a:rPr>
              <a:t>Head Office:</a:t>
            </a:r>
          </a:p>
          <a:p>
            <a:pPr fontAlgn="base"/>
            <a:r>
              <a:rPr lang="en-US" i="0" dirty="0" err="1">
                <a:effectLst/>
                <a:latin typeface="Arial" pitchFamily="34" charset="0"/>
                <a:cs typeface="Arial" pitchFamily="34" charset="0"/>
              </a:rPr>
              <a:t>S.No</a:t>
            </a:r>
            <a:r>
              <a:rPr lang="en-US" i="0" dirty="0">
                <a:effectLst/>
                <a:latin typeface="Arial" pitchFamily="34" charset="0"/>
                <a:cs typeface="Arial" pitchFamily="34" charset="0"/>
              </a:rPr>
              <a:t> 47/1, Subhadra Complex, Ground </a:t>
            </a:r>
            <a:r>
              <a:rPr lang="en-US" i="0" dirty="0" err="1">
                <a:effectLst/>
                <a:latin typeface="Arial" pitchFamily="34" charset="0"/>
                <a:cs typeface="Arial" pitchFamily="34" charset="0"/>
              </a:rPr>
              <a:t>floor,Opp</a:t>
            </a:r>
            <a:r>
              <a:rPr lang="en-US" i="0" dirty="0">
                <a:effectLst/>
                <a:latin typeface="Arial" pitchFamily="34" charset="0"/>
                <a:cs typeface="Arial" pitchFamily="34" charset="0"/>
              </a:rPr>
              <a:t> Meera Medical, </a:t>
            </a:r>
            <a:r>
              <a:rPr lang="en-US" i="0" dirty="0" err="1">
                <a:effectLst/>
                <a:latin typeface="Arial" pitchFamily="34" charset="0"/>
                <a:cs typeface="Arial" pitchFamily="34" charset="0"/>
              </a:rPr>
              <a:t>Manaji</a:t>
            </a:r>
            <a:r>
              <a:rPr lang="en-US" i="0" dirty="0">
                <a:effectLst/>
                <a:latin typeface="Arial" pitchFamily="34" charset="0"/>
                <a:cs typeface="Arial" pitchFamily="34" charset="0"/>
              </a:rPr>
              <a:t> </a:t>
            </a:r>
            <a:r>
              <a:rPr lang="en-US" i="0" dirty="0" err="1">
                <a:effectLst/>
                <a:latin typeface="Arial" pitchFamily="34" charset="0"/>
                <a:cs typeface="Arial" pitchFamily="34" charset="0"/>
              </a:rPr>
              <a:t>nagar</a:t>
            </a:r>
            <a:r>
              <a:rPr lang="en-US" i="0" dirty="0">
                <a:effectLst/>
                <a:latin typeface="Arial" pitchFamily="34" charset="0"/>
                <a:cs typeface="Arial" pitchFamily="34" charset="0"/>
              </a:rPr>
              <a:t> road, </a:t>
            </a:r>
            <a:r>
              <a:rPr lang="en-US" i="0" dirty="0" err="1">
                <a:effectLst/>
                <a:latin typeface="Arial" pitchFamily="34" charset="0"/>
                <a:cs typeface="Arial" pitchFamily="34" charset="0"/>
              </a:rPr>
              <a:t>Narhe</a:t>
            </a:r>
            <a:r>
              <a:rPr lang="en-US" i="0" dirty="0">
                <a:effectLst/>
                <a:latin typeface="Arial" pitchFamily="34" charset="0"/>
                <a:cs typeface="Arial" pitchFamily="34" charset="0"/>
              </a:rPr>
              <a:t>, Pune – 411041</a:t>
            </a:r>
            <a:endParaRPr lang="en-US" dirty="0">
              <a:latin typeface="Arial" pitchFamily="34" charset="0"/>
              <a:ea typeface="Roboto" panose="02000000000000000000" pitchFamily="2" charset="0"/>
              <a:cs typeface="Arial" pitchFamily="34" charset="0"/>
              <a:sym typeface="Calibri"/>
            </a:endParaRPr>
          </a:p>
          <a:p>
            <a:endParaRPr lang="en-IN" dirty="0">
              <a:latin typeface="Arial" pitchFamily="34" charset="0"/>
              <a:ea typeface="Roboto" panose="02000000000000000000" pitchFamily="2"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316</Words>
  <Application>Microsoft Office PowerPoint</Application>
  <PresentationFormat>On-screen Show (4:3)</PresentationFormat>
  <Paragraphs>29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OT Table Mat for Pediatric Surgeries: Ensuring the Best Care  </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 Table Mat for Pediatric Surgeries: Ensuring the Best Care</dc:title>
  <dc:creator>HP</dc:creator>
  <cp:lastModifiedBy>HP</cp:lastModifiedBy>
  <cp:revision>2</cp:revision>
  <dcterms:created xsi:type="dcterms:W3CDTF">2024-10-14T10:26:29Z</dcterms:created>
  <dcterms:modified xsi:type="dcterms:W3CDTF">2024-10-14T10:40:55Z</dcterms:modified>
</cp:coreProperties>
</file>