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ontserrat Bold" charset="1" panose="00000800000000000000"/>
      <p:regular r:id="rId15"/>
    </p:embeddedFont>
    <p:embeddedFont>
      <p:font typeface="Montserrat Classic Bold" charset="1" panose="00000800000000000000"/>
      <p:regular r:id="rId16"/>
    </p:embeddedFont>
    <p:embeddedFont>
      <p:font typeface="Arimo" charset="1" panose="020B0604020202020204"/>
      <p:regular r:id="rId17"/>
    </p:embeddedFont>
    <p:embeddedFont>
      <p:font typeface="Arimo Bold" charset="1" panose="020B0704020202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blockchainx.tech/launch-your-own-meme-coin/" TargetMode="External" Type="http://schemas.openxmlformats.org/officeDocument/2006/relationships/hyperlink"/><Relationship Id="rId3" Target="https://www.blockchainx.tech/launch-your-own-meme-coin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blockchainx.tech/launch-your-own-meme-coin/" TargetMode="External" Type="http://schemas.openxmlformats.org/officeDocument/2006/relationships/hyperlink"/><Relationship Id="rId3" Target="https://www.blockchainx.tech/launch-your-own-meme-coin/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100000">
            <a:off x="14324902" y="1469072"/>
            <a:ext cx="4879847" cy="15755995"/>
          </a:xfrm>
          <a:custGeom>
            <a:avLst/>
            <a:gdLst/>
            <a:ahLst/>
            <a:cxnLst/>
            <a:rect r="r" b="b" t="t" l="l"/>
            <a:pathLst>
              <a:path h="15755995" w="4879847">
                <a:moveTo>
                  <a:pt x="0" y="0"/>
                </a:moveTo>
                <a:lnTo>
                  <a:pt x="4879847" y="0"/>
                </a:lnTo>
                <a:lnTo>
                  <a:pt x="4879847" y="15755996"/>
                </a:lnTo>
                <a:lnTo>
                  <a:pt x="0" y="1575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r="0" b="-529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8992690" y="1539949"/>
            <a:ext cx="9336114" cy="9336114"/>
          </a:xfrm>
          <a:custGeom>
            <a:avLst/>
            <a:gdLst/>
            <a:ahLst/>
            <a:cxnLst/>
            <a:rect r="r" b="b" t="t" l="l"/>
            <a:pathLst>
              <a:path h="9336114" w="9336114">
                <a:moveTo>
                  <a:pt x="0" y="0"/>
                </a:moveTo>
                <a:lnTo>
                  <a:pt x="9336113" y="0"/>
                </a:lnTo>
                <a:lnTo>
                  <a:pt x="9336113" y="9336114"/>
                </a:lnTo>
                <a:lnTo>
                  <a:pt x="0" y="93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2700000">
            <a:off x="521329" y="-3317944"/>
            <a:ext cx="2336254" cy="7543272"/>
          </a:xfrm>
          <a:custGeom>
            <a:avLst/>
            <a:gdLst/>
            <a:ahLst/>
            <a:cxnLst/>
            <a:rect r="r" b="b" t="t" l="l"/>
            <a:pathLst>
              <a:path h="7543272" w="2336254">
                <a:moveTo>
                  <a:pt x="0" y="0"/>
                </a:moveTo>
                <a:lnTo>
                  <a:pt x="2336254" y="0"/>
                </a:lnTo>
                <a:lnTo>
                  <a:pt x="2336254" y="7543273"/>
                </a:lnTo>
                <a:lnTo>
                  <a:pt x="0" y="7543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r="0" b="-5299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434583" y="-7892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8937009"/>
            <a:ext cx="5756114" cy="820123"/>
            <a:chOff x="0" y="0"/>
            <a:chExt cx="1340844" cy="1910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0844" cy="191042"/>
            </a:xfrm>
            <a:custGeom>
              <a:avLst/>
              <a:gdLst/>
              <a:ahLst/>
              <a:cxnLst/>
              <a:rect r="r" b="b" t="t" l="l"/>
              <a:pathLst>
                <a:path h="191042" w="1340844">
                  <a:moveTo>
                    <a:pt x="95521" y="0"/>
                  </a:moveTo>
                  <a:lnTo>
                    <a:pt x="1245323" y="0"/>
                  </a:lnTo>
                  <a:cubicBezTo>
                    <a:pt x="1270657" y="0"/>
                    <a:pt x="1294953" y="10064"/>
                    <a:pt x="1312867" y="27977"/>
                  </a:cubicBezTo>
                  <a:cubicBezTo>
                    <a:pt x="1330780" y="45891"/>
                    <a:pt x="1340844" y="70187"/>
                    <a:pt x="1340844" y="95521"/>
                  </a:cubicBezTo>
                  <a:lnTo>
                    <a:pt x="1340844" y="95521"/>
                  </a:lnTo>
                  <a:cubicBezTo>
                    <a:pt x="1340844" y="120854"/>
                    <a:pt x="1330780" y="145151"/>
                    <a:pt x="1312867" y="163064"/>
                  </a:cubicBezTo>
                  <a:cubicBezTo>
                    <a:pt x="1294953" y="180978"/>
                    <a:pt x="1270657" y="191042"/>
                    <a:pt x="1245323" y="191042"/>
                  </a:cubicBezTo>
                  <a:lnTo>
                    <a:pt x="95521" y="191042"/>
                  </a:lnTo>
                  <a:cubicBezTo>
                    <a:pt x="70187" y="191042"/>
                    <a:pt x="45891" y="180978"/>
                    <a:pt x="27977" y="163064"/>
                  </a:cubicBezTo>
                  <a:cubicBezTo>
                    <a:pt x="10064" y="145151"/>
                    <a:pt x="0" y="120854"/>
                    <a:pt x="0" y="95521"/>
                  </a:cubicBezTo>
                  <a:lnTo>
                    <a:pt x="0" y="95521"/>
                  </a:lnTo>
                  <a:cubicBezTo>
                    <a:pt x="0" y="70187"/>
                    <a:pt x="10064" y="45891"/>
                    <a:pt x="27977" y="27977"/>
                  </a:cubicBezTo>
                  <a:cubicBezTo>
                    <a:pt x="45891" y="10064"/>
                    <a:pt x="70187" y="0"/>
                    <a:pt x="95521" y="0"/>
                  </a:cubicBez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40844" cy="238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0"/>
                </a:lnSpc>
                <a:spcBef>
                  <a:spcPct val="0"/>
                </a:spcBef>
              </a:pPr>
              <a:r>
                <a:rPr lang="en-US" b="true" sz="2500" spc="112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www.blockchainx.tech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19655" y="9094266"/>
            <a:ext cx="540836" cy="534936"/>
          </a:xfrm>
          <a:custGeom>
            <a:avLst/>
            <a:gdLst/>
            <a:ahLst/>
            <a:cxnLst/>
            <a:rect r="r" b="b" t="t" l="l"/>
            <a:pathLst>
              <a:path h="534936" w="540836">
                <a:moveTo>
                  <a:pt x="0" y="0"/>
                </a:moveTo>
                <a:lnTo>
                  <a:pt x="540836" y="0"/>
                </a:lnTo>
                <a:lnTo>
                  <a:pt x="540836" y="534936"/>
                </a:lnTo>
                <a:lnTo>
                  <a:pt x="0" y="534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370453" y="3444202"/>
            <a:ext cx="8889657" cy="4989320"/>
          </a:xfrm>
          <a:custGeom>
            <a:avLst/>
            <a:gdLst/>
            <a:ahLst/>
            <a:cxnLst/>
            <a:rect r="r" b="b" t="t" l="l"/>
            <a:pathLst>
              <a:path h="4989320" w="8889657">
                <a:moveTo>
                  <a:pt x="0" y="0"/>
                </a:moveTo>
                <a:lnTo>
                  <a:pt x="8889658" y="0"/>
                </a:lnTo>
                <a:lnTo>
                  <a:pt x="8889658" y="4989321"/>
                </a:lnTo>
                <a:lnTo>
                  <a:pt x="0" y="4989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238853" y="839842"/>
            <a:ext cx="3810294" cy="1211356"/>
          </a:xfrm>
          <a:custGeom>
            <a:avLst/>
            <a:gdLst/>
            <a:ahLst/>
            <a:cxnLst/>
            <a:rect r="r" b="b" t="t" l="l"/>
            <a:pathLst>
              <a:path h="1211356" w="3810294">
                <a:moveTo>
                  <a:pt x="0" y="0"/>
                </a:moveTo>
                <a:lnTo>
                  <a:pt x="3810294" y="0"/>
                </a:lnTo>
                <a:lnTo>
                  <a:pt x="3810294" y="1211356"/>
                </a:lnTo>
                <a:lnTo>
                  <a:pt x="0" y="12113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6050" y="3207277"/>
            <a:ext cx="8091795" cy="4733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72"/>
              </a:lnSpc>
            </a:pPr>
            <a:r>
              <a:rPr lang="en-US" sz="7810" spc="281" b="true">
                <a:solidFill>
                  <a:srgbClr val="A20E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From Jokes to Generations: The Evolution of Meme Coins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84744" y="1112336"/>
            <a:ext cx="13480726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83"/>
              </a:lnSpc>
              <a:spcBef>
                <a:spcPct val="0"/>
              </a:spcBef>
            </a:pPr>
            <a:r>
              <a:rPr lang="en-US" b="true" sz="6569" spc="236">
                <a:solidFill>
                  <a:srgbClr val="FF575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Introduction to Meme Coins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190934" y="-2057400"/>
            <a:ext cx="19917660" cy="3086100"/>
            <a:chOff x="0" y="0"/>
            <a:chExt cx="524580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20028" y="9258300"/>
            <a:ext cx="19917660" cy="3086100"/>
            <a:chOff x="0" y="0"/>
            <a:chExt cx="524580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3716743" y="8698748"/>
            <a:ext cx="6449593" cy="3224796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733509" y="-1612398"/>
            <a:ext cx="6449593" cy="3224796"/>
            <a:chOff x="0" y="0"/>
            <a:chExt cx="812800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643171" y="2371727"/>
            <a:ext cx="14722299" cy="714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1"/>
              </a:lnSpc>
            </a:pP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Meme coins are cryptocurrencies created for fun, often based on jokes or internet memes. They leverage viral marketing and community engagement to grow in popularity.</a:t>
            </a:r>
          </a:p>
          <a:p>
            <a:pPr algn="ctr">
              <a:lnSpc>
                <a:spcPts val="3781"/>
              </a:lnSpc>
            </a:pPr>
          </a:p>
          <a:p>
            <a:pPr algn="ctr" marL="583095" indent="-291548" lvl="1">
              <a:lnSpc>
                <a:spcPts val="3781"/>
              </a:lnSpc>
              <a:buFont typeface="Arial"/>
              <a:buChar char="•"/>
            </a:pPr>
            <a:r>
              <a:rPr lang="en-US" b="true" sz="2700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Popular Meme Coins: </a:t>
            </a:r>
          </a:p>
          <a:p>
            <a:pPr algn="ctr">
              <a:lnSpc>
                <a:spcPts val="3781"/>
              </a:lnSpc>
            </a:pP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r>
              <a:rPr lang="en-US" sz="2700" b="true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  <a:r>
              <a:rPr lang="en-US" sz="2700">
                <a:solidFill>
                  <a:srgbClr val="FF914D"/>
                </a:solidFill>
                <a:latin typeface="Arimo"/>
                <a:ea typeface="Arimo"/>
                <a:cs typeface="Arimo"/>
                <a:sym typeface="Arimo"/>
              </a:rPr>
              <a:t>Dogecoin (DOGE): </a:t>
            </a: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The first meme coin, born out of the viral "Doge" meme.</a:t>
            </a:r>
          </a:p>
          <a:p>
            <a:pPr algn="ctr">
              <a:lnSpc>
                <a:spcPts val="3781"/>
              </a:lnSpc>
            </a:pPr>
          </a:p>
          <a:p>
            <a:pPr algn="ctr">
              <a:lnSpc>
                <a:spcPts val="3781"/>
              </a:lnSpc>
            </a:pP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2.</a:t>
            </a:r>
            <a:r>
              <a:rPr lang="en-US" sz="2700">
                <a:solidFill>
                  <a:srgbClr val="FF914D"/>
                </a:solidFill>
                <a:latin typeface="Arimo"/>
                <a:ea typeface="Arimo"/>
                <a:cs typeface="Arimo"/>
                <a:sym typeface="Arimo"/>
              </a:rPr>
              <a:t>Shiba Inu (SHIB):</a:t>
            </a: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Another popular meme coin, dubbed the "Dogecoin Killer."</a:t>
            </a:r>
          </a:p>
          <a:p>
            <a:pPr algn="ctr">
              <a:lnSpc>
                <a:spcPts val="3781"/>
              </a:lnSpc>
            </a:pPr>
          </a:p>
          <a:p>
            <a:pPr algn="ctr">
              <a:lnSpc>
                <a:spcPts val="3781"/>
              </a:lnSpc>
            </a:pP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3.</a:t>
            </a:r>
            <a:r>
              <a:rPr lang="en-US" sz="2700">
                <a:solidFill>
                  <a:srgbClr val="FF914D"/>
                </a:solidFill>
                <a:latin typeface="Arimo"/>
                <a:ea typeface="Arimo"/>
                <a:cs typeface="Arimo"/>
                <a:sym typeface="Arimo"/>
              </a:rPr>
              <a:t>PEPE:</a:t>
            </a: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A rising meme coin inspired by the “Pepe the Frog” meme.</a:t>
            </a:r>
          </a:p>
          <a:p>
            <a:pPr algn="ctr">
              <a:lnSpc>
                <a:spcPts val="3781"/>
              </a:lnSpc>
            </a:pPr>
          </a:p>
          <a:p>
            <a:pPr algn="ctr" marL="583095" indent="-291548" lvl="1">
              <a:lnSpc>
                <a:spcPts val="3781"/>
              </a:lnSpc>
              <a:buFont typeface="Arial"/>
              <a:buChar char="•"/>
            </a:pPr>
            <a:r>
              <a:rPr lang="en-US" b="true" sz="2700">
                <a:solidFill>
                  <a:srgbClr val="4DBF38"/>
                </a:solidFill>
                <a:latin typeface="Arimo Bold"/>
                <a:ea typeface="Arimo Bold"/>
                <a:cs typeface="Arimo Bold"/>
                <a:sym typeface="Arimo Bold"/>
              </a:rPr>
              <a:t>Importance:</a:t>
            </a: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Despite starting as jokes, meme coins have gained a significant following and market value. Their evolution shows the power of internet culture in driving financial assets, making it essential for anyone interested in cryptocurrency to understand</a:t>
            </a:r>
            <a:r>
              <a:rPr lang="en-US" b="true" sz="2700">
                <a:solidFill>
                  <a:srgbClr val="0097B2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b="true" sz="2700" u="sng">
                <a:solidFill>
                  <a:srgbClr val="0097B2"/>
                </a:solidFill>
                <a:latin typeface="Arimo Bold"/>
                <a:ea typeface="Arimo Bold"/>
                <a:cs typeface="Arimo Bold"/>
                <a:sym typeface="Arimo Bold"/>
                <a:hlinkClick r:id="rId2" tooltip="https://www.blockchainx.tech/launch-your-own-meme-coin/"/>
              </a:rPr>
              <a:t>how to launch your own meme coin</a:t>
            </a:r>
            <a:r>
              <a:rPr lang="en-US" sz="2700" u="sng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  <a:hlinkClick r:id="rId3" tooltip="https://www.blockchainx.tech/launch-your-own-meme-coin/"/>
              </a:rPr>
              <a:t> </a:t>
            </a:r>
            <a:r>
              <a:rPr lang="en-US" sz="27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and leverage these trends for success.</a:t>
            </a:r>
          </a:p>
          <a:p>
            <a:pPr algn="ctr">
              <a:lnSpc>
                <a:spcPts val="3781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84744" y="1112336"/>
            <a:ext cx="13480726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83"/>
              </a:lnSpc>
              <a:spcBef>
                <a:spcPct val="0"/>
              </a:spcBef>
            </a:pPr>
            <a:r>
              <a:rPr lang="en-US" b="true" sz="6569" spc="236">
                <a:solidFill>
                  <a:srgbClr val="FF575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The Origins of Meme Coins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190934" y="-2057400"/>
            <a:ext cx="19917660" cy="3086100"/>
            <a:chOff x="0" y="0"/>
            <a:chExt cx="524580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20028" y="9258300"/>
            <a:ext cx="19917660" cy="3086100"/>
            <a:chOff x="0" y="0"/>
            <a:chExt cx="524580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3716743" y="8698748"/>
            <a:ext cx="6449593" cy="3224796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733509" y="-1612398"/>
            <a:ext cx="6449593" cy="3224796"/>
            <a:chOff x="0" y="0"/>
            <a:chExt cx="812800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643171" y="2495574"/>
            <a:ext cx="14722299" cy="6939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1"/>
              </a:lnSpc>
            </a:pPr>
            <a:r>
              <a:rPr lang="en-US" sz="2800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 Dogecoin’s Birth (2013):</a:t>
            </a:r>
          </a:p>
          <a:p>
            <a:pPr algn="ctr" marL="604685" indent="-302342" lvl="1">
              <a:lnSpc>
                <a:spcPts val="3921"/>
              </a:lnSpc>
              <a:buFont typeface="Arial"/>
              <a:buChar char="•"/>
            </a:pP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Created by Billy Markus and Jackson Palmer as a parody of the rise of crypt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ur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en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cies like Bitcoin.</a:t>
            </a:r>
          </a:p>
          <a:p>
            <a:pPr algn="ctr">
              <a:lnSpc>
                <a:spcPts val="3921"/>
              </a:lnSpc>
            </a:pPr>
          </a:p>
          <a:p>
            <a:pPr algn="ctr" marL="604685" indent="-302342" lvl="1">
              <a:lnSpc>
                <a:spcPts val="3921"/>
              </a:lnSpc>
              <a:buFont typeface="Arial"/>
              <a:buChar char="•"/>
            </a:pP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Based on the "Doge" meme, which features a 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Shiba Inu dog with comical captions in broken English.</a:t>
            </a:r>
          </a:p>
          <a:p>
            <a:pPr algn="ctr">
              <a:lnSpc>
                <a:spcPts val="3921"/>
              </a:lnSpc>
            </a:pPr>
          </a:p>
          <a:p>
            <a:pPr algn="ctr" marL="604685" indent="-302342" lvl="1">
              <a:lnSpc>
                <a:spcPts val="3921"/>
              </a:lnSpc>
              <a:buFont typeface="Arial"/>
              <a:buChar char="•"/>
            </a:pPr>
            <a:r>
              <a:rPr lang="en-US" b="true" sz="2800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Purpose: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The creators intended Dogecoin as a joke and a fun alte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rn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ativ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to serious coins like Bitcoin. However, it quickly gained a community of supporters due to its fun and charitable nature.</a:t>
            </a:r>
          </a:p>
          <a:p>
            <a:pPr algn="ctr">
              <a:lnSpc>
                <a:spcPts val="3921"/>
              </a:lnSpc>
            </a:pPr>
          </a:p>
          <a:p>
            <a:pPr algn="ctr" marL="604685" indent="-302342" lvl="1">
              <a:lnSpc>
                <a:spcPts val="3921"/>
              </a:lnSpc>
              <a:buFont typeface="Arial"/>
              <a:buChar char="•"/>
            </a:pPr>
            <a:r>
              <a:rPr lang="en-US" b="true" sz="2800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Early Adoption: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Initially used for tipping online and small-scale charitable donations, the coin gained popularity for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frie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dl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y 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w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co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  <a:r>
              <a:rPr lang="en-US" sz="280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in</a:t>
            </a:r>
            <a:r>
              <a:rPr lang="en-US" sz="280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g community.</a:t>
            </a:r>
          </a:p>
          <a:p>
            <a:pPr algn="ctr">
              <a:lnSpc>
                <a:spcPts val="392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62036" y="1300174"/>
            <a:ext cx="14593459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83"/>
              </a:lnSpc>
              <a:spcBef>
                <a:spcPct val="0"/>
              </a:spcBef>
            </a:pPr>
            <a:r>
              <a:rPr lang="en-US" b="true" sz="6569" spc="236">
                <a:solidFill>
                  <a:srgbClr val="FF575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The Viral Nature of Meme Coins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190934" y="-2057400"/>
            <a:ext cx="19917660" cy="3086100"/>
            <a:chOff x="0" y="0"/>
            <a:chExt cx="524580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20028" y="9258300"/>
            <a:ext cx="19917660" cy="3086100"/>
            <a:chOff x="0" y="0"/>
            <a:chExt cx="524580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3716743" y="8698748"/>
            <a:ext cx="6449593" cy="3224796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733509" y="-1612398"/>
            <a:ext cx="6449593" cy="3224796"/>
            <a:chOff x="0" y="0"/>
            <a:chExt cx="812800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45046" y="2519374"/>
            <a:ext cx="18042954" cy="6895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1160" indent="-265580" lvl="1">
              <a:lnSpc>
                <a:spcPts val="3444"/>
              </a:lnSpc>
              <a:buFont typeface="Arial"/>
              <a:buChar char="•"/>
            </a:pPr>
            <a:r>
              <a:rPr lang="en-US" b="true" sz="2460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Viral Growth: </a:t>
            </a: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Meme coins thrive on the internet, spreading through social media platforms like Reddit, Twitter, and TikTok. Their viral nature is often driven by meme cult</a:t>
            </a: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ure, jokes, and celebrity endorsements.</a:t>
            </a:r>
          </a:p>
          <a:p>
            <a:pPr algn="ctr">
              <a:lnSpc>
                <a:spcPts val="3444"/>
              </a:lnSpc>
            </a:pPr>
          </a:p>
          <a:p>
            <a:pPr algn="ctr">
              <a:lnSpc>
                <a:spcPts val="3444"/>
              </a:lnSpc>
            </a:pPr>
            <a:r>
              <a:rPr lang="en-US" sz="2460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Rol</a:t>
            </a:r>
            <a:r>
              <a:rPr lang="en-US" sz="2460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e of Communities:</a:t>
            </a:r>
          </a:p>
          <a:p>
            <a:pPr algn="ctr" marL="531160" indent="-265580" lvl="1">
              <a:lnSpc>
                <a:spcPts val="3444"/>
              </a:lnSpc>
              <a:buFont typeface="Arial"/>
              <a:buChar char="•"/>
            </a:pP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Strong communities are t</a:t>
            </a: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he backbone of meme coins. They rally around a shared joke, cause, or sense of identity.</a:t>
            </a:r>
          </a:p>
          <a:p>
            <a:pPr algn="ctr">
              <a:lnSpc>
                <a:spcPts val="3444"/>
              </a:lnSpc>
            </a:pPr>
          </a:p>
          <a:p>
            <a:pPr algn="ctr" marL="531160" indent="-265580" lvl="1">
              <a:lnSpc>
                <a:spcPts val="3444"/>
              </a:lnSpc>
              <a:buFont typeface="Arial"/>
              <a:buChar char="•"/>
            </a:pP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Reddit forums, such as r/Dogecoin, played a massive role in spreading awareness and pushing Dogecoin into mainstream conversations.</a:t>
            </a:r>
          </a:p>
          <a:p>
            <a:pPr algn="ctr">
              <a:lnSpc>
                <a:spcPts val="3444"/>
              </a:lnSpc>
            </a:pPr>
          </a:p>
          <a:p>
            <a:pPr algn="ctr">
              <a:lnSpc>
                <a:spcPts val="3444"/>
              </a:lnSpc>
            </a:pPr>
            <a:r>
              <a:rPr lang="en-US" sz="2460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Notable Endorsements:</a:t>
            </a:r>
          </a:p>
          <a:p>
            <a:pPr algn="ctr" marL="531160" indent="-265580" lvl="1">
              <a:lnSpc>
                <a:spcPts val="3444"/>
              </a:lnSpc>
              <a:buFont typeface="Arial"/>
              <a:buChar char="•"/>
            </a:pPr>
            <a:r>
              <a:rPr lang="en-US" b="true" sz="2460">
                <a:solidFill>
                  <a:srgbClr val="FF914D"/>
                </a:solidFill>
                <a:latin typeface="Arimo Bold"/>
                <a:ea typeface="Arimo Bold"/>
                <a:cs typeface="Arimo Bold"/>
                <a:sym typeface="Arimo Bold"/>
              </a:rPr>
              <a:t>Elon Musk:</a:t>
            </a:r>
            <a:r>
              <a:rPr lang="en-US" b="true" sz="2460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Tesla CEO Elon Musk’s tweets about Dogecoin played a crucial role in its viral growth, often causing massive price spikes.</a:t>
            </a:r>
          </a:p>
          <a:p>
            <a:pPr algn="ctr">
              <a:lnSpc>
                <a:spcPts val="3444"/>
              </a:lnSpc>
            </a:pPr>
          </a:p>
          <a:p>
            <a:pPr algn="ctr" marL="531160" indent="-265580" lvl="1">
              <a:lnSpc>
                <a:spcPts val="3444"/>
              </a:lnSpc>
              <a:buFont typeface="Arial"/>
              <a:buChar char="•"/>
            </a:pP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Other influencers and celebrities contributed to pushing meme coins into the public eye, fueling speculation</a:t>
            </a:r>
            <a:r>
              <a:rPr lang="en-US" sz="246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246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  <a:r>
              <a:rPr lang="en-US" sz="2460" u="none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invest</a:t>
            </a:r>
            <a:r>
              <a:rPr lang="en-US" sz="246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or interest.</a:t>
            </a:r>
          </a:p>
          <a:p>
            <a:pPr algn="ctr">
              <a:lnSpc>
                <a:spcPts val="3444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17023" y="1302550"/>
            <a:ext cx="16114952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83"/>
              </a:lnSpc>
              <a:spcBef>
                <a:spcPct val="0"/>
              </a:spcBef>
            </a:pPr>
            <a:r>
              <a:rPr lang="en-US" b="true" sz="6569" spc="236">
                <a:solidFill>
                  <a:srgbClr val="FF575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Turning Jokes into Valuable Assets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190934" y="-2057400"/>
            <a:ext cx="19917660" cy="3086100"/>
            <a:chOff x="0" y="0"/>
            <a:chExt cx="524580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20028" y="9258300"/>
            <a:ext cx="19917660" cy="3086100"/>
            <a:chOff x="0" y="0"/>
            <a:chExt cx="524580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3716743" y="8698748"/>
            <a:ext cx="6449593" cy="3224796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733509" y="-1612398"/>
            <a:ext cx="6449593" cy="3224796"/>
            <a:chOff x="0" y="0"/>
            <a:chExt cx="812800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94510" y="2512225"/>
            <a:ext cx="17898979" cy="7107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48338" indent="-274169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Market Speculation:</a:t>
            </a:r>
            <a:r>
              <a:rPr lang="en-US" sz="25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Meme coins have become speculative assets. While initially worth a fraction of a cent, their prices can explode due to viral moments or social media hype.</a:t>
            </a:r>
          </a:p>
          <a:p>
            <a:pPr algn="ctr">
              <a:lnSpc>
                <a:spcPts val="3555"/>
              </a:lnSpc>
            </a:pPr>
          </a:p>
          <a:p>
            <a:pPr algn="ctr">
              <a:lnSpc>
                <a:spcPts val="3555"/>
              </a:lnSpc>
            </a:pPr>
            <a:r>
              <a:rPr lang="en-US" sz="2539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Dogecoin’s Rise in 2021:</a:t>
            </a:r>
          </a:p>
          <a:p>
            <a:pPr algn="ctr" marL="548338" indent="-274169" lvl="1">
              <a:lnSpc>
                <a:spcPts val="3555"/>
              </a:lnSpc>
              <a:buFont typeface="Arial"/>
              <a:buChar char="•"/>
            </a:pPr>
            <a:r>
              <a:rPr lang="en-US" sz="25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Dogecoin saw an unprecedented rise in 2021, reaching a market cap of over $80 billion at its peak. It surged from a meme to a top 10 cryptocurrency by market capitalization.</a:t>
            </a:r>
          </a:p>
          <a:p>
            <a:pPr algn="ctr">
              <a:lnSpc>
                <a:spcPts val="3555"/>
              </a:lnSpc>
            </a:pPr>
          </a:p>
          <a:p>
            <a:pPr algn="ctr" marL="548338" indent="-274169" lvl="1">
              <a:lnSpc>
                <a:spcPts val="3555"/>
              </a:lnSpc>
              <a:buFont typeface="Arial"/>
              <a:buChar char="•"/>
            </a:pPr>
            <a:r>
              <a:rPr lang="en-US" sz="25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This rapid growth was largely due to community-driven pumps, celebrity endorsements, and the "meme stock" frenzy.</a:t>
            </a:r>
          </a:p>
          <a:p>
            <a:pPr algn="ctr">
              <a:lnSpc>
                <a:spcPts val="3555"/>
              </a:lnSpc>
            </a:pPr>
          </a:p>
          <a:p>
            <a:pPr algn="ctr">
              <a:lnSpc>
                <a:spcPts val="3555"/>
              </a:lnSpc>
            </a:pPr>
            <a:r>
              <a:rPr lang="en-US" sz="2539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Shiba Inu and Other Copycats:</a:t>
            </a:r>
          </a:p>
          <a:p>
            <a:pPr algn="ctr" marL="548338" indent="-274169" lvl="1">
              <a:lnSpc>
                <a:spcPts val="3555"/>
              </a:lnSpc>
              <a:buFont typeface="Arial"/>
              <a:buChar char="•"/>
            </a:pPr>
            <a:r>
              <a:rPr lang="en-US" sz="25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Following Dogecoin’s success, other meme coins like Shiba Inu (SHIB), SafeMoon, and Floki Inu appeared, each trying to replicate Dogecoin’s viral formula.</a:t>
            </a:r>
          </a:p>
          <a:p>
            <a:pPr algn="ctr">
              <a:lnSpc>
                <a:spcPts val="3555"/>
              </a:lnSpc>
            </a:pPr>
          </a:p>
          <a:p>
            <a:pPr algn="ctr" marL="548338" indent="-274169" lvl="1">
              <a:lnSpc>
                <a:spcPts val="3555"/>
              </a:lnSpc>
              <a:buFont typeface="Arial"/>
              <a:buChar char="•"/>
            </a:pPr>
            <a:r>
              <a:rPr lang="en-US" sz="25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Shiba Inu in particular has gained traction by branding itself as a "Dogecoin Killer" and building a strong community around its meme.</a:t>
            </a:r>
          </a:p>
          <a:p>
            <a:pPr algn="ctr">
              <a:lnSpc>
                <a:spcPts val="3555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97647" y="1746460"/>
            <a:ext cx="16690353" cy="849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93"/>
              </a:lnSpc>
              <a:spcBef>
                <a:spcPct val="0"/>
              </a:spcBef>
            </a:pPr>
            <a:r>
              <a:rPr lang="en-US" b="true" sz="5577" spc="200">
                <a:solidFill>
                  <a:srgbClr val="FF575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The Generational Shift in Cryptocurrency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190934" y="-2057400"/>
            <a:ext cx="19917660" cy="3086100"/>
            <a:chOff x="0" y="0"/>
            <a:chExt cx="524580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20028" y="9258300"/>
            <a:ext cx="19917660" cy="3086100"/>
            <a:chOff x="0" y="0"/>
            <a:chExt cx="524580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3716743" y="8698748"/>
            <a:ext cx="6449593" cy="3224796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733509" y="-1612398"/>
            <a:ext cx="6449593" cy="3224796"/>
            <a:chOff x="0" y="0"/>
            <a:chExt cx="812800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94510" y="3246708"/>
            <a:ext cx="17898979" cy="5547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13106" indent="-306553" lvl="1">
              <a:lnSpc>
                <a:spcPts val="3975"/>
              </a:lnSpc>
              <a:buFont typeface="Arial"/>
              <a:buChar char="•"/>
            </a:pPr>
            <a:r>
              <a:rPr lang="en-US" b="true" sz="28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Appealing to Younger Generations: </a:t>
            </a:r>
            <a:r>
              <a:rPr lang="en-US" sz="28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Meme coins, especially those like Dogecoin and Shiba Inu, resonate deeply with Gen Z and Millennials, who grew up in the age of internet memes and social media. They are drawn to the humor and accessibility of meme coins.</a:t>
            </a:r>
          </a:p>
          <a:p>
            <a:pPr algn="ctr">
              <a:lnSpc>
                <a:spcPts val="3975"/>
              </a:lnSpc>
            </a:pPr>
          </a:p>
          <a:p>
            <a:pPr algn="ctr" marL="613106" indent="-306553" lvl="1">
              <a:lnSpc>
                <a:spcPts val="3975"/>
              </a:lnSpc>
              <a:buFont typeface="Arial"/>
              <a:buChar char="•"/>
            </a:pPr>
            <a:r>
              <a:rPr lang="en-US" b="true" sz="28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Low Entry Barrier:</a:t>
            </a:r>
            <a:r>
              <a:rPr lang="en-US" sz="28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Meme coins are often priced low, allowing younger and new investors to buy large quantities. This creates a sense of excitement and potential for high returns.</a:t>
            </a:r>
          </a:p>
          <a:p>
            <a:pPr algn="ctr">
              <a:lnSpc>
                <a:spcPts val="3975"/>
              </a:lnSpc>
            </a:pPr>
          </a:p>
          <a:p>
            <a:pPr algn="ctr" marL="613106" indent="-306553" lvl="1">
              <a:lnSpc>
                <a:spcPts val="3975"/>
              </a:lnSpc>
              <a:buFont typeface="Arial"/>
              <a:buChar char="•"/>
            </a:pPr>
            <a:r>
              <a:rPr lang="en-US" b="true" sz="28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Integration with Decentralized Finance (DeFi): </a:t>
            </a:r>
            <a:r>
              <a:rPr lang="en-US" sz="28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Some meme coins have evolved beyond their original joke origins, integrating into DeFi ecosystems. For example, Shiba Inu offers staking, decentralized exchanges, and governance features, adding utility to the coin.</a:t>
            </a:r>
          </a:p>
          <a:p>
            <a:pPr algn="ctr">
              <a:lnSpc>
                <a:spcPts val="3975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97754" y="1746460"/>
            <a:ext cx="16690353" cy="849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93"/>
              </a:lnSpc>
              <a:spcBef>
                <a:spcPct val="0"/>
              </a:spcBef>
            </a:pPr>
            <a:r>
              <a:rPr lang="en-US" b="true" sz="5577" spc="200">
                <a:solidFill>
                  <a:srgbClr val="FF575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The Future of Meme Coins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190934" y="-2057400"/>
            <a:ext cx="19917660" cy="3086100"/>
            <a:chOff x="0" y="0"/>
            <a:chExt cx="524580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20028" y="9258300"/>
            <a:ext cx="19917660" cy="3086100"/>
            <a:chOff x="0" y="0"/>
            <a:chExt cx="524580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3716743" y="8698748"/>
            <a:ext cx="6449593" cy="3224796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733509" y="-1612398"/>
            <a:ext cx="6449593" cy="3224796"/>
            <a:chOff x="0" y="0"/>
            <a:chExt cx="812800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94510" y="3237183"/>
            <a:ext cx="17898979" cy="552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77875" indent="-338937" lvl="1">
              <a:lnSpc>
                <a:spcPts val="4395"/>
              </a:lnSpc>
              <a:buFont typeface="Arial"/>
              <a:buChar char="•"/>
            </a:pPr>
            <a:r>
              <a:rPr lang="en-US" b="true" sz="31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Community Power: </a:t>
            </a:r>
            <a:r>
              <a:rPr lang="en-US" sz="31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Meme coins show the potential of strong community involvement. A loyal and engaged community can drive a cryptocurrency’s success, even if it started as a joke.</a:t>
            </a:r>
          </a:p>
          <a:p>
            <a:pPr algn="ctr">
              <a:lnSpc>
                <a:spcPts val="4395"/>
              </a:lnSpc>
            </a:pPr>
          </a:p>
          <a:p>
            <a:pPr algn="ctr" marL="677875" indent="-338937" lvl="1">
              <a:lnSpc>
                <a:spcPts val="4395"/>
              </a:lnSpc>
              <a:buFont typeface="Arial"/>
              <a:buChar char="•"/>
            </a:pPr>
            <a:r>
              <a:rPr lang="en-US" b="true" sz="31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Virality in Crypto: </a:t>
            </a:r>
            <a:r>
              <a:rPr lang="en-US" sz="31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Branding, memes, and social media are crucial in spreading a coin's popularity. Meme coins illustrate how virality can outpace more "serious" projects with complex technology.</a:t>
            </a:r>
          </a:p>
          <a:p>
            <a:pPr algn="ctr">
              <a:lnSpc>
                <a:spcPts val="4395"/>
              </a:lnSpc>
            </a:pPr>
          </a:p>
          <a:p>
            <a:pPr algn="ctr" marL="677875" indent="-338937" lvl="1">
              <a:lnSpc>
                <a:spcPts val="4395"/>
              </a:lnSpc>
              <a:buFont typeface="Arial"/>
              <a:buChar char="•"/>
            </a:pPr>
            <a:r>
              <a:rPr lang="en-US" b="true" sz="31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Risk vs. Reward: </a:t>
            </a:r>
            <a:r>
              <a:rPr lang="en-US" sz="31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Meme coins offer high-risk, high-reward opportunities. While some early investors made significant gains, others experienced large losses due to their volatile nature. Investors need to be cautious and informed.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36449" y="1322903"/>
            <a:ext cx="24725060" cy="1257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15"/>
              </a:lnSpc>
              <a:spcBef>
                <a:spcPct val="0"/>
              </a:spcBef>
            </a:pPr>
            <a:r>
              <a:rPr lang="en-US" b="true" sz="8262" spc="297">
                <a:solidFill>
                  <a:srgbClr val="FF575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Conclusion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190934" y="-2057400"/>
            <a:ext cx="19917660" cy="3086100"/>
            <a:chOff x="0" y="0"/>
            <a:chExt cx="524580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20028" y="9258300"/>
            <a:ext cx="19917660" cy="3086100"/>
            <a:chOff x="0" y="0"/>
            <a:chExt cx="524580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45803" cy="812800"/>
            </a:xfrm>
            <a:custGeom>
              <a:avLst/>
              <a:gdLst/>
              <a:ahLst/>
              <a:cxnLst/>
              <a:rect r="r" b="b" t="t" l="l"/>
              <a:pathLst>
                <a:path h="812800" w="5245803">
                  <a:moveTo>
                    <a:pt x="0" y="0"/>
                  </a:moveTo>
                  <a:lnTo>
                    <a:pt x="5245803" y="0"/>
                  </a:lnTo>
                  <a:lnTo>
                    <a:pt x="52458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2458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3716743" y="8698748"/>
            <a:ext cx="6449593" cy="3224796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733509" y="-1612398"/>
            <a:ext cx="6449593" cy="3224796"/>
            <a:chOff x="0" y="0"/>
            <a:chExt cx="812800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F3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0" y="2779804"/>
            <a:ext cx="17898979" cy="5707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72180" indent="-436090" lvl="1">
              <a:lnSpc>
                <a:spcPts val="5655"/>
              </a:lnSpc>
              <a:buFont typeface="Arial"/>
              <a:buChar char="•"/>
            </a:pPr>
            <a:r>
              <a:rPr lang="en-US" b="true" sz="40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Summary: </a:t>
            </a:r>
            <a:r>
              <a:rPr lang="en-US" sz="40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Meme coins started as jokes but evolved into a substantial part of the cryptocurrency ecosystem. They demonstrate how digital culture, community engagement, and social media can drive financial assets.</a:t>
            </a:r>
          </a:p>
          <a:p>
            <a:pPr algn="ctr">
              <a:lnSpc>
                <a:spcPts val="5655"/>
              </a:lnSpc>
            </a:pPr>
          </a:p>
          <a:p>
            <a:pPr algn="ctr" marL="872180" indent="-436090" lvl="1">
              <a:lnSpc>
                <a:spcPts val="5655"/>
              </a:lnSpc>
              <a:buFont typeface="Arial"/>
              <a:buChar char="•"/>
            </a:pPr>
            <a:r>
              <a:rPr lang="en-US" b="true" sz="4039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Closing Thought: </a:t>
            </a:r>
            <a:r>
              <a:rPr lang="en-US" sz="40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Meme coins are a unique blend of internet culture and financial speculation. As they continue to evolve, understanding </a:t>
            </a:r>
            <a:r>
              <a:rPr lang="en-US" b="true" sz="4039" u="sng">
                <a:solidFill>
                  <a:srgbClr val="0097B2"/>
                </a:solidFill>
                <a:latin typeface="Arimo Bold"/>
                <a:ea typeface="Arimo Bold"/>
                <a:cs typeface="Arimo Bold"/>
                <a:sym typeface="Arimo Bold"/>
                <a:hlinkClick r:id="rId2" tooltip="https://www.blockchainx.tech/launch-your-own-meme-coin/"/>
              </a:rPr>
              <a:t>how to launch your own meme coin</a:t>
            </a:r>
            <a:r>
              <a:rPr lang="en-US" sz="4039" u="sng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  <a:hlinkClick r:id="rId3" tooltip="https://www.blockchainx.tech/launch-your-own-meme-coin/"/>
              </a:rPr>
              <a:t> </a:t>
            </a:r>
            <a:r>
              <a:rPr lang="en-US" sz="4039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could unlock opportunities to create viral digital assets, potentially shaping the future of finance.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5446278" y="-1685650"/>
            <a:ext cx="6145089" cy="7288971"/>
            <a:chOff x="0" y="0"/>
            <a:chExt cx="1618460" cy="19197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18460" cy="1919729"/>
            </a:xfrm>
            <a:custGeom>
              <a:avLst/>
              <a:gdLst/>
              <a:ahLst/>
              <a:cxnLst/>
              <a:rect r="r" b="b" t="t" l="l"/>
              <a:pathLst>
                <a:path h="1919729" w="1618460">
                  <a:moveTo>
                    <a:pt x="0" y="0"/>
                  </a:moveTo>
                  <a:lnTo>
                    <a:pt x="1618460" y="0"/>
                  </a:lnTo>
                  <a:lnTo>
                    <a:pt x="1618460" y="1919729"/>
                  </a:lnTo>
                  <a:lnTo>
                    <a:pt x="0" y="1919729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618460" cy="1967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400000">
            <a:off x="11941502" y="839372"/>
            <a:ext cx="9619282" cy="5963955"/>
          </a:xfrm>
          <a:custGeom>
            <a:avLst/>
            <a:gdLst/>
            <a:ahLst/>
            <a:cxnLst/>
            <a:rect r="r" b="b" t="t" l="l"/>
            <a:pathLst>
              <a:path h="5963955" w="9619282">
                <a:moveTo>
                  <a:pt x="0" y="0"/>
                </a:moveTo>
                <a:lnTo>
                  <a:pt x="9619281" y="0"/>
                </a:lnTo>
                <a:lnTo>
                  <a:pt x="9619281" y="5963955"/>
                </a:lnTo>
                <a:lnTo>
                  <a:pt x="0" y="5963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8117627">
            <a:off x="-3075279" y="6921441"/>
            <a:ext cx="4145058" cy="4916643"/>
            <a:chOff x="0" y="0"/>
            <a:chExt cx="1618460" cy="19197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18460" cy="1919729"/>
            </a:xfrm>
            <a:custGeom>
              <a:avLst/>
              <a:gdLst/>
              <a:ahLst/>
              <a:cxnLst/>
              <a:rect r="r" b="b" t="t" l="l"/>
              <a:pathLst>
                <a:path h="1919729" w="1618460">
                  <a:moveTo>
                    <a:pt x="0" y="0"/>
                  </a:moveTo>
                  <a:lnTo>
                    <a:pt x="1618460" y="0"/>
                  </a:lnTo>
                  <a:lnTo>
                    <a:pt x="1618460" y="1919729"/>
                  </a:lnTo>
                  <a:lnTo>
                    <a:pt x="0" y="1919729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618460" cy="1967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382372">
            <a:off x="-3048223" y="6118130"/>
            <a:ext cx="6488511" cy="4022877"/>
          </a:xfrm>
          <a:custGeom>
            <a:avLst/>
            <a:gdLst/>
            <a:ahLst/>
            <a:cxnLst/>
            <a:rect r="r" b="b" t="t" l="l"/>
            <a:pathLst>
              <a:path h="4022877" w="6488511">
                <a:moveTo>
                  <a:pt x="0" y="0"/>
                </a:moveTo>
                <a:lnTo>
                  <a:pt x="6488511" y="0"/>
                </a:lnTo>
                <a:lnTo>
                  <a:pt x="6488511" y="4022877"/>
                </a:lnTo>
                <a:lnTo>
                  <a:pt x="0" y="402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6796302" y="6934640"/>
            <a:ext cx="447187" cy="447187"/>
          </a:xfrm>
          <a:custGeom>
            <a:avLst/>
            <a:gdLst/>
            <a:ahLst/>
            <a:cxnLst/>
            <a:rect r="r" b="b" t="t" l="l"/>
            <a:pathLst>
              <a:path h="447187" w="447187">
                <a:moveTo>
                  <a:pt x="0" y="0"/>
                </a:moveTo>
                <a:lnTo>
                  <a:pt x="447187" y="0"/>
                </a:lnTo>
                <a:lnTo>
                  <a:pt x="447187" y="447187"/>
                </a:lnTo>
                <a:lnTo>
                  <a:pt x="0" y="447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6796302" y="8630990"/>
            <a:ext cx="447187" cy="447187"/>
          </a:xfrm>
          <a:custGeom>
            <a:avLst/>
            <a:gdLst/>
            <a:ahLst/>
            <a:cxnLst/>
            <a:rect r="r" b="b" t="t" l="l"/>
            <a:pathLst>
              <a:path h="447187" w="447187">
                <a:moveTo>
                  <a:pt x="0" y="0"/>
                </a:moveTo>
                <a:lnTo>
                  <a:pt x="447187" y="0"/>
                </a:lnTo>
                <a:lnTo>
                  <a:pt x="447187" y="447187"/>
                </a:lnTo>
                <a:lnTo>
                  <a:pt x="0" y="4471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6796302" y="5410550"/>
            <a:ext cx="447187" cy="447187"/>
          </a:xfrm>
          <a:custGeom>
            <a:avLst/>
            <a:gdLst/>
            <a:ahLst/>
            <a:cxnLst/>
            <a:rect r="r" b="b" t="t" l="l"/>
            <a:pathLst>
              <a:path h="447187" w="447187">
                <a:moveTo>
                  <a:pt x="0" y="0"/>
                </a:moveTo>
                <a:lnTo>
                  <a:pt x="447187" y="0"/>
                </a:lnTo>
                <a:lnTo>
                  <a:pt x="447187" y="447186"/>
                </a:lnTo>
                <a:lnTo>
                  <a:pt x="0" y="447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68878" y="5634143"/>
            <a:ext cx="3482626" cy="3482626"/>
          </a:xfrm>
          <a:custGeom>
            <a:avLst/>
            <a:gdLst/>
            <a:ahLst/>
            <a:cxnLst/>
            <a:rect r="r" b="b" t="t" l="l"/>
            <a:pathLst>
              <a:path h="3482626" w="3482626">
                <a:moveTo>
                  <a:pt x="0" y="0"/>
                </a:moveTo>
                <a:lnTo>
                  <a:pt x="3482626" y="0"/>
                </a:lnTo>
                <a:lnTo>
                  <a:pt x="3482626" y="3482626"/>
                </a:lnTo>
                <a:lnTo>
                  <a:pt x="0" y="3482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594083" y="4117962"/>
            <a:ext cx="8304859" cy="866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863"/>
              </a:lnSpc>
              <a:spcBef>
                <a:spcPct val="0"/>
              </a:spcBef>
            </a:pPr>
            <a:r>
              <a:rPr lang="en-US" b="true" sz="5719" spc="205" strike="noStrike" u="none">
                <a:solidFill>
                  <a:srgbClr val="7623A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Contact Us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10983" y="5286269"/>
            <a:ext cx="4387959" cy="62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1"/>
              </a:lnSpc>
              <a:spcBef>
                <a:spcPct val="0"/>
              </a:spcBef>
            </a:pPr>
            <a:r>
              <a:rPr lang="en-US" sz="3765" b="true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+91 7708889555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69695" y="2124285"/>
            <a:ext cx="8149287" cy="1565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2389"/>
              </a:lnSpc>
              <a:spcBef>
                <a:spcPct val="0"/>
              </a:spcBef>
            </a:pPr>
            <a:r>
              <a:rPr lang="en-US" b="true" sz="10324" spc="371">
                <a:solidFill>
                  <a:srgbClr val="7623A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Thank You!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10983" y="8506709"/>
            <a:ext cx="8112209" cy="62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1"/>
              </a:lnSpc>
              <a:spcBef>
                <a:spcPct val="0"/>
              </a:spcBef>
            </a:pPr>
            <a:r>
              <a:rPr lang="en-US" sz="3765" b="true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www.blockchainx.tech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10983" y="6752753"/>
            <a:ext cx="7135729" cy="62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1"/>
              </a:lnSpc>
              <a:spcBef>
                <a:spcPct val="0"/>
              </a:spcBef>
            </a:pPr>
            <a:r>
              <a:rPr lang="en-US" sz="3765" b="true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contact@blockchainx.tech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DAGSTBfxz04</dc:identifier>
  <dcterms:modified xsi:type="dcterms:W3CDTF">2011-08-01T06:04:30Z</dcterms:modified>
  <cp:revision>1</cp:revision>
  <dc:title>From Jokes to Generations: The Evolution of Meme Coins</dc:title>
</cp:coreProperties>
</file>