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Lst>
  <p:sldSz cx="18288000" cy="10287000"/>
  <p:notesSz cx="6858000" cy="9144000"/>
  <p:embeddedFontLst>
    <p:embeddedFont>
      <p:font typeface="Arial Bold" charset="1" panose="020B0802020202020204"/>
      <p:regular r:id="rId16"/>
    </p:embeddedFont>
    <p:embeddedFont>
      <p:font typeface="Poppins Medium" charset="1" panose="00000600000000000000"/>
      <p:regular r:id="rId17"/>
    </p:embeddedFont>
    <p:embeddedFont>
      <p:font typeface="Arial" charset="1" panose="020B0502020202020204"/>
      <p:regular r:id="rId18"/>
    </p:embeddedFont>
    <p:embeddedFont>
      <p:font typeface="Poppins Bold" charset="1" panose="00000800000000000000"/>
      <p:regular r:id="rId19"/>
    </p:embeddedFont>
    <p:embeddedFont>
      <p:font typeface="Montserrat Bold" charset="1" panose="0000080000000000000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4.png" Type="http://schemas.openxmlformats.org/officeDocument/2006/relationships/image"/><Relationship Id="rId4" Target="https://www.blockchainx.tech/token-development-company/" TargetMode="External" Type="http://schemas.openxmlformats.org/officeDocument/2006/relationships/hyperlink"/><Relationship Id="rId5" Target="../media/image2.png" Type="http://schemas.openxmlformats.org/officeDocument/2006/relationships/image"/><Relationship Id="rId6" Target="../media/image3.svg" Type="http://schemas.openxmlformats.org/officeDocument/2006/relationships/image"/><Relationship Id="rId7" Target="../media/image10.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4.png" Type="http://schemas.openxmlformats.org/officeDocument/2006/relationships/image"/><Relationship Id="rId4" Target="../media/image11.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4.png" Type="http://schemas.openxmlformats.org/officeDocument/2006/relationships/image"/><Relationship Id="rId4" Target="../media/image12.png" Type="http://schemas.openxmlformats.org/officeDocument/2006/relationships/image"/><Relationship Id="rId5" Target="https://www.blockchainx.tech/real-world-asset-tokenization/" TargetMode="External" Type="http://schemas.openxmlformats.org/officeDocument/2006/relationships/hyperlink"/></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4.png" Type="http://schemas.openxmlformats.org/officeDocument/2006/relationships/image"/><Relationship Id="rId4" Target="../media/image13.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4.png" Type="http://schemas.openxmlformats.org/officeDocument/2006/relationships/image"/><Relationship Id="rId4" Target="../media/image14.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4.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4.png" Type="http://schemas.openxmlformats.org/officeDocument/2006/relationships/image"/><Relationship Id="rId4" Target="../media/image15.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5.png" Type="http://schemas.openxmlformats.org/officeDocument/2006/relationships/image"/><Relationship Id="rId4" Target="../media/image6.svg" Type="http://schemas.openxmlformats.org/officeDocument/2006/relationships/image"/><Relationship Id="rId5" Target="../media/image16.png" Type="http://schemas.openxmlformats.org/officeDocument/2006/relationships/image"/><Relationship Id="rId6" Target="../media/image17.svg" Type="http://schemas.openxmlformats.org/officeDocument/2006/relationships/image"/><Relationship Id="rId7" Target="../media/image4.png" Type="http://schemas.openxmlformats.org/officeDocument/2006/relationships/image"/><Relationship Id="rId8" Target="../media/image9.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grpSp>
        <p:nvGrpSpPr>
          <p:cNvPr name="Group 3" id="3"/>
          <p:cNvGrpSpPr/>
          <p:nvPr/>
        </p:nvGrpSpPr>
        <p:grpSpPr>
          <a:xfrm rot="0">
            <a:off x="-651059" y="1028700"/>
            <a:ext cx="18939059" cy="1464829"/>
            <a:chOff x="0" y="0"/>
            <a:chExt cx="4988065" cy="385799"/>
          </a:xfrm>
        </p:grpSpPr>
        <p:sp>
          <p:nvSpPr>
            <p:cNvPr name="Freeform 4" id="4"/>
            <p:cNvSpPr/>
            <p:nvPr/>
          </p:nvSpPr>
          <p:spPr>
            <a:xfrm flipH="false" flipV="false" rot="0">
              <a:off x="0" y="0"/>
              <a:ext cx="4988065" cy="385799"/>
            </a:xfrm>
            <a:custGeom>
              <a:avLst/>
              <a:gdLst/>
              <a:ahLst/>
              <a:cxnLst/>
              <a:rect r="r" b="b" t="t" l="l"/>
              <a:pathLst>
                <a:path h="385799" w="4988065">
                  <a:moveTo>
                    <a:pt x="0" y="0"/>
                  </a:moveTo>
                  <a:lnTo>
                    <a:pt x="4988065" y="0"/>
                  </a:lnTo>
                  <a:lnTo>
                    <a:pt x="4988065" y="385799"/>
                  </a:lnTo>
                  <a:lnTo>
                    <a:pt x="0" y="385799"/>
                  </a:lnTo>
                  <a:close/>
                </a:path>
              </a:pathLst>
            </a:custGeom>
            <a:solidFill>
              <a:srgbClr val="2B59C3">
                <a:alpha val="71765"/>
              </a:srgbClr>
            </a:solidFill>
          </p:spPr>
        </p:sp>
        <p:sp>
          <p:nvSpPr>
            <p:cNvPr name="TextBox 5" id="5"/>
            <p:cNvSpPr txBox="true"/>
            <p:nvPr/>
          </p:nvSpPr>
          <p:spPr>
            <a:xfrm>
              <a:off x="0" y="28575"/>
              <a:ext cx="4988065" cy="357224"/>
            </a:xfrm>
            <a:prstGeom prst="rect">
              <a:avLst/>
            </a:prstGeom>
          </p:spPr>
          <p:txBody>
            <a:bodyPr anchor="ctr" rtlCol="false" tIns="50800" lIns="50800" bIns="50800" rIns="50800"/>
            <a:lstStyle/>
            <a:p>
              <a:pPr algn="ctr">
                <a:lnSpc>
                  <a:spcPts val="2661"/>
                </a:lnSpc>
              </a:pPr>
            </a:p>
          </p:txBody>
        </p:sp>
      </p:grpSp>
      <p:sp>
        <p:nvSpPr>
          <p:cNvPr name="Freeform 6" id="6"/>
          <p:cNvSpPr/>
          <p:nvPr/>
        </p:nvSpPr>
        <p:spPr>
          <a:xfrm flipH="false" flipV="false" rot="0">
            <a:off x="13010810" y="-155024"/>
            <a:ext cx="6775868" cy="4114800"/>
          </a:xfrm>
          <a:custGeom>
            <a:avLst/>
            <a:gdLst/>
            <a:ahLst/>
            <a:cxnLst/>
            <a:rect r="r" b="b" t="t" l="l"/>
            <a:pathLst>
              <a:path h="4114800" w="6775868">
                <a:moveTo>
                  <a:pt x="0" y="0"/>
                </a:moveTo>
                <a:lnTo>
                  <a:pt x="6775868" y="0"/>
                </a:lnTo>
                <a:lnTo>
                  <a:pt x="6775868"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true" flipV="true" rot="0">
            <a:off x="12417225" y="6172200"/>
            <a:ext cx="6775868" cy="4114800"/>
          </a:xfrm>
          <a:custGeom>
            <a:avLst/>
            <a:gdLst/>
            <a:ahLst/>
            <a:cxnLst/>
            <a:rect r="r" b="b" t="t" l="l"/>
            <a:pathLst>
              <a:path h="4114800" w="6775868">
                <a:moveTo>
                  <a:pt x="6775869" y="4114800"/>
                </a:moveTo>
                <a:lnTo>
                  <a:pt x="0" y="4114800"/>
                </a:lnTo>
                <a:lnTo>
                  <a:pt x="0" y="0"/>
                </a:lnTo>
                <a:lnTo>
                  <a:pt x="6775869" y="0"/>
                </a:lnTo>
                <a:lnTo>
                  <a:pt x="6775869" y="411480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false" flipV="false" rot="0">
            <a:off x="9263774" y="-842039"/>
            <a:ext cx="6775868" cy="4114800"/>
          </a:xfrm>
          <a:custGeom>
            <a:avLst/>
            <a:gdLst/>
            <a:ahLst/>
            <a:cxnLst/>
            <a:rect r="r" b="b" t="t" l="l"/>
            <a:pathLst>
              <a:path h="4114800" w="6775868">
                <a:moveTo>
                  <a:pt x="0" y="0"/>
                </a:moveTo>
                <a:lnTo>
                  <a:pt x="6775868" y="0"/>
                </a:lnTo>
                <a:lnTo>
                  <a:pt x="6775868"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9" id="9"/>
          <p:cNvSpPr/>
          <p:nvPr/>
        </p:nvSpPr>
        <p:spPr>
          <a:xfrm flipH="false" flipV="false" rot="0">
            <a:off x="14856933" y="3174284"/>
            <a:ext cx="3083622" cy="3126612"/>
          </a:xfrm>
          <a:custGeom>
            <a:avLst/>
            <a:gdLst/>
            <a:ahLst/>
            <a:cxnLst/>
            <a:rect r="r" b="b" t="t" l="l"/>
            <a:pathLst>
              <a:path h="3126612" w="3083622">
                <a:moveTo>
                  <a:pt x="0" y="0"/>
                </a:moveTo>
                <a:lnTo>
                  <a:pt x="3083622" y="0"/>
                </a:lnTo>
                <a:lnTo>
                  <a:pt x="3083622" y="3126613"/>
                </a:lnTo>
                <a:lnTo>
                  <a:pt x="0" y="3126613"/>
                </a:lnTo>
                <a:lnTo>
                  <a:pt x="0" y="0"/>
                </a:lnTo>
                <a:close/>
              </a:path>
            </a:pathLst>
          </a:custGeom>
          <a:blipFill>
            <a:blip r:embed="rId5">
              <a:alphaModFix amt="71000"/>
            </a:blip>
            <a:stretch>
              <a:fillRect l="0" t="0" r="0" b="0"/>
            </a:stretch>
          </a:blipFill>
        </p:spPr>
      </p:sp>
      <p:sp>
        <p:nvSpPr>
          <p:cNvPr name="Freeform 10" id="10"/>
          <p:cNvSpPr/>
          <p:nvPr/>
        </p:nvSpPr>
        <p:spPr>
          <a:xfrm flipH="false" flipV="false" rot="0">
            <a:off x="-246058" y="1259935"/>
            <a:ext cx="2549517" cy="2585062"/>
          </a:xfrm>
          <a:custGeom>
            <a:avLst/>
            <a:gdLst/>
            <a:ahLst/>
            <a:cxnLst/>
            <a:rect r="r" b="b" t="t" l="l"/>
            <a:pathLst>
              <a:path h="2585062" w="2549517">
                <a:moveTo>
                  <a:pt x="0" y="0"/>
                </a:moveTo>
                <a:lnTo>
                  <a:pt x="2549516" y="0"/>
                </a:lnTo>
                <a:lnTo>
                  <a:pt x="2549516" y="2585062"/>
                </a:lnTo>
                <a:lnTo>
                  <a:pt x="0" y="2585062"/>
                </a:lnTo>
                <a:lnTo>
                  <a:pt x="0" y="0"/>
                </a:lnTo>
                <a:close/>
              </a:path>
            </a:pathLst>
          </a:custGeom>
          <a:blipFill>
            <a:blip r:embed="rId5">
              <a:alphaModFix amt="71000"/>
            </a:blip>
            <a:stretch>
              <a:fillRect l="0" t="0" r="0" b="0"/>
            </a:stretch>
          </a:blipFill>
        </p:spPr>
      </p:sp>
      <p:sp>
        <p:nvSpPr>
          <p:cNvPr name="Freeform 11" id="11"/>
          <p:cNvSpPr/>
          <p:nvPr/>
        </p:nvSpPr>
        <p:spPr>
          <a:xfrm flipH="false" flipV="false" rot="0">
            <a:off x="2655234" y="8688572"/>
            <a:ext cx="4682257" cy="570384"/>
          </a:xfrm>
          <a:custGeom>
            <a:avLst/>
            <a:gdLst/>
            <a:ahLst/>
            <a:cxnLst/>
            <a:rect r="r" b="b" t="t" l="l"/>
            <a:pathLst>
              <a:path h="570384" w="4682257">
                <a:moveTo>
                  <a:pt x="0" y="0"/>
                </a:moveTo>
                <a:lnTo>
                  <a:pt x="4682257" y="0"/>
                </a:lnTo>
                <a:lnTo>
                  <a:pt x="4682257" y="570384"/>
                </a:lnTo>
                <a:lnTo>
                  <a:pt x="0" y="57038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2" id="12"/>
          <p:cNvSpPr/>
          <p:nvPr/>
        </p:nvSpPr>
        <p:spPr>
          <a:xfrm flipH="false" flipV="false" rot="0">
            <a:off x="9456560" y="1028700"/>
            <a:ext cx="8831440" cy="8831440"/>
          </a:xfrm>
          <a:custGeom>
            <a:avLst/>
            <a:gdLst/>
            <a:ahLst/>
            <a:cxnLst/>
            <a:rect r="r" b="b" t="t" l="l"/>
            <a:pathLst>
              <a:path h="8831440" w="8831440">
                <a:moveTo>
                  <a:pt x="0" y="0"/>
                </a:moveTo>
                <a:lnTo>
                  <a:pt x="8831440" y="0"/>
                </a:lnTo>
                <a:lnTo>
                  <a:pt x="8831440" y="8831440"/>
                </a:lnTo>
                <a:lnTo>
                  <a:pt x="0" y="8831440"/>
                </a:lnTo>
                <a:lnTo>
                  <a:pt x="0" y="0"/>
                </a:lnTo>
                <a:close/>
              </a:path>
            </a:pathLst>
          </a:custGeom>
          <a:blipFill>
            <a:blip r:embed="rId8"/>
            <a:stretch>
              <a:fillRect l="0" t="0" r="0" b="0"/>
            </a:stretch>
          </a:blipFill>
        </p:spPr>
      </p:sp>
      <p:sp>
        <p:nvSpPr>
          <p:cNvPr name="Freeform 13" id="13"/>
          <p:cNvSpPr/>
          <p:nvPr/>
        </p:nvSpPr>
        <p:spPr>
          <a:xfrm flipH="false" flipV="false" rot="0">
            <a:off x="10352390" y="2993721"/>
            <a:ext cx="6356958" cy="6356958"/>
          </a:xfrm>
          <a:custGeom>
            <a:avLst/>
            <a:gdLst/>
            <a:ahLst/>
            <a:cxnLst/>
            <a:rect r="r" b="b" t="t" l="l"/>
            <a:pathLst>
              <a:path h="6356958" w="6356958">
                <a:moveTo>
                  <a:pt x="0" y="0"/>
                </a:moveTo>
                <a:lnTo>
                  <a:pt x="6356958" y="0"/>
                </a:lnTo>
                <a:lnTo>
                  <a:pt x="6356958" y="6356958"/>
                </a:lnTo>
                <a:lnTo>
                  <a:pt x="0" y="6356958"/>
                </a:lnTo>
                <a:lnTo>
                  <a:pt x="0" y="0"/>
                </a:lnTo>
                <a:close/>
              </a:path>
            </a:pathLst>
          </a:custGeom>
          <a:blipFill>
            <a:blip r:embed="rId9"/>
            <a:stretch>
              <a:fillRect l="0" t="0" r="0" b="0"/>
            </a:stretch>
          </a:blipFill>
        </p:spPr>
      </p:sp>
      <p:sp>
        <p:nvSpPr>
          <p:cNvPr name="TextBox 14" id="14"/>
          <p:cNvSpPr txBox="true"/>
          <p:nvPr/>
        </p:nvSpPr>
        <p:spPr>
          <a:xfrm rot="0">
            <a:off x="802232" y="4304500"/>
            <a:ext cx="9995643" cy="3072313"/>
          </a:xfrm>
          <a:prstGeom prst="rect">
            <a:avLst/>
          </a:prstGeom>
        </p:spPr>
        <p:txBody>
          <a:bodyPr anchor="t" rtlCol="false" tIns="0" lIns="0" bIns="0" rIns="0">
            <a:spAutoFit/>
          </a:bodyPr>
          <a:lstStyle/>
          <a:p>
            <a:pPr algn="l">
              <a:lnSpc>
                <a:spcPts val="7581"/>
              </a:lnSpc>
              <a:spcBef>
                <a:spcPct val="0"/>
              </a:spcBef>
            </a:pPr>
            <a:r>
              <a:rPr lang="en-US" b="true" sz="7290">
                <a:solidFill>
                  <a:srgbClr val="063050"/>
                </a:solidFill>
                <a:latin typeface="Arial Bold"/>
                <a:ea typeface="Arial Bold"/>
                <a:cs typeface="Arial Bold"/>
                <a:sym typeface="Arial Bold"/>
              </a:rPr>
              <a:t>Top 5 Crypto Token Development Future Trends</a:t>
            </a:r>
          </a:p>
        </p:txBody>
      </p:sp>
      <p:sp>
        <p:nvSpPr>
          <p:cNvPr name="TextBox 15" id="15"/>
          <p:cNvSpPr txBox="true"/>
          <p:nvPr/>
        </p:nvSpPr>
        <p:spPr>
          <a:xfrm rot="0">
            <a:off x="2942583" y="8838892"/>
            <a:ext cx="3844747" cy="279268"/>
          </a:xfrm>
          <a:prstGeom prst="rect">
            <a:avLst/>
          </a:prstGeom>
        </p:spPr>
        <p:txBody>
          <a:bodyPr anchor="t" rtlCol="false" tIns="0" lIns="0" bIns="0" rIns="0">
            <a:spAutoFit/>
          </a:bodyPr>
          <a:lstStyle/>
          <a:p>
            <a:pPr algn="l">
              <a:lnSpc>
                <a:spcPts val="1978"/>
              </a:lnSpc>
              <a:spcBef>
                <a:spcPct val="0"/>
              </a:spcBef>
            </a:pPr>
            <a:r>
              <a:rPr lang="en-US" b="true" sz="1902">
                <a:solidFill>
                  <a:srgbClr val="0B4876"/>
                </a:solidFill>
                <a:latin typeface="Poppins Medium"/>
                <a:ea typeface="Poppins Medium"/>
                <a:cs typeface="Poppins Medium"/>
                <a:sym typeface="Poppins Medium"/>
              </a:rPr>
              <a:t>https://www.blockchainx.tech/</a:t>
            </a:r>
          </a:p>
        </p:txBody>
      </p:sp>
      <p:sp>
        <p:nvSpPr>
          <p:cNvPr name="Freeform 16" id="16"/>
          <p:cNvSpPr/>
          <p:nvPr/>
        </p:nvSpPr>
        <p:spPr>
          <a:xfrm flipH="false" flipV="false" rot="0">
            <a:off x="802232" y="2686287"/>
            <a:ext cx="4005731" cy="1273489"/>
          </a:xfrm>
          <a:custGeom>
            <a:avLst/>
            <a:gdLst/>
            <a:ahLst/>
            <a:cxnLst/>
            <a:rect r="r" b="b" t="t" l="l"/>
            <a:pathLst>
              <a:path h="1273489" w="4005731">
                <a:moveTo>
                  <a:pt x="0" y="0"/>
                </a:moveTo>
                <a:lnTo>
                  <a:pt x="4005731" y="0"/>
                </a:lnTo>
                <a:lnTo>
                  <a:pt x="4005731" y="1273489"/>
                </a:lnTo>
                <a:lnTo>
                  <a:pt x="0" y="1273489"/>
                </a:lnTo>
                <a:lnTo>
                  <a:pt x="0" y="0"/>
                </a:lnTo>
                <a:close/>
              </a:path>
            </a:pathLst>
          </a:custGeom>
          <a:blipFill>
            <a:blip r:embed="rId10"/>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sp>
        <p:nvSpPr>
          <p:cNvPr name="Freeform 3" id="3"/>
          <p:cNvSpPr/>
          <p:nvPr/>
        </p:nvSpPr>
        <p:spPr>
          <a:xfrm flipH="false" flipV="false" rot="0">
            <a:off x="15887720" y="-811995"/>
            <a:ext cx="4313283" cy="4373418"/>
          </a:xfrm>
          <a:custGeom>
            <a:avLst/>
            <a:gdLst/>
            <a:ahLst/>
            <a:cxnLst/>
            <a:rect r="r" b="b" t="t" l="l"/>
            <a:pathLst>
              <a:path h="4373418" w="4313283">
                <a:moveTo>
                  <a:pt x="0" y="0"/>
                </a:moveTo>
                <a:lnTo>
                  <a:pt x="4313283" y="0"/>
                </a:lnTo>
                <a:lnTo>
                  <a:pt x="4313283" y="4373418"/>
                </a:lnTo>
                <a:lnTo>
                  <a:pt x="0" y="4373418"/>
                </a:lnTo>
                <a:lnTo>
                  <a:pt x="0" y="0"/>
                </a:lnTo>
                <a:close/>
              </a:path>
            </a:pathLst>
          </a:custGeom>
          <a:blipFill>
            <a:blip r:embed="rId3">
              <a:alphaModFix amt="71000"/>
            </a:blip>
            <a:stretch>
              <a:fillRect l="0" t="0" r="0" b="0"/>
            </a:stretch>
          </a:blipFill>
        </p:spPr>
      </p:sp>
      <p:grpSp>
        <p:nvGrpSpPr>
          <p:cNvPr name="Group 4" id="4"/>
          <p:cNvGrpSpPr/>
          <p:nvPr/>
        </p:nvGrpSpPr>
        <p:grpSpPr>
          <a:xfrm rot="0">
            <a:off x="3559979" y="759965"/>
            <a:ext cx="14728021" cy="1464829"/>
            <a:chOff x="0" y="0"/>
            <a:chExt cx="3878985" cy="385799"/>
          </a:xfrm>
        </p:grpSpPr>
        <p:sp>
          <p:nvSpPr>
            <p:cNvPr name="Freeform 5" id="5"/>
            <p:cNvSpPr/>
            <p:nvPr/>
          </p:nvSpPr>
          <p:spPr>
            <a:xfrm flipH="false" flipV="false" rot="0">
              <a:off x="0" y="0"/>
              <a:ext cx="3878985" cy="385799"/>
            </a:xfrm>
            <a:custGeom>
              <a:avLst/>
              <a:gdLst/>
              <a:ahLst/>
              <a:cxnLst/>
              <a:rect r="r" b="b" t="t" l="l"/>
              <a:pathLst>
                <a:path h="385799" w="3878985">
                  <a:moveTo>
                    <a:pt x="0" y="0"/>
                  </a:moveTo>
                  <a:lnTo>
                    <a:pt x="3878985" y="0"/>
                  </a:lnTo>
                  <a:lnTo>
                    <a:pt x="3878985" y="385799"/>
                  </a:lnTo>
                  <a:lnTo>
                    <a:pt x="0" y="385799"/>
                  </a:lnTo>
                  <a:close/>
                </a:path>
              </a:pathLst>
            </a:custGeom>
            <a:solidFill>
              <a:srgbClr val="2B59C3">
                <a:alpha val="71765"/>
              </a:srgbClr>
            </a:solidFill>
          </p:spPr>
        </p:sp>
        <p:sp>
          <p:nvSpPr>
            <p:cNvPr name="TextBox 6" id="6"/>
            <p:cNvSpPr txBox="true"/>
            <p:nvPr/>
          </p:nvSpPr>
          <p:spPr>
            <a:xfrm>
              <a:off x="0" y="28575"/>
              <a:ext cx="3878985" cy="357224"/>
            </a:xfrm>
            <a:prstGeom prst="rect">
              <a:avLst/>
            </a:prstGeom>
          </p:spPr>
          <p:txBody>
            <a:bodyPr anchor="ctr" rtlCol="false" tIns="50800" lIns="50800" bIns="50800" rIns="50800"/>
            <a:lstStyle/>
            <a:p>
              <a:pPr algn="ctr">
                <a:lnSpc>
                  <a:spcPts val="2661"/>
                </a:lnSpc>
              </a:pPr>
            </a:p>
          </p:txBody>
        </p:sp>
      </p:grpSp>
      <p:sp>
        <p:nvSpPr>
          <p:cNvPr name="TextBox 7" id="7"/>
          <p:cNvSpPr txBox="true"/>
          <p:nvPr/>
        </p:nvSpPr>
        <p:spPr>
          <a:xfrm rot="0">
            <a:off x="6172287" y="2821579"/>
            <a:ext cx="11642556" cy="6250093"/>
          </a:xfrm>
          <a:prstGeom prst="rect">
            <a:avLst/>
          </a:prstGeom>
        </p:spPr>
        <p:txBody>
          <a:bodyPr anchor="t" rtlCol="false" tIns="0" lIns="0" bIns="0" rIns="0">
            <a:spAutoFit/>
          </a:bodyPr>
          <a:lstStyle/>
          <a:p>
            <a:pPr algn="l">
              <a:lnSpc>
                <a:spcPts val="3761"/>
              </a:lnSpc>
            </a:pPr>
            <a:r>
              <a:rPr lang="en-US" b="true" sz="3083" u="sng">
                <a:solidFill>
                  <a:srgbClr val="063050"/>
                </a:solidFill>
                <a:latin typeface="Arial Bold"/>
                <a:ea typeface="Arial Bold"/>
                <a:cs typeface="Arial Bold"/>
                <a:sym typeface="Arial Bold"/>
                <a:hlinkClick r:id="rId4" tooltip="https://www.blockchainx.tech/token-development-company/"/>
              </a:rPr>
              <a:t>Crypto token development</a:t>
            </a:r>
            <a:r>
              <a:rPr lang="en-US" sz="3083">
                <a:solidFill>
                  <a:srgbClr val="063050"/>
                </a:solidFill>
                <a:latin typeface="Arial"/>
                <a:ea typeface="Arial"/>
                <a:cs typeface="Arial"/>
                <a:sym typeface="Arial"/>
              </a:rPr>
              <a:t> includes the advent of virtual tokens based totally on the present blockchain era. These tokens can represent diverse belongings or utilities and are regularly used inside a particular surroundings. The development process consists of designing the token's features, inclusive of its application, supply mechanics, and protection protocols, followed through the real coding and deployment on a blockchain.</a:t>
            </a:r>
          </a:p>
          <a:p>
            <a:pPr algn="l">
              <a:lnSpc>
                <a:spcPts val="3761"/>
              </a:lnSpc>
            </a:pPr>
          </a:p>
          <a:p>
            <a:pPr algn="l">
              <a:lnSpc>
                <a:spcPts val="3761"/>
              </a:lnSpc>
            </a:pPr>
            <a:r>
              <a:rPr lang="en-US" sz="3083">
                <a:solidFill>
                  <a:srgbClr val="063050"/>
                </a:solidFill>
                <a:latin typeface="Arial"/>
                <a:ea typeface="Arial"/>
                <a:cs typeface="Arial"/>
                <a:sym typeface="Arial"/>
              </a:rPr>
              <a:t>The improvement of crypto tokens is a complicated process that requires a deep knowledge of the blockchain era, smart contracts, and cryptographic safety features. Developers must additionally bear in mind the criminal and regulatory frameworks of the jurisdictions wherein the tokens could be supplied.</a:t>
            </a:r>
          </a:p>
        </p:txBody>
      </p:sp>
      <p:sp>
        <p:nvSpPr>
          <p:cNvPr name="Freeform 8" id="8"/>
          <p:cNvSpPr/>
          <p:nvPr/>
        </p:nvSpPr>
        <p:spPr>
          <a:xfrm flipH="true" flipV="true" rot="0">
            <a:off x="14158001" y="6463808"/>
            <a:ext cx="6775868" cy="4114800"/>
          </a:xfrm>
          <a:custGeom>
            <a:avLst/>
            <a:gdLst/>
            <a:ahLst/>
            <a:cxnLst/>
            <a:rect r="r" b="b" t="t" l="l"/>
            <a:pathLst>
              <a:path h="4114800" w="6775868">
                <a:moveTo>
                  <a:pt x="6775868" y="4114800"/>
                </a:moveTo>
                <a:lnTo>
                  <a:pt x="0" y="4114800"/>
                </a:lnTo>
                <a:lnTo>
                  <a:pt x="0" y="0"/>
                </a:lnTo>
                <a:lnTo>
                  <a:pt x="6775868" y="0"/>
                </a:lnTo>
                <a:lnTo>
                  <a:pt x="6775868" y="411480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271139" y="3098977"/>
            <a:ext cx="5632954" cy="5632954"/>
          </a:xfrm>
          <a:custGeom>
            <a:avLst/>
            <a:gdLst/>
            <a:ahLst/>
            <a:cxnLst/>
            <a:rect r="r" b="b" t="t" l="l"/>
            <a:pathLst>
              <a:path h="5632954" w="5632954">
                <a:moveTo>
                  <a:pt x="0" y="0"/>
                </a:moveTo>
                <a:lnTo>
                  <a:pt x="5632955" y="0"/>
                </a:lnTo>
                <a:lnTo>
                  <a:pt x="5632955" y="5632954"/>
                </a:lnTo>
                <a:lnTo>
                  <a:pt x="0" y="5632954"/>
                </a:lnTo>
                <a:lnTo>
                  <a:pt x="0" y="0"/>
                </a:lnTo>
                <a:close/>
              </a:path>
            </a:pathLst>
          </a:custGeom>
          <a:blipFill>
            <a:blip r:embed="rId7"/>
            <a:stretch>
              <a:fillRect l="0" t="0" r="0" b="0"/>
            </a:stretch>
          </a:blipFill>
        </p:spPr>
      </p:sp>
      <p:sp>
        <p:nvSpPr>
          <p:cNvPr name="TextBox 10" id="10"/>
          <p:cNvSpPr txBox="true"/>
          <p:nvPr/>
        </p:nvSpPr>
        <p:spPr>
          <a:xfrm rot="0">
            <a:off x="4781304" y="1066800"/>
            <a:ext cx="10956022" cy="907471"/>
          </a:xfrm>
          <a:prstGeom prst="rect">
            <a:avLst/>
          </a:prstGeom>
        </p:spPr>
        <p:txBody>
          <a:bodyPr anchor="t" rtlCol="false" tIns="0" lIns="0" bIns="0" rIns="0">
            <a:spAutoFit/>
          </a:bodyPr>
          <a:lstStyle/>
          <a:p>
            <a:pPr algn="l">
              <a:lnSpc>
                <a:spcPts val="6470"/>
              </a:lnSpc>
              <a:spcBef>
                <a:spcPct val="0"/>
              </a:spcBef>
            </a:pPr>
            <a:r>
              <a:rPr lang="en-US" b="true" sz="6221">
                <a:solidFill>
                  <a:srgbClr val="F0F7FE"/>
                </a:solidFill>
                <a:latin typeface="Poppins Bold"/>
                <a:ea typeface="Poppins Bold"/>
                <a:cs typeface="Poppins Bold"/>
                <a:sym typeface="Poppins Bold"/>
              </a:rPr>
              <a:t>Crypto token development </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grpSp>
        <p:nvGrpSpPr>
          <p:cNvPr name="Group 3" id="3"/>
          <p:cNvGrpSpPr/>
          <p:nvPr/>
        </p:nvGrpSpPr>
        <p:grpSpPr>
          <a:xfrm rot="0">
            <a:off x="0" y="639186"/>
            <a:ext cx="18288000" cy="2295721"/>
            <a:chOff x="0" y="0"/>
            <a:chExt cx="4816593" cy="604634"/>
          </a:xfrm>
        </p:grpSpPr>
        <p:sp>
          <p:nvSpPr>
            <p:cNvPr name="Freeform 4" id="4"/>
            <p:cNvSpPr/>
            <p:nvPr/>
          </p:nvSpPr>
          <p:spPr>
            <a:xfrm flipH="false" flipV="false" rot="0">
              <a:off x="0" y="0"/>
              <a:ext cx="4816592" cy="604634"/>
            </a:xfrm>
            <a:custGeom>
              <a:avLst/>
              <a:gdLst/>
              <a:ahLst/>
              <a:cxnLst/>
              <a:rect r="r" b="b" t="t" l="l"/>
              <a:pathLst>
                <a:path h="604634" w="4816592">
                  <a:moveTo>
                    <a:pt x="0" y="0"/>
                  </a:moveTo>
                  <a:lnTo>
                    <a:pt x="4816592" y="0"/>
                  </a:lnTo>
                  <a:lnTo>
                    <a:pt x="4816592" y="604634"/>
                  </a:lnTo>
                  <a:lnTo>
                    <a:pt x="0" y="604634"/>
                  </a:lnTo>
                  <a:close/>
                </a:path>
              </a:pathLst>
            </a:custGeom>
            <a:solidFill>
              <a:srgbClr val="2B59C3">
                <a:alpha val="71765"/>
              </a:srgbClr>
            </a:solidFill>
          </p:spPr>
        </p:sp>
        <p:sp>
          <p:nvSpPr>
            <p:cNvPr name="TextBox 5" id="5"/>
            <p:cNvSpPr txBox="true"/>
            <p:nvPr/>
          </p:nvSpPr>
          <p:spPr>
            <a:xfrm>
              <a:off x="0" y="28575"/>
              <a:ext cx="4816593" cy="576059"/>
            </a:xfrm>
            <a:prstGeom prst="rect">
              <a:avLst/>
            </a:prstGeom>
          </p:spPr>
          <p:txBody>
            <a:bodyPr anchor="ctr" rtlCol="false" tIns="50800" lIns="50800" bIns="50800" rIns="50800"/>
            <a:lstStyle/>
            <a:p>
              <a:pPr algn="ctr">
                <a:lnSpc>
                  <a:spcPts val="2661"/>
                </a:lnSpc>
              </a:pPr>
            </a:p>
          </p:txBody>
        </p:sp>
      </p:grpSp>
      <p:sp>
        <p:nvSpPr>
          <p:cNvPr name="Freeform 6" id="6"/>
          <p:cNvSpPr/>
          <p:nvPr/>
        </p:nvSpPr>
        <p:spPr>
          <a:xfrm flipH="false" flipV="false" rot="0">
            <a:off x="13727664" y="1371600"/>
            <a:ext cx="3083622" cy="3126612"/>
          </a:xfrm>
          <a:custGeom>
            <a:avLst/>
            <a:gdLst/>
            <a:ahLst/>
            <a:cxnLst/>
            <a:rect r="r" b="b" t="t" l="l"/>
            <a:pathLst>
              <a:path h="3126612" w="3083622">
                <a:moveTo>
                  <a:pt x="0" y="0"/>
                </a:moveTo>
                <a:lnTo>
                  <a:pt x="3083622" y="0"/>
                </a:lnTo>
                <a:lnTo>
                  <a:pt x="3083622" y="3126612"/>
                </a:lnTo>
                <a:lnTo>
                  <a:pt x="0" y="3126612"/>
                </a:lnTo>
                <a:lnTo>
                  <a:pt x="0" y="0"/>
                </a:lnTo>
                <a:close/>
              </a:path>
            </a:pathLst>
          </a:custGeom>
          <a:blipFill>
            <a:blip r:embed="rId3">
              <a:alphaModFix amt="71000"/>
            </a:blip>
            <a:stretch>
              <a:fillRect l="0" t="0" r="0" b="0"/>
            </a:stretch>
          </a:blipFill>
        </p:spPr>
      </p:sp>
      <p:sp>
        <p:nvSpPr>
          <p:cNvPr name="Freeform 7" id="7"/>
          <p:cNvSpPr/>
          <p:nvPr/>
        </p:nvSpPr>
        <p:spPr>
          <a:xfrm flipH="false" flipV="false" rot="0">
            <a:off x="-1126123" y="8245813"/>
            <a:ext cx="3083622" cy="3126612"/>
          </a:xfrm>
          <a:custGeom>
            <a:avLst/>
            <a:gdLst/>
            <a:ahLst/>
            <a:cxnLst/>
            <a:rect r="r" b="b" t="t" l="l"/>
            <a:pathLst>
              <a:path h="3126612" w="3083622">
                <a:moveTo>
                  <a:pt x="0" y="0"/>
                </a:moveTo>
                <a:lnTo>
                  <a:pt x="3083621" y="0"/>
                </a:lnTo>
                <a:lnTo>
                  <a:pt x="3083621" y="3126612"/>
                </a:lnTo>
                <a:lnTo>
                  <a:pt x="0" y="3126612"/>
                </a:lnTo>
                <a:lnTo>
                  <a:pt x="0" y="0"/>
                </a:lnTo>
                <a:close/>
              </a:path>
            </a:pathLst>
          </a:custGeom>
          <a:blipFill>
            <a:blip r:embed="rId3">
              <a:alphaModFix amt="71000"/>
            </a:blip>
            <a:stretch>
              <a:fillRect l="0" t="0" r="0" b="0"/>
            </a:stretch>
          </a:blipFill>
        </p:spPr>
      </p:sp>
      <p:grpSp>
        <p:nvGrpSpPr>
          <p:cNvPr name="Group 8" id="8"/>
          <p:cNvGrpSpPr/>
          <p:nvPr/>
        </p:nvGrpSpPr>
        <p:grpSpPr>
          <a:xfrm rot="0">
            <a:off x="2081898" y="3987895"/>
            <a:ext cx="778511" cy="682727"/>
            <a:chOff x="0" y="0"/>
            <a:chExt cx="205040" cy="179813"/>
          </a:xfrm>
        </p:grpSpPr>
        <p:sp>
          <p:nvSpPr>
            <p:cNvPr name="Freeform 9" id="9"/>
            <p:cNvSpPr/>
            <p:nvPr/>
          </p:nvSpPr>
          <p:spPr>
            <a:xfrm flipH="false" flipV="false" rot="0">
              <a:off x="0" y="0"/>
              <a:ext cx="205040" cy="179813"/>
            </a:xfrm>
            <a:custGeom>
              <a:avLst/>
              <a:gdLst/>
              <a:ahLst/>
              <a:cxnLst/>
              <a:rect r="r" b="b" t="t" l="l"/>
              <a:pathLst>
                <a:path h="179813" w="205040">
                  <a:moveTo>
                    <a:pt x="0" y="0"/>
                  </a:moveTo>
                  <a:lnTo>
                    <a:pt x="205040" y="0"/>
                  </a:lnTo>
                  <a:lnTo>
                    <a:pt x="205040" y="179813"/>
                  </a:lnTo>
                  <a:lnTo>
                    <a:pt x="0" y="179813"/>
                  </a:lnTo>
                  <a:close/>
                </a:path>
              </a:pathLst>
            </a:custGeom>
            <a:solidFill>
              <a:srgbClr val="4F9FF5"/>
            </a:solidFill>
          </p:spPr>
        </p:sp>
        <p:sp>
          <p:nvSpPr>
            <p:cNvPr name="TextBox 10" id="10"/>
            <p:cNvSpPr txBox="true"/>
            <p:nvPr/>
          </p:nvSpPr>
          <p:spPr>
            <a:xfrm>
              <a:off x="0" y="28575"/>
              <a:ext cx="205040" cy="151238"/>
            </a:xfrm>
            <a:prstGeom prst="rect">
              <a:avLst/>
            </a:prstGeom>
          </p:spPr>
          <p:txBody>
            <a:bodyPr anchor="ctr" rtlCol="false" tIns="50800" lIns="50800" bIns="50800" rIns="50800"/>
            <a:lstStyle/>
            <a:p>
              <a:pPr algn="ctr">
                <a:lnSpc>
                  <a:spcPts val="2661"/>
                </a:lnSpc>
              </a:pPr>
            </a:p>
          </p:txBody>
        </p:sp>
      </p:grpSp>
      <p:grpSp>
        <p:nvGrpSpPr>
          <p:cNvPr name="Group 11" id="11"/>
          <p:cNvGrpSpPr/>
          <p:nvPr/>
        </p:nvGrpSpPr>
        <p:grpSpPr>
          <a:xfrm rot="0">
            <a:off x="2081898" y="5139444"/>
            <a:ext cx="778511" cy="682727"/>
            <a:chOff x="0" y="0"/>
            <a:chExt cx="205040" cy="179813"/>
          </a:xfrm>
        </p:grpSpPr>
        <p:sp>
          <p:nvSpPr>
            <p:cNvPr name="Freeform 12" id="12"/>
            <p:cNvSpPr/>
            <p:nvPr/>
          </p:nvSpPr>
          <p:spPr>
            <a:xfrm flipH="false" flipV="false" rot="0">
              <a:off x="0" y="0"/>
              <a:ext cx="205040" cy="179813"/>
            </a:xfrm>
            <a:custGeom>
              <a:avLst/>
              <a:gdLst/>
              <a:ahLst/>
              <a:cxnLst/>
              <a:rect r="r" b="b" t="t" l="l"/>
              <a:pathLst>
                <a:path h="179813" w="205040">
                  <a:moveTo>
                    <a:pt x="0" y="0"/>
                  </a:moveTo>
                  <a:lnTo>
                    <a:pt x="205040" y="0"/>
                  </a:lnTo>
                  <a:lnTo>
                    <a:pt x="205040" y="179813"/>
                  </a:lnTo>
                  <a:lnTo>
                    <a:pt x="0" y="179813"/>
                  </a:lnTo>
                  <a:close/>
                </a:path>
              </a:pathLst>
            </a:custGeom>
            <a:solidFill>
              <a:srgbClr val="4F9FF5"/>
            </a:solidFill>
          </p:spPr>
        </p:sp>
        <p:sp>
          <p:nvSpPr>
            <p:cNvPr name="TextBox 13" id="13"/>
            <p:cNvSpPr txBox="true"/>
            <p:nvPr/>
          </p:nvSpPr>
          <p:spPr>
            <a:xfrm>
              <a:off x="0" y="28575"/>
              <a:ext cx="205040" cy="151238"/>
            </a:xfrm>
            <a:prstGeom prst="rect">
              <a:avLst/>
            </a:prstGeom>
          </p:spPr>
          <p:txBody>
            <a:bodyPr anchor="ctr" rtlCol="false" tIns="50800" lIns="50800" bIns="50800" rIns="50800"/>
            <a:lstStyle/>
            <a:p>
              <a:pPr algn="ctr">
                <a:lnSpc>
                  <a:spcPts val="2661"/>
                </a:lnSpc>
              </a:pPr>
            </a:p>
          </p:txBody>
        </p:sp>
      </p:grpSp>
      <p:grpSp>
        <p:nvGrpSpPr>
          <p:cNvPr name="Group 14" id="14"/>
          <p:cNvGrpSpPr/>
          <p:nvPr/>
        </p:nvGrpSpPr>
        <p:grpSpPr>
          <a:xfrm rot="0">
            <a:off x="2081898" y="6298421"/>
            <a:ext cx="778511" cy="682727"/>
            <a:chOff x="0" y="0"/>
            <a:chExt cx="205040" cy="179813"/>
          </a:xfrm>
        </p:grpSpPr>
        <p:sp>
          <p:nvSpPr>
            <p:cNvPr name="Freeform 15" id="15"/>
            <p:cNvSpPr/>
            <p:nvPr/>
          </p:nvSpPr>
          <p:spPr>
            <a:xfrm flipH="false" flipV="false" rot="0">
              <a:off x="0" y="0"/>
              <a:ext cx="205040" cy="179813"/>
            </a:xfrm>
            <a:custGeom>
              <a:avLst/>
              <a:gdLst/>
              <a:ahLst/>
              <a:cxnLst/>
              <a:rect r="r" b="b" t="t" l="l"/>
              <a:pathLst>
                <a:path h="179813" w="205040">
                  <a:moveTo>
                    <a:pt x="0" y="0"/>
                  </a:moveTo>
                  <a:lnTo>
                    <a:pt x="205040" y="0"/>
                  </a:lnTo>
                  <a:lnTo>
                    <a:pt x="205040" y="179813"/>
                  </a:lnTo>
                  <a:lnTo>
                    <a:pt x="0" y="179813"/>
                  </a:lnTo>
                  <a:close/>
                </a:path>
              </a:pathLst>
            </a:custGeom>
            <a:solidFill>
              <a:srgbClr val="4F9FF5"/>
            </a:solidFill>
          </p:spPr>
        </p:sp>
        <p:sp>
          <p:nvSpPr>
            <p:cNvPr name="TextBox 16" id="16"/>
            <p:cNvSpPr txBox="true"/>
            <p:nvPr/>
          </p:nvSpPr>
          <p:spPr>
            <a:xfrm>
              <a:off x="0" y="28575"/>
              <a:ext cx="205040" cy="151238"/>
            </a:xfrm>
            <a:prstGeom prst="rect">
              <a:avLst/>
            </a:prstGeom>
          </p:spPr>
          <p:txBody>
            <a:bodyPr anchor="ctr" rtlCol="false" tIns="50800" lIns="50800" bIns="50800" rIns="50800"/>
            <a:lstStyle/>
            <a:p>
              <a:pPr algn="ctr">
                <a:lnSpc>
                  <a:spcPts val="2661"/>
                </a:lnSpc>
              </a:pPr>
            </a:p>
          </p:txBody>
        </p:sp>
      </p:grpSp>
      <p:grpSp>
        <p:nvGrpSpPr>
          <p:cNvPr name="Group 17" id="17"/>
          <p:cNvGrpSpPr/>
          <p:nvPr/>
        </p:nvGrpSpPr>
        <p:grpSpPr>
          <a:xfrm rot="0">
            <a:off x="2081898" y="7453365"/>
            <a:ext cx="778511" cy="682727"/>
            <a:chOff x="0" y="0"/>
            <a:chExt cx="205040" cy="179813"/>
          </a:xfrm>
        </p:grpSpPr>
        <p:sp>
          <p:nvSpPr>
            <p:cNvPr name="Freeform 18" id="18"/>
            <p:cNvSpPr/>
            <p:nvPr/>
          </p:nvSpPr>
          <p:spPr>
            <a:xfrm flipH="false" flipV="false" rot="0">
              <a:off x="0" y="0"/>
              <a:ext cx="205040" cy="179813"/>
            </a:xfrm>
            <a:custGeom>
              <a:avLst/>
              <a:gdLst/>
              <a:ahLst/>
              <a:cxnLst/>
              <a:rect r="r" b="b" t="t" l="l"/>
              <a:pathLst>
                <a:path h="179813" w="205040">
                  <a:moveTo>
                    <a:pt x="0" y="0"/>
                  </a:moveTo>
                  <a:lnTo>
                    <a:pt x="205040" y="0"/>
                  </a:lnTo>
                  <a:lnTo>
                    <a:pt x="205040" y="179813"/>
                  </a:lnTo>
                  <a:lnTo>
                    <a:pt x="0" y="179813"/>
                  </a:lnTo>
                  <a:close/>
                </a:path>
              </a:pathLst>
            </a:custGeom>
            <a:solidFill>
              <a:srgbClr val="4F9FF5"/>
            </a:solidFill>
          </p:spPr>
        </p:sp>
        <p:sp>
          <p:nvSpPr>
            <p:cNvPr name="TextBox 19" id="19"/>
            <p:cNvSpPr txBox="true"/>
            <p:nvPr/>
          </p:nvSpPr>
          <p:spPr>
            <a:xfrm>
              <a:off x="0" y="28575"/>
              <a:ext cx="205040" cy="151238"/>
            </a:xfrm>
            <a:prstGeom prst="rect">
              <a:avLst/>
            </a:prstGeom>
          </p:spPr>
          <p:txBody>
            <a:bodyPr anchor="ctr" rtlCol="false" tIns="50800" lIns="50800" bIns="50800" rIns="50800"/>
            <a:lstStyle/>
            <a:p>
              <a:pPr algn="ctr">
                <a:lnSpc>
                  <a:spcPts val="2661"/>
                </a:lnSpc>
              </a:pPr>
            </a:p>
          </p:txBody>
        </p:sp>
      </p:grpSp>
      <p:grpSp>
        <p:nvGrpSpPr>
          <p:cNvPr name="Group 20" id="20"/>
          <p:cNvGrpSpPr/>
          <p:nvPr/>
        </p:nvGrpSpPr>
        <p:grpSpPr>
          <a:xfrm rot="0">
            <a:off x="2081898" y="8549701"/>
            <a:ext cx="778511" cy="682727"/>
            <a:chOff x="0" y="0"/>
            <a:chExt cx="205040" cy="179813"/>
          </a:xfrm>
        </p:grpSpPr>
        <p:sp>
          <p:nvSpPr>
            <p:cNvPr name="Freeform 21" id="21"/>
            <p:cNvSpPr/>
            <p:nvPr/>
          </p:nvSpPr>
          <p:spPr>
            <a:xfrm flipH="false" flipV="false" rot="0">
              <a:off x="0" y="0"/>
              <a:ext cx="205040" cy="179813"/>
            </a:xfrm>
            <a:custGeom>
              <a:avLst/>
              <a:gdLst/>
              <a:ahLst/>
              <a:cxnLst/>
              <a:rect r="r" b="b" t="t" l="l"/>
              <a:pathLst>
                <a:path h="179813" w="205040">
                  <a:moveTo>
                    <a:pt x="0" y="0"/>
                  </a:moveTo>
                  <a:lnTo>
                    <a:pt x="205040" y="0"/>
                  </a:lnTo>
                  <a:lnTo>
                    <a:pt x="205040" y="179813"/>
                  </a:lnTo>
                  <a:lnTo>
                    <a:pt x="0" y="179813"/>
                  </a:lnTo>
                  <a:close/>
                </a:path>
              </a:pathLst>
            </a:custGeom>
            <a:solidFill>
              <a:srgbClr val="4F9FF5"/>
            </a:solidFill>
          </p:spPr>
        </p:sp>
        <p:sp>
          <p:nvSpPr>
            <p:cNvPr name="TextBox 22" id="22"/>
            <p:cNvSpPr txBox="true"/>
            <p:nvPr/>
          </p:nvSpPr>
          <p:spPr>
            <a:xfrm>
              <a:off x="0" y="28575"/>
              <a:ext cx="205040" cy="151238"/>
            </a:xfrm>
            <a:prstGeom prst="rect">
              <a:avLst/>
            </a:prstGeom>
          </p:spPr>
          <p:txBody>
            <a:bodyPr anchor="ctr" rtlCol="false" tIns="50800" lIns="50800" bIns="50800" rIns="50800"/>
            <a:lstStyle/>
            <a:p>
              <a:pPr algn="ctr">
                <a:lnSpc>
                  <a:spcPts val="2661"/>
                </a:lnSpc>
              </a:pPr>
            </a:p>
          </p:txBody>
        </p:sp>
      </p:grpSp>
      <p:sp>
        <p:nvSpPr>
          <p:cNvPr name="Freeform 23" id="23"/>
          <p:cNvSpPr/>
          <p:nvPr/>
        </p:nvSpPr>
        <p:spPr>
          <a:xfrm flipH="false" flipV="false" rot="0">
            <a:off x="10501687" y="2656295"/>
            <a:ext cx="6977883" cy="6977883"/>
          </a:xfrm>
          <a:custGeom>
            <a:avLst/>
            <a:gdLst/>
            <a:ahLst/>
            <a:cxnLst/>
            <a:rect r="r" b="b" t="t" l="l"/>
            <a:pathLst>
              <a:path h="6977883" w="6977883">
                <a:moveTo>
                  <a:pt x="0" y="0"/>
                </a:moveTo>
                <a:lnTo>
                  <a:pt x="6977883" y="0"/>
                </a:lnTo>
                <a:lnTo>
                  <a:pt x="6977883" y="6977883"/>
                </a:lnTo>
                <a:lnTo>
                  <a:pt x="0" y="6977883"/>
                </a:lnTo>
                <a:lnTo>
                  <a:pt x="0" y="0"/>
                </a:lnTo>
                <a:close/>
              </a:path>
            </a:pathLst>
          </a:custGeom>
          <a:blipFill>
            <a:blip r:embed="rId4"/>
            <a:stretch>
              <a:fillRect l="0" t="0" r="0" b="0"/>
            </a:stretch>
          </a:blipFill>
        </p:spPr>
      </p:sp>
      <p:sp>
        <p:nvSpPr>
          <p:cNvPr name="TextBox 24" id="24"/>
          <p:cNvSpPr txBox="true"/>
          <p:nvPr/>
        </p:nvSpPr>
        <p:spPr>
          <a:xfrm rot="0">
            <a:off x="1028700" y="1066800"/>
            <a:ext cx="16230600" cy="1726621"/>
          </a:xfrm>
          <a:prstGeom prst="rect">
            <a:avLst/>
          </a:prstGeom>
        </p:spPr>
        <p:txBody>
          <a:bodyPr anchor="t" rtlCol="false" tIns="0" lIns="0" bIns="0" rIns="0">
            <a:spAutoFit/>
          </a:bodyPr>
          <a:lstStyle/>
          <a:p>
            <a:pPr algn="l">
              <a:lnSpc>
                <a:spcPts val="6470"/>
              </a:lnSpc>
              <a:spcBef>
                <a:spcPct val="0"/>
              </a:spcBef>
            </a:pPr>
            <a:r>
              <a:rPr lang="en-US" b="true" sz="6221">
                <a:solidFill>
                  <a:srgbClr val="F0F7FE"/>
                </a:solidFill>
                <a:latin typeface="Poppins Bold"/>
                <a:ea typeface="Poppins Bold"/>
                <a:cs typeface="Poppins Bold"/>
                <a:sym typeface="Poppins Bold"/>
              </a:rPr>
              <a:t>Top 5 Crypto token development future trends</a:t>
            </a:r>
          </a:p>
        </p:txBody>
      </p:sp>
      <p:sp>
        <p:nvSpPr>
          <p:cNvPr name="TextBox 25" id="25"/>
          <p:cNvSpPr txBox="true"/>
          <p:nvPr/>
        </p:nvSpPr>
        <p:spPr>
          <a:xfrm rot="0">
            <a:off x="3120427" y="4151486"/>
            <a:ext cx="7847102" cy="516255"/>
          </a:xfrm>
          <a:prstGeom prst="rect">
            <a:avLst/>
          </a:prstGeom>
        </p:spPr>
        <p:txBody>
          <a:bodyPr anchor="t" rtlCol="false" tIns="0" lIns="0" bIns="0" rIns="0">
            <a:spAutoFit/>
          </a:bodyPr>
          <a:lstStyle/>
          <a:p>
            <a:pPr algn="l">
              <a:lnSpc>
                <a:spcPts val="3660"/>
              </a:lnSpc>
            </a:pPr>
            <a:r>
              <a:rPr lang="en-US" sz="3000">
                <a:solidFill>
                  <a:srgbClr val="063050"/>
                </a:solidFill>
                <a:latin typeface="Arial"/>
                <a:ea typeface="Arial"/>
                <a:cs typeface="Arial"/>
                <a:sym typeface="Arial"/>
              </a:rPr>
              <a:t>Tokenization of Real-World Assets (RWA)</a:t>
            </a:r>
          </a:p>
        </p:txBody>
      </p:sp>
      <p:sp>
        <p:nvSpPr>
          <p:cNvPr name="TextBox 26" id="26"/>
          <p:cNvSpPr txBox="true"/>
          <p:nvPr/>
        </p:nvSpPr>
        <p:spPr>
          <a:xfrm rot="0">
            <a:off x="3120427" y="5305916"/>
            <a:ext cx="6736462" cy="516255"/>
          </a:xfrm>
          <a:prstGeom prst="rect">
            <a:avLst/>
          </a:prstGeom>
        </p:spPr>
        <p:txBody>
          <a:bodyPr anchor="t" rtlCol="false" tIns="0" lIns="0" bIns="0" rIns="0">
            <a:spAutoFit/>
          </a:bodyPr>
          <a:lstStyle/>
          <a:p>
            <a:pPr algn="l">
              <a:lnSpc>
                <a:spcPts val="3660"/>
              </a:lnSpc>
            </a:pPr>
            <a:r>
              <a:rPr lang="en-US" sz="3000">
                <a:solidFill>
                  <a:srgbClr val="063050"/>
                </a:solidFill>
                <a:latin typeface="Arial"/>
                <a:ea typeface="Arial"/>
                <a:cs typeface="Arial"/>
                <a:sym typeface="Arial"/>
              </a:rPr>
              <a:t>Cross-Chain Token Interoperability</a:t>
            </a:r>
          </a:p>
        </p:txBody>
      </p:sp>
      <p:sp>
        <p:nvSpPr>
          <p:cNvPr name="TextBox 27" id="27"/>
          <p:cNvSpPr txBox="true"/>
          <p:nvPr/>
        </p:nvSpPr>
        <p:spPr>
          <a:xfrm rot="0">
            <a:off x="3120427" y="6464894"/>
            <a:ext cx="6954711" cy="516255"/>
          </a:xfrm>
          <a:prstGeom prst="rect">
            <a:avLst/>
          </a:prstGeom>
        </p:spPr>
        <p:txBody>
          <a:bodyPr anchor="t" rtlCol="false" tIns="0" lIns="0" bIns="0" rIns="0">
            <a:spAutoFit/>
          </a:bodyPr>
          <a:lstStyle/>
          <a:p>
            <a:pPr algn="l">
              <a:lnSpc>
                <a:spcPts val="3660"/>
              </a:lnSpc>
            </a:pPr>
            <a:r>
              <a:rPr lang="en-US" sz="3000">
                <a:solidFill>
                  <a:srgbClr val="063050"/>
                </a:solidFill>
                <a:latin typeface="Arial"/>
                <a:ea typeface="Arial"/>
                <a:cs typeface="Arial"/>
                <a:sym typeface="Arial"/>
              </a:rPr>
              <a:t>Layer 2 Scaling Solutions and Rollups</a:t>
            </a:r>
          </a:p>
        </p:txBody>
      </p:sp>
      <p:sp>
        <p:nvSpPr>
          <p:cNvPr name="TextBox 28" id="28"/>
          <p:cNvSpPr txBox="true"/>
          <p:nvPr/>
        </p:nvSpPr>
        <p:spPr>
          <a:xfrm rot="0">
            <a:off x="3120427" y="7619838"/>
            <a:ext cx="8379284" cy="516255"/>
          </a:xfrm>
          <a:prstGeom prst="rect">
            <a:avLst/>
          </a:prstGeom>
        </p:spPr>
        <p:txBody>
          <a:bodyPr anchor="t" rtlCol="false" tIns="0" lIns="0" bIns="0" rIns="0">
            <a:spAutoFit/>
          </a:bodyPr>
          <a:lstStyle/>
          <a:p>
            <a:pPr algn="l">
              <a:lnSpc>
                <a:spcPts val="3660"/>
              </a:lnSpc>
            </a:pPr>
            <a:r>
              <a:rPr lang="en-US" sz="3000">
                <a:solidFill>
                  <a:srgbClr val="063050"/>
                </a:solidFill>
                <a:latin typeface="Arial"/>
                <a:ea typeface="Arial"/>
                <a:cs typeface="Arial"/>
                <a:sym typeface="Arial"/>
              </a:rPr>
              <a:t>Security Tokens and Regulatory Compliance</a:t>
            </a:r>
          </a:p>
        </p:txBody>
      </p:sp>
      <p:sp>
        <p:nvSpPr>
          <p:cNvPr name="TextBox 29" id="29"/>
          <p:cNvSpPr txBox="true"/>
          <p:nvPr/>
        </p:nvSpPr>
        <p:spPr>
          <a:xfrm rot="0">
            <a:off x="3120427" y="8716173"/>
            <a:ext cx="9351094" cy="516255"/>
          </a:xfrm>
          <a:prstGeom prst="rect">
            <a:avLst/>
          </a:prstGeom>
        </p:spPr>
        <p:txBody>
          <a:bodyPr anchor="t" rtlCol="false" tIns="0" lIns="0" bIns="0" rIns="0">
            <a:spAutoFit/>
          </a:bodyPr>
          <a:lstStyle/>
          <a:p>
            <a:pPr algn="l">
              <a:lnSpc>
                <a:spcPts val="3660"/>
              </a:lnSpc>
            </a:pPr>
            <a:r>
              <a:rPr lang="en-US" sz="3000">
                <a:solidFill>
                  <a:srgbClr val="063050"/>
                </a:solidFill>
                <a:latin typeface="Arial"/>
                <a:ea typeface="Arial"/>
                <a:cs typeface="Arial"/>
                <a:sym typeface="Arial"/>
              </a:rPr>
              <a:t>Decentralized Autonomous Organizations (DAOs)</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grpSp>
        <p:nvGrpSpPr>
          <p:cNvPr name="Group 3" id="3"/>
          <p:cNvGrpSpPr/>
          <p:nvPr/>
        </p:nvGrpSpPr>
        <p:grpSpPr>
          <a:xfrm rot="0">
            <a:off x="0" y="639186"/>
            <a:ext cx="18288000" cy="2295721"/>
            <a:chOff x="0" y="0"/>
            <a:chExt cx="4816593" cy="604634"/>
          </a:xfrm>
        </p:grpSpPr>
        <p:sp>
          <p:nvSpPr>
            <p:cNvPr name="Freeform 4" id="4"/>
            <p:cNvSpPr/>
            <p:nvPr/>
          </p:nvSpPr>
          <p:spPr>
            <a:xfrm flipH="false" flipV="false" rot="0">
              <a:off x="0" y="0"/>
              <a:ext cx="4816592" cy="604634"/>
            </a:xfrm>
            <a:custGeom>
              <a:avLst/>
              <a:gdLst/>
              <a:ahLst/>
              <a:cxnLst/>
              <a:rect r="r" b="b" t="t" l="l"/>
              <a:pathLst>
                <a:path h="604634" w="4816592">
                  <a:moveTo>
                    <a:pt x="0" y="0"/>
                  </a:moveTo>
                  <a:lnTo>
                    <a:pt x="4816592" y="0"/>
                  </a:lnTo>
                  <a:lnTo>
                    <a:pt x="4816592" y="604634"/>
                  </a:lnTo>
                  <a:lnTo>
                    <a:pt x="0" y="604634"/>
                  </a:lnTo>
                  <a:close/>
                </a:path>
              </a:pathLst>
            </a:custGeom>
            <a:solidFill>
              <a:srgbClr val="2B59C3">
                <a:alpha val="71765"/>
              </a:srgbClr>
            </a:solidFill>
          </p:spPr>
        </p:sp>
        <p:sp>
          <p:nvSpPr>
            <p:cNvPr name="TextBox 5" id="5"/>
            <p:cNvSpPr txBox="true"/>
            <p:nvPr/>
          </p:nvSpPr>
          <p:spPr>
            <a:xfrm>
              <a:off x="0" y="28575"/>
              <a:ext cx="4816593" cy="576059"/>
            </a:xfrm>
            <a:prstGeom prst="rect">
              <a:avLst/>
            </a:prstGeom>
          </p:spPr>
          <p:txBody>
            <a:bodyPr anchor="ctr" rtlCol="false" tIns="50800" lIns="50800" bIns="50800" rIns="50800"/>
            <a:lstStyle/>
            <a:p>
              <a:pPr algn="ctr">
                <a:lnSpc>
                  <a:spcPts val="2661"/>
                </a:lnSpc>
              </a:pPr>
            </a:p>
          </p:txBody>
        </p:sp>
      </p:grpSp>
      <p:sp>
        <p:nvSpPr>
          <p:cNvPr name="Freeform 6" id="6"/>
          <p:cNvSpPr/>
          <p:nvPr/>
        </p:nvSpPr>
        <p:spPr>
          <a:xfrm flipH="false" flipV="false" rot="0">
            <a:off x="16705897" y="1234299"/>
            <a:ext cx="2232436" cy="2263560"/>
          </a:xfrm>
          <a:custGeom>
            <a:avLst/>
            <a:gdLst/>
            <a:ahLst/>
            <a:cxnLst/>
            <a:rect r="r" b="b" t="t" l="l"/>
            <a:pathLst>
              <a:path h="2263560" w="2232436">
                <a:moveTo>
                  <a:pt x="0" y="0"/>
                </a:moveTo>
                <a:lnTo>
                  <a:pt x="2232435" y="0"/>
                </a:lnTo>
                <a:lnTo>
                  <a:pt x="2232435" y="2263560"/>
                </a:lnTo>
                <a:lnTo>
                  <a:pt x="0" y="2263560"/>
                </a:lnTo>
                <a:lnTo>
                  <a:pt x="0" y="0"/>
                </a:lnTo>
                <a:close/>
              </a:path>
            </a:pathLst>
          </a:custGeom>
          <a:blipFill>
            <a:blip r:embed="rId3">
              <a:alphaModFix amt="71000"/>
            </a:blip>
            <a:stretch>
              <a:fillRect l="0" t="0" r="0" b="0"/>
            </a:stretch>
          </a:blipFill>
        </p:spPr>
      </p:sp>
      <p:sp>
        <p:nvSpPr>
          <p:cNvPr name="Freeform 7" id="7"/>
          <p:cNvSpPr/>
          <p:nvPr/>
        </p:nvSpPr>
        <p:spPr>
          <a:xfrm flipH="false" flipV="false" rot="0">
            <a:off x="16055564" y="8269191"/>
            <a:ext cx="2232436" cy="2263560"/>
          </a:xfrm>
          <a:custGeom>
            <a:avLst/>
            <a:gdLst/>
            <a:ahLst/>
            <a:cxnLst/>
            <a:rect r="r" b="b" t="t" l="l"/>
            <a:pathLst>
              <a:path h="2263560" w="2232436">
                <a:moveTo>
                  <a:pt x="0" y="0"/>
                </a:moveTo>
                <a:lnTo>
                  <a:pt x="2232436" y="0"/>
                </a:lnTo>
                <a:lnTo>
                  <a:pt x="2232436" y="2263559"/>
                </a:lnTo>
                <a:lnTo>
                  <a:pt x="0" y="2263559"/>
                </a:lnTo>
                <a:lnTo>
                  <a:pt x="0" y="0"/>
                </a:lnTo>
                <a:close/>
              </a:path>
            </a:pathLst>
          </a:custGeom>
          <a:blipFill>
            <a:blip r:embed="rId3">
              <a:alphaModFix amt="71000"/>
            </a:blip>
            <a:stretch>
              <a:fillRect l="0" t="0" r="0" b="0"/>
            </a:stretch>
          </a:blipFill>
        </p:spPr>
      </p:sp>
      <p:sp>
        <p:nvSpPr>
          <p:cNvPr name="Freeform 8" id="8"/>
          <p:cNvSpPr/>
          <p:nvPr/>
        </p:nvSpPr>
        <p:spPr>
          <a:xfrm flipH="false" flipV="false" rot="0">
            <a:off x="10904056" y="3738445"/>
            <a:ext cx="7077438" cy="5519855"/>
          </a:xfrm>
          <a:custGeom>
            <a:avLst/>
            <a:gdLst/>
            <a:ahLst/>
            <a:cxnLst/>
            <a:rect r="r" b="b" t="t" l="l"/>
            <a:pathLst>
              <a:path h="5519855" w="7077438">
                <a:moveTo>
                  <a:pt x="0" y="0"/>
                </a:moveTo>
                <a:lnTo>
                  <a:pt x="7077438" y="0"/>
                </a:lnTo>
                <a:lnTo>
                  <a:pt x="7077438" y="5519855"/>
                </a:lnTo>
                <a:lnTo>
                  <a:pt x="0" y="5519855"/>
                </a:lnTo>
                <a:lnTo>
                  <a:pt x="0" y="0"/>
                </a:lnTo>
                <a:close/>
              </a:path>
            </a:pathLst>
          </a:custGeom>
          <a:blipFill>
            <a:blip r:embed="rId4"/>
            <a:stretch>
              <a:fillRect l="0" t="0" r="0" b="0"/>
            </a:stretch>
          </a:blipFill>
        </p:spPr>
      </p:sp>
      <p:sp>
        <p:nvSpPr>
          <p:cNvPr name="TextBox 9" id="9"/>
          <p:cNvSpPr txBox="true"/>
          <p:nvPr/>
        </p:nvSpPr>
        <p:spPr>
          <a:xfrm rot="0">
            <a:off x="1028700" y="942785"/>
            <a:ext cx="13954471" cy="1726621"/>
          </a:xfrm>
          <a:prstGeom prst="rect">
            <a:avLst/>
          </a:prstGeom>
        </p:spPr>
        <p:txBody>
          <a:bodyPr anchor="t" rtlCol="false" tIns="0" lIns="0" bIns="0" rIns="0">
            <a:spAutoFit/>
          </a:bodyPr>
          <a:lstStyle/>
          <a:p>
            <a:pPr algn="l">
              <a:lnSpc>
                <a:spcPts val="6470"/>
              </a:lnSpc>
              <a:spcBef>
                <a:spcPct val="0"/>
              </a:spcBef>
            </a:pPr>
            <a:r>
              <a:rPr lang="en-US" b="true" sz="6221">
                <a:solidFill>
                  <a:srgbClr val="063050"/>
                </a:solidFill>
                <a:latin typeface="Poppins Bold"/>
                <a:ea typeface="Poppins Bold"/>
                <a:cs typeface="Poppins Bold"/>
                <a:sym typeface="Poppins Bold"/>
              </a:rPr>
              <a:t>Tokenization of Real-World Assets (RWA)</a:t>
            </a:r>
          </a:p>
        </p:txBody>
      </p:sp>
      <p:sp>
        <p:nvSpPr>
          <p:cNvPr name="TextBox 10" id="10"/>
          <p:cNvSpPr txBox="true"/>
          <p:nvPr/>
        </p:nvSpPr>
        <p:spPr>
          <a:xfrm rot="0">
            <a:off x="626411" y="3598675"/>
            <a:ext cx="10954345" cy="5545455"/>
          </a:xfrm>
          <a:prstGeom prst="rect">
            <a:avLst/>
          </a:prstGeom>
        </p:spPr>
        <p:txBody>
          <a:bodyPr anchor="t" rtlCol="false" tIns="0" lIns="0" bIns="0" rIns="0">
            <a:spAutoFit/>
          </a:bodyPr>
          <a:lstStyle/>
          <a:p>
            <a:pPr algn="l" marL="647698" indent="-323849" lvl="1">
              <a:lnSpc>
                <a:spcPts val="3659"/>
              </a:lnSpc>
              <a:buFont typeface="Arial"/>
              <a:buChar char="•"/>
            </a:pPr>
            <a:r>
              <a:rPr lang="en-US" b="true" sz="2999" u="sng">
                <a:solidFill>
                  <a:srgbClr val="063050"/>
                </a:solidFill>
                <a:latin typeface="Arial Bold"/>
                <a:ea typeface="Arial Bold"/>
                <a:cs typeface="Arial Bold"/>
                <a:sym typeface="Arial Bold"/>
                <a:hlinkClick r:id="rId5" tooltip="https://www.blockchainx.tech/real-world-asset-tokenization/"/>
              </a:rPr>
              <a:t>Real-World Assets Tokenization</a:t>
            </a:r>
            <a:r>
              <a:rPr lang="en-US" sz="2999">
                <a:solidFill>
                  <a:srgbClr val="063050"/>
                </a:solidFill>
                <a:latin typeface="Arial"/>
                <a:ea typeface="Arial"/>
                <a:cs typeface="Arial"/>
                <a:sym typeface="Arial"/>
              </a:rPr>
              <a:t> (RWA) method converting bodily assets like actual estate, art, or commodities into digital tokens on a blockchain. </a:t>
            </a:r>
          </a:p>
          <a:p>
            <a:pPr algn="l">
              <a:lnSpc>
                <a:spcPts val="3659"/>
              </a:lnSpc>
            </a:pPr>
          </a:p>
          <a:p>
            <a:pPr algn="l" marL="647698" indent="-323849" lvl="1">
              <a:lnSpc>
                <a:spcPts val="3659"/>
              </a:lnSpc>
              <a:buFont typeface="Arial"/>
              <a:buChar char="•"/>
            </a:pPr>
            <a:r>
              <a:rPr lang="en-US" sz="2999">
                <a:solidFill>
                  <a:srgbClr val="063050"/>
                </a:solidFill>
                <a:latin typeface="Arial"/>
                <a:ea typeface="Arial"/>
                <a:cs typeface="Arial"/>
                <a:sym typeface="Arial"/>
              </a:rPr>
              <a:t>Each token represents a fraction of ownership in the asset. This makes it easier for people to buy, sell, or change parts of treasured property, despite the fact that they don’t have the cash to shop for the entirety. </a:t>
            </a:r>
          </a:p>
          <a:p>
            <a:pPr algn="l">
              <a:lnSpc>
                <a:spcPts val="3659"/>
              </a:lnSpc>
            </a:pPr>
          </a:p>
          <a:p>
            <a:pPr algn="l" marL="647698" indent="-323849" lvl="1">
              <a:lnSpc>
                <a:spcPts val="3659"/>
              </a:lnSpc>
              <a:buFont typeface="Arial"/>
              <a:buChar char="•"/>
            </a:pPr>
            <a:r>
              <a:rPr lang="en-US" sz="2999">
                <a:solidFill>
                  <a:srgbClr val="063050"/>
                </a:solidFill>
                <a:latin typeface="Arial"/>
                <a:ea typeface="Arial"/>
                <a:cs typeface="Arial"/>
                <a:sym typeface="Arial"/>
              </a:rPr>
              <a:t>It additionally improves accessibility and liquidity, permitting extra human beings to take part in markets that had been formerly restricted to rich buyers.</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grpSp>
        <p:nvGrpSpPr>
          <p:cNvPr name="Group 3" id="3"/>
          <p:cNvGrpSpPr/>
          <p:nvPr/>
        </p:nvGrpSpPr>
        <p:grpSpPr>
          <a:xfrm rot="0">
            <a:off x="0" y="639186"/>
            <a:ext cx="18288000" cy="2295721"/>
            <a:chOff x="0" y="0"/>
            <a:chExt cx="4816593" cy="604634"/>
          </a:xfrm>
        </p:grpSpPr>
        <p:sp>
          <p:nvSpPr>
            <p:cNvPr name="Freeform 4" id="4"/>
            <p:cNvSpPr/>
            <p:nvPr/>
          </p:nvSpPr>
          <p:spPr>
            <a:xfrm flipH="false" flipV="false" rot="0">
              <a:off x="0" y="0"/>
              <a:ext cx="4816592" cy="604634"/>
            </a:xfrm>
            <a:custGeom>
              <a:avLst/>
              <a:gdLst/>
              <a:ahLst/>
              <a:cxnLst/>
              <a:rect r="r" b="b" t="t" l="l"/>
              <a:pathLst>
                <a:path h="604634" w="4816592">
                  <a:moveTo>
                    <a:pt x="0" y="0"/>
                  </a:moveTo>
                  <a:lnTo>
                    <a:pt x="4816592" y="0"/>
                  </a:lnTo>
                  <a:lnTo>
                    <a:pt x="4816592" y="604634"/>
                  </a:lnTo>
                  <a:lnTo>
                    <a:pt x="0" y="604634"/>
                  </a:lnTo>
                  <a:close/>
                </a:path>
              </a:pathLst>
            </a:custGeom>
            <a:solidFill>
              <a:srgbClr val="2B59C3">
                <a:alpha val="71765"/>
              </a:srgbClr>
            </a:solidFill>
          </p:spPr>
        </p:sp>
        <p:sp>
          <p:nvSpPr>
            <p:cNvPr name="TextBox 5" id="5"/>
            <p:cNvSpPr txBox="true"/>
            <p:nvPr/>
          </p:nvSpPr>
          <p:spPr>
            <a:xfrm>
              <a:off x="0" y="28575"/>
              <a:ext cx="4816593" cy="576059"/>
            </a:xfrm>
            <a:prstGeom prst="rect">
              <a:avLst/>
            </a:prstGeom>
          </p:spPr>
          <p:txBody>
            <a:bodyPr anchor="ctr" rtlCol="false" tIns="50800" lIns="50800" bIns="50800" rIns="50800"/>
            <a:lstStyle/>
            <a:p>
              <a:pPr algn="ctr">
                <a:lnSpc>
                  <a:spcPts val="2661"/>
                </a:lnSpc>
              </a:pPr>
            </a:p>
          </p:txBody>
        </p:sp>
      </p:grpSp>
      <p:sp>
        <p:nvSpPr>
          <p:cNvPr name="Freeform 6" id="6"/>
          <p:cNvSpPr/>
          <p:nvPr/>
        </p:nvSpPr>
        <p:spPr>
          <a:xfrm flipH="false" flipV="false" rot="0">
            <a:off x="16705897" y="1234299"/>
            <a:ext cx="2232436" cy="2263560"/>
          </a:xfrm>
          <a:custGeom>
            <a:avLst/>
            <a:gdLst/>
            <a:ahLst/>
            <a:cxnLst/>
            <a:rect r="r" b="b" t="t" l="l"/>
            <a:pathLst>
              <a:path h="2263560" w="2232436">
                <a:moveTo>
                  <a:pt x="0" y="0"/>
                </a:moveTo>
                <a:lnTo>
                  <a:pt x="2232435" y="0"/>
                </a:lnTo>
                <a:lnTo>
                  <a:pt x="2232435" y="2263560"/>
                </a:lnTo>
                <a:lnTo>
                  <a:pt x="0" y="2263560"/>
                </a:lnTo>
                <a:lnTo>
                  <a:pt x="0" y="0"/>
                </a:lnTo>
                <a:close/>
              </a:path>
            </a:pathLst>
          </a:custGeom>
          <a:blipFill>
            <a:blip r:embed="rId3">
              <a:alphaModFix amt="71000"/>
            </a:blip>
            <a:stretch>
              <a:fillRect l="0" t="0" r="0" b="0"/>
            </a:stretch>
          </a:blipFill>
        </p:spPr>
      </p:sp>
      <p:sp>
        <p:nvSpPr>
          <p:cNvPr name="Freeform 7" id="7"/>
          <p:cNvSpPr/>
          <p:nvPr/>
        </p:nvSpPr>
        <p:spPr>
          <a:xfrm flipH="false" flipV="false" rot="0">
            <a:off x="16055564" y="8269191"/>
            <a:ext cx="2232436" cy="2263560"/>
          </a:xfrm>
          <a:custGeom>
            <a:avLst/>
            <a:gdLst/>
            <a:ahLst/>
            <a:cxnLst/>
            <a:rect r="r" b="b" t="t" l="l"/>
            <a:pathLst>
              <a:path h="2263560" w="2232436">
                <a:moveTo>
                  <a:pt x="0" y="0"/>
                </a:moveTo>
                <a:lnTo>
                  <a:pt x="2232436" y="0"/>
                </a:lnTo>
                <a:lnTo>
                  <a:pt x="2232436" y="2263559"/>
                </a:lnTo>
                <a:lnTo>
                  <a:pt x="0" y="2263559"/>
                </a:lnTo>
                <a:lnTo>
                  <a:pt x="0" y="0"/>
                </a:lnTo>
                <a:close/>
              </a:path>
            </a:pathLst>
          </a:custGeom>
          <a:blipFill>
            <a:blip r:embed="rId3">
              <a:alphaModFix amt="71000"/>
            </a:blip>
            <a:stretch>
              <a:fillRect l="0" t="0" r="0" b="0"/>
            </a:stretch>
          </a:blipFill>
        </p:spPr>
      </p:sp>
      <p:sp>
        <p:nvSpPr>
          <p:cNvPr name="Freeform 8" id="8"/>
          <p:cNvSpPr/>
          <p:nvPr/>
        </p:nvSpPr>
        <p:spPr>
          <a:xfrm flipH="false" flipV="false" rot="0">
            <a:off x="11882947" y="3497859"/>
            <a:ext cx="5632954" cy="5632954"/>
          </a:xfrm>
          <a:custGeom>
            <a:avLst/>
            <a:gdLst/>
            <a:ahLst/>
            <a:cxnLst/>
            <a:rect r="r" b="b" t="t" l="l"/>
            <a:pathLst>
              <a:path h="5632954" w="5632954">
                <a:moveTo>
                  <a:pt x="0" y="0"/>
                </a:moveTo>
                <a:lnTo>
                  <a:pt x="5632954" y="0"/>
                </a:lnTo>
                <a:lnTo>
                  <a:pt x="5632954" y="5632954"/>
                </a:lnTo>
                <a:lnTo>
                  <a:pt x="0" y="5632954"/>
                </a:lnTo>
                <a:lnTo>
                  <a:pt x="0" y="0"/>
                </a:lnTo>
                <a:close/>
              </a:path>
            </a:pathLst>
          </a:custGeom>
          <a:blipFill>
            <a:blip r:embed="rId4"/>
            <a:stretch>
              <a:fillRect l="0" t="0" r="0" b="0"/>
            </a:stretch>
          </a:blipFill>
        </p:spPr>
      </p:sp>
      <p:sp>
        <p:nvSpPr>
          <p:cNvPr name="TextBox 9" id="9"/>
          <p:cNvSpPr txBox="true"/>
          <p:nvPr/>
        </p:nvSpPr>
        <p:spPr>
          <a:xfrm rot="0">
            <a:off x="1028700" y="1352360"/>
            <a:ext cx="14778207" cy="907471"/>
          </a:xfrm>
          <a:prstGeom prst="rect">
            <a:avLst/>
          </a:prstGeom>
        </p:spPr>
        <p:txBody>
          <a:bodyPr anchor="t" rtlCol="false" tIns="0" lIns="0" bIns="0" rIns="0">
            <a:spAutoFit/>
          </a:bodyPr>
          <a:lstStyle/>
          <a:p>
            <a:pPr algn="l">
              <a:lnSpc>
                <a:spcPts val="6470"/>
              </a:lnSpc>
              <a:spcBef>
                <a:spcPct val="0"/>
              </a:spcBef>
            </a:pPr>
            <a:r>
              <a:rPr lang="en-US" b="true" sz="6221">
                <a:solidFill>
                  <a:srgbClr val="063050"/>
                </a:solidFill>
                <a:latin typeface="Poppins Bold"/>
                <a:ea typeface="Poppins Bold"/>
                <a:cs typeface="Poppins Bold"/>
                <a:sym typeface="Poppins Bold"/>
              </a:rPr>
              <a:t>Cross-Chain Token Interoperability</a:t>
            </a:r>
          </a:p>
        </p:txBody>
      </p:sp>
      <p:sp>
        <p:nvSpPr>
          <p:cNvPr name="TextBox 10" id="10"/>
          <p:cNvSpPr txBox="true"/>
          <p:nvPr/>
        </p:nvSpPr>
        <p:spPr>
          <a:xfrm rot="0">
            <a:off x="492314" y="3431184"/>
            <a:ext cx="11107598" cy="6459855"/>
          </a:xfrm>
          <a:prstGeom prst="rect">
            <a:avLst/>
          </a:prstGeom>
        </p:spPr>
        <p:txBody>
          <a:bodyPr anchor="t" rtlCol="false" tIns="0" lIns="0" bIns="0" rIns="0">
            <a:spAutoFit/>
          </a:bodyPr>
          <a:lstStyle/>
          <a:p>
            <a:pPr algn="l" marL="647698" indent="-323849" lvl="1">
              <a:lnSpc>
                <a:spcPts val="3659"/>
              </a:lnSpc>
              <a:buFont typeface="Arial"/>
              <a:buChar char="•"/>
            </a:pPr>
            <a:r>
              <a:rPr lang="en-US" sz="2999">
                <a:solidFill>
                  <a:srgbClr val="063050"/>
                </a:solidFill>
                <a:latin typeface="Arial"/>
                <a:ea typeface="Arial"/>
                <a:cs typeface="Arial"/>
                <a:sym typeface="Arial"/>
              </a:rPr>
              <a:t>Cross-Chain Token Interoperability method the capability for crypto tokens to move and paintings across one of a kind blockchain networks. Normally, tokens are restrained to the blockchain they had been created on (like Ethereum or Binance). </a:t>
            </a:r>
          </a:p>
          <a:p>
            <a:pPr algn="l">
              <a:lnSpc>
                <a:spcPts val="3659"/>
              </a:lnSpc>
            </a:pPr>
          </a:p>
          <a:p>
            <a:pPr algn="l" marL="647698" indent="-323849" lvl="1">
              <a:lnSpc>
                <a:spcPts val="3659"/>
              </a:lnSpc>
              <a:buFont typeface="Arial"/>
              <a:buChar char="•"/>
            </a:pPr>
            <a:r>
              <a:rPr lang="en-US" sz="2999">
                <a:solidFill>
                  <a:srgbClr val="063050"/>
                </a:solidFill>
                <a:latin typeface="Arial"/>
                <a:ea typeface="Arial"/>
                <a:cs typeface="Arial"/>
                <a:sym typeface="Arial"/>
              </a:rPr>
              <a:t>Interoperability lets in tokens be transferred among exclusive blockchains, making it less difficult for users to exchange, use, or have interaction with tokens throughout more than one structure. </a:t>
            </a:r>
          </a:p>
          <a:p>
            <a:pPr algn="l">
              <a:lnSpc>
                <a:spcPts val="3659"/>
              </a:lnSpc>
            </a:pPr>
          </a:p>
          <a:p>
            <a:pPr algn="l" marL="647698" indent="-323849" lvl="1">
              <a:lnSpc>
                <a:spcPts val="3659"/>
              </a:lnSpc>
              <a:buFont typeface="Arial"/>
              <a:buChar char="•"/>
            </a:pPr>
            <a:r>
              <a:rPr lang="en-US" sz="2999">
                <a:solidFill>
                  <a:srgbClr val="063050"/>
                </a:solidFill>
                <a:latin typeface="Arial"/>
                <a:ea typeface="Arial"/>
                <a:cs typeface="Arial"/>
                <a:sym typeface="Arial"/>
              </a:rPr>
              <a:t>This enables improved flexibility and connects unique blockchain ecosystems, enabling smoother transactions and broader use of crypto property.</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grpSp>
        <p:nvGrpSpPr>
          <p:cNvPr name="Group 3" id="3"/>
          <p:cNvGrpSpPr/>
          <p:nvPr/>
        </p:nvGrpSpPr>
        <p:grpSpPr>
          <a:xfrm rot="0">
            <a:off x="0" y="639186"/>
            <a:ext cx="18288000" cy="2295721"/>
            <a:chOff x="0" y="0"/>
            <a:chExt cx="4816593" cy="604634"/>
          </a:xfrm>
        </p:grpSpPr>
        <p:sp>
          <p:nvSpPr>
            <p:cNvPr name="Freeform 4" id="4"/>
            <p:cNvSpPr/>
            <p:nvPr/>
          </p:nvSpPr>
          <p:spPr>
            <a:xfrm flipH="false" flipV="false" rot="0">
              <a:off x="0" y="0"/>
              <a:ext cx="4816592" cy="604634"/>
            </a:xfrm>
            <a:custGeom>
              <a:avLst/>
              <a:gdLst/>
              <a:ahLst/>
              <a:cxnLst/>
              <a:rect r="r" b="b" t="t" l="l"/>
              <a:pathLst>
                <a:path h="604634" w="4816592">
                  <a:moveTo>
                    <a:pt x="0" y="0"/>
                  </a:moveTo>
                  <a:lnTo>
                    <a:pt x="4816592" y="0"/>
                  </a:lnTo>
                  <a:lnTo>
                    <a:pt x="4816592" y="604634"/>
                  </a:lnTo>
                  <a:lnTo>
                    <a:pt x="0" y="604634"/>
                  </a:lnTo>
                  <a:close/>
                </a:path>
              </a:pathLst>
            </a:custGeom>
            <a:solidFill>
              <a:srgbClr val="2B59C3">
                <a:alpha val="71765"/>
              </a:srgbClr>
            </a:solidFill>
          </p:spPr>
        </p:sp>
        <p:sp>
          <p:nvSpPr>
            <p:cNvPr name="TextBox 5" id="5"/>
            <p:cNvSpPr txBox="true"/>
            <p:nvPr/>
          </p:nvSpPr>
          <p:spPr>
            <a:xfrm>
              <a:off x="0" y="28575"/>
              <a:ext cx="4816593" cy="576059"/>
            </a:xfrm>
            <a:prstGeom prst="rect">
              <a:avLst/>
            </a:prstGeom>
          </p:spPr>
          <p:txBody>
            <a:bodyPr anchor="ctr" rtlCol="false" tIns="50800" lIns="50800" bIns="50800" rIns="50800"/>
            <a:lstStyle/>
            <a:p>
              <a:pPr algn="ctr">
                <a:lnSpc>
                  <a:spcPts val="2661"/>
                </a:lnSpc>
              </a:pPr>
            </a:p>
          </p:txBody>
        </p:sp>
      </p:grpSp>
      <p:sp>
        <p:nvSpPr>
          <p:cNvPr name="Freeform 6" id="6"/>
          <p:cNvSpPr/>
          <p:nvPr/>
        </p:nvSpPr>
        <p:spPr>
          <a:xfrm flipH="false" flipV="false" rot="0">
            <a:off x="16705897" y="1234299"/>
            <a:ext cx="2232436" cy="2263560"/>
          </a:xfrm>
          <a:custGeom>
            <a:avLst/>
            <a:gdLst/>
            <a:ahLst/>
            <a:cxnLst/>
            <a:rect r="r" b="b" t="t" l="l"/>
            <a:pathLst>
              <a:path h="2263560" w="2232436">
                <a:moveTo>
                  <a:pt x="0" y="0"/>
                </a:moveTo>
                <a:lnTo>
                  <a:pt x="2232435" y="0"/>
                </a:lnTo>
                <a:lnTo>
                  <a:pt x="2232435" y="2263560"/>
                </a:lnTo>
                <a:lnTo>
                  <a:pt x="0" y="2263560"/>
                </a:lnTo>
                <a:lnTo>
                  <a:pt x="0" y="0"/>
                </a:lnTo>
                <a:close/>
              </a:path>
            </a:pathLst>
          </a:custGeom>
          <a:blipFill>
            <a:blip r:embed="rId3">
              <a:alphaModFix amt="71000"/>
            </a:blip>
            <a:stretch>
              <a:fillRect l="0" t="0" r="0" b="0"/>
            </a:stretch>
          </a:blipFill>
        </p:spPr>
      </p:sp>
      <p:sp>
        <p:nvSpPr>
          <p:cNvPr name="Freeform 7" id="7"/>
          <p:cNvSpPr/>
          <p:nvPr/>
        </p:nvSpPr>
        <p:spPr>
          <a:xfrm flipH="false" flipV="false" rot="0">
            <a:off x="16055564" y="8269191"/>
            <a:ext cx="2232436" cy="2263560"/>
          </a:xfrm>
          <a:custGeom>
            <a:avLst/>
            <a:gdLst/>
            <a:ahLst/>
            <a:cxnLst/>
            <a:rect r="r" b="b" t="t" l="l"/>
            <a:pathLst>
              <a:path h="2263560" w="2232436">
                <a:moveTo>
                  <a:pt x="0" y="0"/>
                </a:moveTo>
                <a:lnTo>
                  <a:pt x="2232436" y="0"/>
                </a:lnTo>
                <a:lnTo>
                  <a:pt x="2232436" y="2263559"/>
                </a:lnTo>
                <a:lnTo>
                  <a:pt x="0" y="2263559"/>
                </a:lnTo>
                <a:lnTo>
                  <a:pt x="0" y="0"/>
                </a:lnTo>
                <a:close/>
              </a:path>
            </a:pathLst>
          </a:custGeom>
          <a:blipFill>
            <a:blip r:embed="rId3">
              <a:alphaModFix amt="71000"/>
            </a:blip>
            <a:stretch>
              <a:fillRect l="0" t="0" r="0" b="0"/>
            </a:stretch>
          </a:blipFill>
        </p:spPr>
      </p:sp>
      <p:sp>
        <p:nvSpPr>
          <p:cNvPr name="Freeform 8" id="8"/>
          <p:cNvSpPr/>
          <p:nvPr/>
        </p:nvSpPr>
        <p:spPr>
          <a:xfrm flipH="false" flipV="false" rot="0">
            <a:off x="11481687" y="4827584"/>
            <a:ext cx="7131976" cy="3400226"/>
          </a:xfrm>
          <a:custGeom>
            <a:avLst/>
            <a:gdLst/>
            <a:ahLst/>
            <a:cxnLst/>
            <a:rect r="r" b="b" t="t" l="l"/>
            <a:pathLst>
              <a:path h="3400226" w="7131976">
                <a:moveTo>
                  <a:pt x="0" y="0"/>
                </a:moveTo>
                <a:lnTo>
                  <a:pt x="7131976" y="0"/>
                </a:lnTo>
                <a:lnTo>
                  <a:pt x="7131976" y="3400225"/>
                </a:lnTo>
                <a:lnTo>
                  <a:pt x="0" y="3400225"/>
                </a:lnTo>
                <a:lnTo>
                  <a:pt x="0" y="0"/>
                </a:lnTo>
                <a:close/>
              </a:path>
            </a:pathLst>
          </a:custGeom>
          <a:blipFill>
            <a:blip r:embed="rId4"/>
            <a:stretch>
              <a:fillRect l="-49751" t="0" r="-24406" b="0"/>
            </a:stretch>
          </a:blipFill>
        </p:spPr>
      </p:sp>
      <p:sp>
        <p:nvSpPr>
          <p:cNvPr name="TextBox 9" id="9"/>
          <p:cNvSpPr txBox="true"/>
          <p:nvPr/>
        </p:nvSpPr>
        <p:spPr>
          <a:xfrm rot="0">
            <a:off x="1028700" y="1458608"/>
            <a:ext cx="16230600" cy="907471"/>
          </a:xfrm>
          <a:prstGeom prst="rect">
            <a:avLst/>
          </a:prstGeom>
        </p:spPr>
        <p:txBody>
          <a:bodyPr anchor="t" rtlCol="false" tIns="0" lIns="0" bIns="0" rIns="0">
            <a:spAutoFit/>
          </a:bodyPr>
          <a:lstStyle/>
          <a:p>
            <a:pPr algn="l">
              <a:lnSpc>
                <a:spcPts val="6470"/>
              </a:lnSpc>
              <a:spcBef>
                <a:spcPct val="0"/>
              </a:spcBef>
            </a:pPr>
            <a:r>
              <a:rPr lang="en-US" b="true" sz="6221">
                <a:solidFill>
                  <a:srgbClr val="063050"/>
                </a:solidFill>
                <a:latin typeface="Poppins Bold"/>
                <a:ea typeface="Poppins Bold"/>
                <a:cs typeface="Poppins Bold"/>
                <a:sym typeface="Poppins Bold"/>
              </a:rPr>
              <a:t>Layer 2 Scaling Solutions and Rollups</a:t>
            </a:r>
          </a:p>
        </p:txBody>
      </p:sp>
      <p:sp>
        <p:nvSpPr>
          <p:cNvPr name="TextBox 10" id="10"/>
          <p:cNvSpPr txBox="true"/>
          <p:nvPr/>
        </p:nvSpPr>
        <p:spPr>
          <a:xfrm rot="0">
            <a:off x="626411" y="3431184"/>
            <a:ext cx="11107598" cy="6002655"/>
          </a:xfrm>
          <a:prstGeom prst="rect">
            <a:avLst/>
          </a:prstGeom>
        </p:spPr>
        <p:txBody>
          <a:bodyPr anchor="t" rtlCol="false" tIns="0" lIns="0" bIns="0" rIns="0">
            <a:spAutoFit/>
          </a:bodyPr>
          <a:lstStyle/>
          <a:p>
            <a:pPr algn="l" marL="647698" indent="-323849" lvl="1">
              <a:lnSpc>
                <a:spcPts val="3659"/>
              </a:lnSpc>
              <a:buFont typeface="Arial"/>
              <a:buChar char="•"/>
            </a:pPr>
            <a:r>
              <a:rPr lang="en-US" sz="2999">
                <a:solidFill>
                  <a:srgbClr val="063050"/>
                </a:solidFill>
                <a:latin typeface="Arial"/>
                <a:ea typeface="Arial"/>
                <a:cs typeface="Arial"/>
                <a:sym typeface="Arial"/>
              </a:rPr>
              <a:t>Layer 2 Scaling Solutions and Rollups are strategies used to make blockchains faster and cheaper. </a:t>
            </a:r>
          </a:p>
          <a:p>
            <a:pPr algn="l">
              <a:lnSpc>
                <a:spcPts val="3659"/>
              </a:lnSpc>
            </a:pPr>
          </a:p>
          <a:p>
            <a:pPr algn="l" marL="647698" indent="-323849" lvl="1">
              <a:lnSpc>
                <a:spcPts val="3659"/>
              </a:lnSpc>
              <a:buFont typeface="Arial"/>
              <a:buChar char="•"/>
            </a:pPr>
            <a:r>
              <a:rPr lang="en-US" sz="2999">
                <a:solidFill>
                  <a:srgbClr val="063050"/>
                </a:solidFill>
                <a:latin typeface="Arial"/>
                <a:ea typeface="Arial"/>
                <a:cs typeface="Arial"/>
                <a:sym typeface="Arial"/>
              </a:rPr>
              <a:t>Blockchains like Ethereum can come to be slow and high priced when too many humans use them. Layer 2 is like a "2d layer" constructed on the pinnacle of the primary blockchain. It handles many transactions off the principle network after which it sends a precise (or rollup) of those transactions back to the principle blockchain. </a:t>
            </a:r>
          </a:p>
          <a:p>
            <a:pPr algn="l">
              <a:lnSpc>
                <a:spcPts val="3659"/>
              </a:lnSpc>
            </a:pPr>
          </a:p>
          <a:p>
            <a:pPr algn="l" marL="647698" indent="-323849" lvl="1">
              <a:lnSpc>
                <a:spcPts val="3659"/>
              </a:lnSpc>
              <a:buFont typeface="Arial"/>
              <a:buChar char="•"/>
            </a:pPr>
            <a:r>
              <a:rPr lang="en-US" sz="2999">
                <a:solidFill>
                  <a:srgbClr val="063050"/>
                </a:solidFill>
                <a:latin typeface="Arial"/>
                <a:ea typeface="Arial"/>
                <a:cs typeface="Arial"/>
                <a:sym typeface="Arial"/>
              </a:rPr>
              <a:t>This reduces congestion, lowers transaction prices, and hastens the manner, at the same time as still maintaining the safety of the main blockchain.</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grpSp>
        <p:nvGrpSpPr>
          <p:cNvPr name="Group 3" id="3"/>
          <p:cNvGrpSpPr/>
          <p:nvPr/>
        </p:nvGrpSpPr>
        <p:grpSpPr>
          <a:xfrm rot="0">
            <a:off x="0" y="639186"/>
            <a:ext cx="18288000" cy="2295721"/>
            <a:chOff x="0" y="0"/>
            <a:chExt cx="4816593" cy="604634"/>
          </a:xfrm>
        </p:grpSpPr>
        <p:sp>
          <p:nvSpPr>
            <p:cNvPr name="Freeform 4" id="4"/>
            <p:cNvSpPr/>
            <p:nvPr/>
          </p:nvSpPr>
          <p:spPr>
            <a:xfrm flipH="false" flipV="false" rot="0">
              <a:off x="0" y="0"/>
              <a:ext cx="4816592" cy="604634"/>
            </a:xfrm>
            <a:custGeom>
              <a:avLst/>
              <a:gdLst/>
              <a:ahLst/>
              <a:cxnLst/>
              <a:rect r="r" b="b" t="t" l="l"/>
              <a:pathLst>
                <a:path h="604634" w="4816592">
                  <a:moveTo>
                    <a:pt x="0" y="0"/>
                  </a:moveTo>
                  <a:lnTo>
                    <a:pt x="4816592" y="0"/>
                  </a:lnTo>
                  <a:lnTo>
                    <a:pt x="4816592" y="604634"/>
                  </a:lnTo>
                  <a:lnTo>
                    <a:pt x="0" y="604634"/>
                  </a:lnTo>
                  <a:close/>
                </a:path>
              </a:pathLst>
            </a:custGeom>
            <a:solidFill>
              <a:srgbClr val="2B59C3">
                <a:alpha val="71765"/>
              </a:srgbClr>
            </a:solidFill>
          </p:spPr>
        </p:sp>
        <p:sp>
          <p:nvSpPr>
            <p:cNvPr name="TextBox 5" id="5"/>
            <p:cNvSpPr txBox="true"/>
            <p:nvPr/>
          </p:nvSpPr>
          <p:spPr>
            <a:xfrm>
              <a:off x="0" y="28575"/>
              <a:ext cx="4816593" cy="576059"/>
            </a:xfrm>
            <a:prstGeom prst="rect">
              <a:avLst/>
            </a:prstGeom>
          </p:spPr>
          <p:txBody>
            <a:bodyPr anchor="ctr" rtlCol="false" tIns="50800" lIns="50800" bIns="50800" rIns="50800"/>
            <a:lstStyle/>
            <a:p>
              <a:pPr algn="ctr">
                <a:lnSpc>
                  <a:spcPts val="2661"/>
                </a:lnSpc>
              </a:pPr>
            </a:p>
          </p:txBody>
        </p:sp>
      </p:grpSp>
      <p:sp>
        <p:nvSpPr>
          <p:cNvPr name="Freeform 6" id="6"/>
          <p:cNvSpPr/>
          <p:nvPr/>
        </p:nvSpPr>
        <p:spPr>
          <a:xfrm flipH="false" flipV="false" rot="0">
            <a:off x="16705897" y="1234299"/>
            <a:ext cx="2232436" cy="2263560"/>
          </a:xfrm>
          <a:custGeom>
            <a:avLst/>
            <a:gdLst/>
            <a:ahLst/>
            <a:cxnLst/>
            <a:rect r="r" b="b" t="t" l="l"/>
            <a:pathLst>
              <a:path h="2263560" w="2232436">
                <a:moveTo>
                  <a:pt x="0" y="0"/>
                </a:moveTo>
                <a:lnTo>
                  <a:pt x="2232435" y="0"/>
                </a:lnTo>
                <a:lnTo>
                  <a:pt x="2232435" y="2263560"/>
                </a:lnTo>
                <a:lnTo>
                  <a:pt x="0" y="2263560"/>
                </a:lnTo>
                <a:lnTo>
                  <a:pt x="0" y="0"/>
                </a:lnTo>
                <a:close/>
              </a:path>
            </a:pathLst>
          </a:custGeom>
          <a:blipFill>
            <a:blip r:embed="rId3">
              <a:alphaModFix amt="71000"/>
            </a:blip>
            <a:stretch>
              <a:fillRect l="0" t="0" r="0" b="0"/>
            </a:stretch>
          </a:blipFill>
        </p:spPr>
      </p:sp>
      <p:sp>
        <p:nvSpPr>
          <p:cNvPr name="Freeform 7" id="7"/>
          <p:cNvSpPr/>
          <p:nvPr/>
        </p:nvSpPr>
        <p:spPr>
          <a:xfrm flipH="false" flipV="false" rot="0">
            <a:off x="16055564" y="8269191"/>
            <a:ext cx="2232436" cy="2263560"/>
          </a:xfrm>
          <a:custGeom>
            <a:avLst/>
            <a:gdLst/>
            <a:ahLst/>
            <a:cxnLst/>
            <a:rect r="r" b="b" t="t" l="l"/>
            <a:pathLst>
              <a:path h="2263560" w="2232436">
                <a:moveTo>
                  <a:pt x="0" y="0"/>
                </a:moveTo>
                <a:lnTo>
                  <a:pt x="2232436" y="0"/>
                </a:lnTo>
                <a:lnTo>
                  <a:pt x="2232436" y="2263559"/>
                </a:lnTo>
                <a:lnTo>
                  <a:pt x="0" y="2263559"/>
                </a:lnTo>
                <a:lnTo>
                  <a:pt x="0" y="0"/>
                </a:lnTo>
                <a:close/>
              </a:path>
            </a:pathLst>
          </a:custGeom>
          <a:blipFill>
            <a:blip r:embed="rId3">
              <a:alphaModFix amt="71000"/>
            </a:blip>
            <a:stretch>
              <a:fillRect l="0" t="0" r="0" b="0"/>
            </a:stretch>
          </a:blipFill>
        </p:spPr>
      </p:sp>
      <p:sp>
        <p:nvSpPr>
          <p:cNvPr name="TextBox 8" id="8"/>
          <p:cNvSpPr txBox="true"/>
          <p:nvPr/>
        </p:nvSpPr>
        <p:spPr>
          <a:xfrm rot="0">
            <a:off x="1028700" y="942785"/>
            <a:ext cx="13012286" cy="1726621"/>
          </a:xfrm>
          <a:prstGeom prst="rect">
            <a:avLst/>
          </a:prstGeom>
        </p:spPr>
        <p:txBody>
          <a:bodyPr anchor="t" rtlCol="false" tIns="0" lIns="0" bIns="0" rIns="0">
            <a:spAutoFit/>
          </a:bodyPr>
          <a:lstStyle/>
          <a:p>
            <a:pPr algn="l">
              <a:lnSpc>
                <a:spcPts val="6470"/>
              </a:lnSpc>
              <a:spcBef>
                <a:spcPct val="0"/>
              </a:spcBef>
            </a:pPr>
            <a:r>
              <a:rPr lang="en-US" b="true" sz="6221">
                <a:solidFill>
                  <a:srgbClr val="063050"/>
                </a:solidFill>
                <a:latin typeface="Poppins Bold"/>
                <a:ea typeface="Poppins Bold"/>
                <a:cs typeface="Poppins Bold"/>
                <a:sym typeface="Poppins Bold"/>
              </a:rPr>
              <a:t>Security Tokens and Regulatory Compliance</a:t>
            </a:r>
          </a:p>
        </p:txBody>
      </p:sp>
      <p:sp>
        <p:nvSpPr>
          <p:cNvPr name="TextBox 9" id="9"/>
          <p:cNvSpPr txBox="true"/>
          <p:nvPr/>
        </p:nvSpPr>
        <p:spPr>
          <a:xfrm rot="0">
            <a:off x="894604" y="3898520"/>
            <a:ext cx="16927511" cy="1430655"/>
          </a:xfrm>
          <a:prstGeom prst="rect">
            <a:avLst/>
          </a:prstGeom>
        </p:spPr>
        <p:txBody>
          <a:bodyPr anchor="t" rtlCol="false" tIns="0" lIns="0" bIns="0" rIns="0">
            <a:spAutoFit/>
          </a:bodyPr>
          <a:lstStyle/>
          <a:p>
            <a:pPr algn="l">
              <a:lnSpc>
                <a:spcPts val="3659"/>
              </a:lnSpc>
            </a:pPr>
            <a:r>
              <a:rPr lang="en-US" sz="2999">
                <a:solidFill>
                  <a:srgbClr val="063050"/>
                </a:solidFill>
                <a:latin typeface="Arial"/>
                <a:ea typeface="Arial"/>
                <a:cs typeface="Arial"/>
                <a:sym typeface="Arial"/>
              </a:rPr>
              <a:t>Security Tokens are digital tokens that represent real-world economic property, like shares, bonds, or possession in an agency. They give traders rights like dividends or voting, much like conventional securities.</a:t>
            </a:r>
          </a:p>
        </p:txBody>
      </p:sp>
      <p:sp>
        <p:nvSpPr>
          <p:cNvPr name="TextBox 10" id="10"/>
          <p:cNvSpPr txBox="true"/>
          <p:nvPr/>
        </p:nvSpPr>
        <p:spPr>
          <a:xfrm rot="0">
            <a:off x="0" y="3136345"/>
            <a:ext cx="4811762" cy="514525"/>
          </a:xfrm>
          <a:prstGeom prst="rect">
            <a:avLst/>
          </a:prstGeom>
        </p:spPr>
        <p:txBody>
          <a:bodyPr anchor="t" rtlCol="false" tIns="0" lIns="0" bIns="0" rIns="0">
            <a:spAutoFit/>
          </a:bodyPr>
          <a:lstStyle/>
          <a:p>
            <a:pPr algn="ctr" marL="811487" indent="-405744" lvl="1">
              <a:lnSpc>
                <a:spcPts val="3908"/>
              </a:lnSpc>
              <a:buFont typeface="Arial"/>
              <a:buChar char="•"/>
            </a:pPr>
            <a:r>
              <a:rPr lang="en-US" b="true" sz="3758">
                <a:solidFill>
                  <a:srgbClr val="063050"/>
                </a:solidFill>
                <a:latin typeface="Montserrat Bold"/>
                <a:ea typeface="Montserrat Bold"/>
                <a:cs typeface="Montserrat Bold"/>
                <a:sym typeface="Montserrat Bold"/>
              </a:rPr>
              <a:t>Security Tokens</a:t>
            </a:r>
          </a:p>
        </p:txBody>
      </p:sp>
      <p:sp>
        <p:nvSpPr>
          <p:cNvPr name="TextBox 11" id="11"/>
          <p:cNvSpPr txBox="true"/>
          <p:nvPr/>
        </p:nvSpPr>
        <p:spPr>
          <a:xfrm rot="0">
            <a:off x="0" y="5729096"/>
            <a:ext cx="6804860" cy="514525"/>
          </a:xfrm>
          <a:prstGeom prst="rect">
            <a:avLst/>
          </a:prstGeom>
        </p:spPr>
        <p:txBody>
          <a:bodyPr anchor="t" rtlCol="false" tIns="0" lIns="0" bIns="0" rIns="0">
            <a:spAutoFit/>
          </a:bodyPr>
          <a:lstStyle/>
          <a:p>
            <a:pPr algn="ctr" marL="811487" indent="-405744" lvl="1">
              <a:lnSpc>
                <a:spcPts val="3908"/>
              </a:lnSpc>
              <a:buFont typeface="Arial"/>
              <a:buChar char="•"/>
            </a:pPr>
            <a:r>
              <a:rPr lang="en-US" b="true" sz="3758">
                <a:solidFill>
                  <a:srgbClr val="063050"/>
                </a:solidFill>
                <a:latin typeface="Montserrat Bold"/>
                <a:ea typeface="Montserrat Bold"/>
                <a:cs typeface="Montserrat Bold"/>
                <a:sym typeface="Montserrat Bold"/>
              </a:rPr>
              <a:t>Regulatory Compliance</a:t>
            </a:r>
          </a:p>
        </p:txBody>
      </p:sp>
      <p:sp>
        <p:nvSpPr>
          <p:cNvPr name="TextBox 12" id="12"/>
          <p:cNvSpPr txBox="true"/>
          <p:nvPr/>
        </p:nvSpPr>
        <p:spPr>
          <a:xfrm rot="0">
            <a:off x="855221" y="6643671"/>
            <a:ext cx="16577558" cy="2802255"/>
          </a:xfrm>
          <a:prstGeom prst="rect">
            <a:avLst/>
          </a:prstGeom>
        </p:spPr>
        <p:txBody>
          <a:bodyPr anchor="t" rtlCol="false" tIns="0" lIns="0" bIns="0" rIns="0">
            <a:spAutoFit/>
          </a:bodyPr>
          <a:lstStyle/>
          <a:p>
            <a:pPr algn="l">
              <a:lnSpc>
                <a:spcPts val="3659"/>
              </a:lnSpc>
            </a:pPr>
            <a:r>
              <a:rPr lang="en-US" sz="2999">
                <a:solidFill>
                  <a:srgbClr val="063050"/>
                </a:solidFill>
                <a:latin typeface="Arial"/>
                <a:ea typeface="Arial"/>
                <a:cs typeface="Arial"/>
                <a:sym typeface="Arial"/>
              </a:rPr>
              <a:t>Regulatory Compliance way following the laws and rules set with the aid of governments, mainly in finance. Since security tokens represent actual belongings, they should meet strict policies to guard traders and prevent fraud. This consists of things like verifying investor identities (KYC), following anti-cash laundering laws (AML), and adhering to securities legal guidelines. By complying with those rules, security tokens offer a safer, criminal manner to make investments through blockchain generation.</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grpSp>
        <p:nvGrpSpPr>
          <p:cNvPr name="Group 3" id="3"/>
          <p:cNvGrpSpPr/>
          <p:nvPr/>
        </p:nvGrpSpPr>
        <p:grpSpPr>
          <a:xfrm rot="0">
            <a:off x="0" y="639186"/>
            <a:ext cx="18288000" cy="2295721"/>
            <a:chOff x="0" y="0"/>
            <a:chExt cx="4816593" cy="604634"/>
          </a:xfrm>
        </p:grpSpPr>
        <p:sp>
          <p:nvSpPr>
            <p:cNvPr name="Freeform 4" id="4"/>
            <p:cNvSpPr/>
            <p:nvPr/>
          </p:nvSpPr>
          <p:spPr>
            <a:xfrm flipH="false" flipV="false" rot="0">
              <a:off x="0" y="0"/>
              <a:ext cx="4816592" cy="604634"/>
            </a:xfrm>
            <a:custGeom>
              <a:avLst/>
              <a:gdLst/>
              <a:ahLst/>
              <a:cxnLst/>
              <a:rect r="r" b="b" t="t" l="l"/>
              <a:pathLst>
                <a:path h="604634" w="4816592">
                  <a:moveTo>
                    <a:pt x="0" y="0"/>
                  </a:moveTo>
                  <a:lnTo>
                    <a:pt x="4816592" y="0"/>
                  </a:lnTo>
                  <a:lnTo>
                    <a:pt x="4816592" y="604634"/>
                  </a:lnTo>
                  <a:lnTo>
                    <a:pt x="0" y="604634"/>
                  </a:lnTo>
                  <a:close/>
                </a:path>
              </a:pathLst>
            </a:custGeom>
            <a:solidFill>
              <a:srgbClr val="2B59C3">
                <a:alpha val="71765"/>
              </a:srgbClr>
            </a:solidFill>
          </p:spPr>
        </p:sp>
        <p:sp>
          <p:nvSpPr>
            <p:cNvPr name="TextBox 5" id="5"/>
            <p:cNvSpPr txBox="true"/>
            <p:nvPr/>
          </p:nvSpPr>
          <p:spPr>
            <a:xfrm>
              <a:off x="0" y="28575"/>
              <a:ext cx="4816593" cy="576059"/>
            </a:xfrm>
            <a:prstGeom prst="rect">
              <a:avLst/>
            </a:prstGeom>
          </p:spPr>
          <p:txBody>
            <a:bodyPr anchor="ctr" rtlCol="false" tIns="50800" lIns="50800" bIns="50800" rIns="50800"/>
            <a:lstStyle/>
            <a:p>
              <a:pPr algn="ctr">
                <a:lnSpc>
                  <a:spcPts val="2661"/>
                </a:lnSpc>
              </a:pPr>
            </a:p>
          </p:txBody>
        </p:sp>
      </p:grpSp>
      <p:sp>
        <p:nvSpPr>
          <p:cNvPr name="Freeform 6" id="6"/>
          <p:cNvSpPr/>
          <p:nvPr/>
        </p:nvSpPr>
        <p:spPr>
          <a:xfrm flipH="false" flipV="false" rot="0">
            <a:off x="16705897" y="1234299"/>
            <a:ext cx="2232436" cy="2263560"/>
          </a:xfrm>
          <a:custGeom>
            <a:avLst/>
            <a:gdLst/>
            <a:ahLst/>
            <a:cxnLst/>
            <a:rect r="r" b="b" t="t" l="l"/>
            <a:pathLst>
              <a:path h="2263560" w="2232436">
                <a:moveTo>
                  <a:pt x="0" y="0"/>
                </a:moveTo>
                <a:lnTo>
                  <a:pt x="2232435" y="0"/>
                </a:lnTo>
                <a:lnTo>
                  <a:pt x="2232435" y="2263560"/>
                </a:lnTo>
                <a:lnTo>
                  <a:pt x="0" y="2263560"/>
                </a:lnTo>
                <a:lnTo>
                  <a:pt x="0" y="0"/>
                </a:lnTo>
                <a:close/>
              </a:path>
            </a:pathLst>
          </a:custGeom>
          <a:blipFill>
            <a:blip r:embed="rId3">
              <a:alphaModFix amt="71000"/>
            </a:blip>
            <a:stretch>
              <a:fillRect l="0" t="0" r="0" b="0"/>
            </a:stretch>
          </a:blipFill>
        </p:spPr>
      </p:sp>
      <p:sp>
        <p:nvSpPr>
          <p:cNvPr name="Freeform 7" id="7"/>
          <p:cNvSpPr/>
          <p:nvPr/>
        </p:nvSpPr>
        <p:spPr>
          <a:xfrm flipH="false" flipV="false" rot="0">
            <a:off x="16055564" y="8269191"/>
            <a:ext cx="2232436" cy="2263560"/>
          </a:xfrm>
          <a:custGeom>
            <a:avLst/>
            <a:gdLst/>
            <a:ahLst/>
            <a:cxnLst/>
            <a:rect r="r" b="b" t="t" l="l"/>
            <a:pathLst>
              <a:path h="2263560" w="2232436">
                <a:moveTo>
                  <a:pt x="0" y="0"/>
                </a:moveTo>
                <a:lnTo>
                  <a:pt x="2232436" y="0"/>
                </a:lnTo>
                <a:lnTo>
                  <a:pt x="2232436" y="2263559"/>
                </a:lnTo>
                <a:lnTo>
                  <a:pt x="0" y="2263559"/>
                </a:lnTo>
                <a:lnTo>
                  <a:pt x="0" y="0"/>
                </a:lnTo>
                <a:close/>
              </a:path>
            </a:pathLst>
          </a:custGeom>
          <a:blipFill>
            <a:blip r:embed="rId3">
              <a:alphaModFix amt="71000"/>
            </a:blip>
            <a:stretch>
              <a:fillRect l="0" t="0" r="0" b="0"/>
            </a:stretch>
          </a:blipFill>
        </p:spPr>
      </p:sp>
      <p:sp>
        <p:nvSpPr>
          <p:cNvPr name="TextBox 8" id="8"/>
          <p:cNvSpPr txBox="true"/>
          <p:nvPr/>
        </p:nvSpPr>
        <p:spPr>
          <a:xfrm rot="0">
            <a:off x="358218" y="3487981"/>
            <a:ext cx="12497195" cy="6002655"/>
          </a:xfrm>
          <a:prstGeom prst="rect">
            <a:avLst/>
          </a:prstGeom>
        </p:spPr>
        <p:txBody>
          <a:bodyPr anchor="t" rtlCol="false" tIns="0" lIns="0" bIns="0" rIns="0">
            <a:spAutoFit/>
          </a:bodyPr>
          <a:lstStyle/>
          <a:p>
            <a:pPr algn="l" marL="647698" indent="-323849" lvl="1">
              <a:lnSpc>
                <a:spcPts val="3659"/>
              </a:lnSpc>
              <a:buFont typeface="Arial"/>
              <a:buChar char="•"/>
            </a:pPr>
            <a:r>
              <a:rPr lang="en-US" sz="2999">
                <a:solidFill>
                  <a:srgbClr val="063050"/>
                </a:solidFill>
                <a:latin typeface="Arial"/>
                <a:ea typeface="Arial"/>
                <a:cs typeface="Arial"/>
                <a:sym typeface="Arial"/>
              </a:rPr>
              <a:t>Decentralized Autonomous Organizations (DAOs) are organizations or companies that run themselves the use of rules encoded in laptop programs, called clever contracts, on a blockchain. </a:t>
            </a:r>
          </a:p>
          <a:p>
            <a:pPr algn="l">
              <a:lnSpc>
                <a:spcPts val="3659"/>
              </a:lnSpc>
            </a:pPr>
          </a:p>
          <a:p>
            <a:pPr algn="l" marL="647698" indent="-323849" lvl="1">
              <a:lnSpc>
                <a:spcPts val="3659"/>
              </a:lnSpc>
              <a:buFont typeface="Arial"/>
              <a:buChar char="•"/>
            </a:pPr>
            <a:r>
              <a:rPr lang="en-US" sz="2999">
                <a:solidFill>
                  <a:srgbClr val="063050"/>
                </a:solidFill>
                <a:latin typeface="Arial"/>
                <a:ea typeface="Arial"/>
                <a:cs typeface="Arial"/>
                <a:sym typeface="Arial"/>
              </a:rPr>
              <a:t>Instead of getting a boss or relevant leader, DAOs are controlled by their members, who use tokens to vote on decisions like how money ought to be spent or what tasks to aid. </a:t>
            </a:r>
          </a:p>
          <a:p>
            <a:pPr algn="l">
              <a:lnSpc>
                <a:spcPts val="3659"/>
              </a:lnSpc>
            </a:pPr>
          </a:p>
          <a:p>
            <a:pPr algn="l" marL="647698" indent="-323849" lvl="1">
              <a:lnSpc>
                <a:spcPts val="3659"/>
              </a:lnSpc>
              <a:buFont typeface="Arial"/>
              <a:buChar char="•"/>
            </a:pPr>
            <a:r>
              <a:rPr lang="en-US" sz="2999">
                <a:solidFill>
                  <a:srgbClr val="063050"/>
                </a:solidFill>
                <a:latin typeface="Arial"/>
                <a:ea typeface="Arial"/>
                <a:cs typeface="Arial"/>
                <a:sym typeface="Arial"/>
              </a:rPr>
              <a:t>Everything is obvious and runs mechanically primarily based on the agreed regulations, which allows for fairness and decentralization. </a:t>
            </a:r>
          </a:p>
          <a:p>
            <a:pPr algn="l">
              <a:lnSpc>
                <a:spcPts val="3659"/>
              </a:lnSpc>
            </a:pPr>
          </a:p>
          <a:p>
            <a:pPr algn="l" marL="647698" indent="-323849" lvl="1">
              <a:lnSpc>
                <a:spcPts val="3659"/>
              </a:lnSpc>
              <a:buFont typeface="Arial"/>
              <a:buChar char="•"/>
            </a:pPr>
            <a:r>
              <a:rPr lang="en-US" sz="2999">
                <a:solidFill>
                  <a:srgbClr val="063050"/>
                </a:solidFill>
                <a:latin typeface="Arial"/>
                <a:ea typeface="Arial"/>
                <a:cs typeface="Arial"/>
                <a:sym typeface="Arial"/>
              </a:rPr>
              <a:t>This lets in humans from around the arena to collaborate and make selections without needing to agree with a central authority.</a:t>
            </a:r>
          </a:p>
        </p:txBody>
      </p:sp>
      <p:sp>
        <p:nvSpPr>
          <p:cNvPr name="Freeform 9" id="9"/>
          <p:cNvSpPr/>
          <p:nvPr/>
        </p:nvSpPr>
        <p:spPr>
          <a:xfrm flipH="false" flipV="false" rot="0">
            <a:off x="12655046" y="3554656"/>
            <a:ext cx="5632954" cy="5632954"/>
          </a:xfrm>
          <a:custGeom>
            <a:avLst/>
            <a:gdLst/>
            <a:ahLst/>
            <a:cxnLst/>
            <a:rect r="r" b="b" t="t" l="l"/>
            <a:pathLst>
              <a:path h="5632954" w="5632954">
                <a:moveTo>
                  <a:pt x="0" y="0"/>
                </a:moveTo>
                <a:lnTo>
                  <a:pt x="5632954" y="0"/>
                </a:lnTo>
                <a:lnTo>
                  <a:pt x="5632954" y="5632954"/>
                </a:lnTo>
                <a:lnTo>
                  <a:pt x="0" y="5632954"/>
                </a:lnTo>
                <a:lnTo>
                  <a:pt x="0" y="0"/>
                </a:lnTo>
                <a:close/>
              </a:path>
            </a:pathLst>
          </a:custGeom>
          <a:blipFill>
            <a:blip r:embed="rId4"/>
            <a:stretch>
              <a:fillRect l="0" t="0" r="0" b="0"/>
            </a:stretch>
          </a:blipFill>
        </p:spPr>
      </p:sp>
      <p:sp>
        <p:nvSpPr>
          <p:cNvPr name="TextBox 10" id="10"/>
          <p:cNvSpPr txBox="true"/>
          <p:nvPr/>
        </p:nvSpPr>
        <p:spPr>
          <a:xfrm rot="0">
            <a:off x="639365" y="973392"/>
            <a:ext cx="16793415" cy="1665408"/>
          </a:xfrm>
          <a:prstGeom prst="rect">
            <a:avLst/>
          </a:prstGeom>
        </p:spPr>
        <p:txBody>
          <a:bodyPr anchor="t" rtlCol="false" tIns="0" lIns="0" bIns="0" rIns="0">
            <a:spAutoFit/>
          </a:bodyPr>
          <a:lstStyle/>
          <a:p>
            <a:pPr algn="l">
              <a:lnSpc>
                <a:spcPts val="6262"/>
              </a:lnSpc>
              <a:spcBef>
                <a:spcPct val="0"/>
              </a:spcBef>
            </a:pPr>
            <a:r>
              <a:rPr lang="en-US" b="true" sz="6021">
                <a:solidFill>
                  <a:srgbClr val="063050"/>
                </a:solidFill>
                <a:latin typeface="Poppins Bold"/>
                <a:ea typeface="Poppins Bold"/>
                <a:cs typeface="Poppins Bold"/>
                <a:sym typeface="Poppins Bold"/>
              </a:rPr>
              <a:t>Decentralized Autonomous Organizations (DAOs)</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grpSp>
        <p:nvGrpSpPr>
          <p:cNvPr name="Group 3" id="3"/>
          <p:cNvGrpSpPr/>
          <p:nvPr/>
        </p:nvGrpSpPr>
        <p:grpSpPr>
          <a:xfrm rot="0">
            <a:off x="-325529" y="3404967"/>
            <a:ext cx="18939059" cy="1464829"/>
            <a:chOff x="0" y="0"/>
            <a:chExt cx="4988065" cy="385799"/>
          </a:xfrm>
        </p:grpSpPr>
        <p:sp>
          <p:nvSpPr>
            <p:cNvPr name="Freeform 4" id="4"/>
            <p:cNvSpPr/>
            <p:nvPr/>
          </p:nvSpPr>
          <p:spPr>
            <a:xfrm flipH="false" flipV="false" rot="0">
              <a:off x="0" y="0"/>
              <a:ext cx="4988065" cy="385799"/>
            </a:xfrm>
            <a:custGeom>
              <a:avLst/>
              <a:gdLst/>
              <a:ahLst/>
              <a:cxnLst/>
              <a:rect r="r" b="b" t="t" l="l"/>
              <a:pathLst>
                <a:path h="385799" w="4988065">
                  <a:moveTo>
                    <a:pt x="0" y="0"/>
                  </a:moveTo>
                  <a:lnTo>
                    <a:pt x="4988065" y="0"/>
                  </a:lnTo>
                  <a:lnTo>
                    <a:pt x="4988065" y="385799"/>
                  </a:lnTo>
                  <a:lnTo>
                    <a:pt x="0" y="385799"/>
                  </a:lnTo>
                  <a:close/>
                </a:path>
              </a:pathLst>
            </a:custGeom>
            <a:solidFill>
              <a:srgbClr val="2B59C3">
                <a:alpha val="71765"/>
              </a:srgbClr>
            </a:solidFill>
          </p:spPr>
        </p:sp>
        <p:sp>
          <p:nvSpPr>
            <p:cNvPr name="TextBox 5" id="5"/>
            <p:cNvSpPr txBox="true"/>
            <p:nvPr/>
          </p:nvSpPr>
          <p:spPr>
            <a:xfrm>
              <a:off x="0" y="28575"/>
              <a:ext cx="4988065" cy="357224"/>
            </a:xfrm>
            <a:prstGeom prst="rect">
              <a:avLst/>
            </a:prstGeom>
          </p:spPr>
          <p:txBody>
            <a:bodyPr anchor="ctr" rtlCol="false" tIns="50800" lIns="50800" bIns="50800" rIns="50800"/>
            <a:lstStyle/>
            <a:p>
              <a:pPr algn="ctr">
                <a:lnSpc>
                  <a:spcPts val="2661"/>
                </a:lnSpc>
              </a:pPr>
            </a:p>
          </p:txBody>
        </p:sp>
      </p:grpSp>
      <p:sp>
        <p:nvSpPr>
          <p:cNvPr name="Freeform 6" id="6"/>
          <p:cNvSpPr/>
          <p:nvPr/>
        </p:nvSpPr>
        <p:spPr>
          <a:xfrm flipH="false" flipV="false" rot="0">
            <a:off x="2660616" y="8380740"/>
            <a:ext cx="4676875" cy="569728"/>
          </a:xfrm>
          <a:custGeom>
            <a:avLst/>
            <a:gdLst/>
            <a:ahLst/>
            <a:cxnLst/>
            <a:rect r="r" b="b" t="t" l="l"/>
            <a:pathLst>
              <a:path h="569728" w="4676875">
                <a:moveTo>
                  <a:pt x="0" y="0"/>
                </a:moveTo>
                <a:lnTo>
                  <a:pt x="4676875" y="0"/>
                </a:lnTo>
                <a:lnTo>
                  <a:pt x="4676875" y="569729"/>
                </a:lnTo>
                <a:lnTo>
                  <a:pt x="0" y="56972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0">
            <a:off x="12326993" y="4137382"/>
            <a:ext cx="3980134" cy="4114800"/>
          </a:xfrm>
          <a:custGeom>
            <a:avLst/>
            <a:gdLst/>
            <a:ahLst/>
            <a:cxnLst/>
            <a:rect r="r" b="b" t="t" l="l"/>
            <a:pathLst>
              <a:path h="4114800" w="3980134">
                <a:moveTo>
                  <a:pt x="0" y="0"/>
                </a:moveTo>
                <a:lnTo>
                  <a:pt x="3980134" y="0"/>
                </a:lnTo>
                <a:lnTo>
                  <a:pt x="3980134"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0" y="1588548"/>
            <a:ext cx="2549517" cy="2585062"/>
          </a:xfrm>
          <a:custGeom>
            <a:avLst/>
            <a:gdLst/>
            <a:ahLst/>
            <a:cxnLst/>
            <a:rect r="r" b="b" t="t" l="l"/>
            <a:pathLst>
              <a:path h="2585062" w="2549517">
                <a:moveTo>
                  <a:pt x="0" y="0"/>
                </a:moveTo>
                <a:lnTo>
                  <a:pt x="2549517" y="0"/>
                </a:lnTo>
                <a:lnTo>
                  <a:pt x="2549517" y="2585062"/>
                </a:lnTo>
                <a:lnTo>
                  <a:pt x="0" y="2585062"/>
                </a:lnTo>
                <a:lnTo>
                  <a:pt x="0" y="0"/>
                </a:lnTo>
                <a:close/>
              </a:path>
            </a:pathLst>
          </a:custGeom>
          <a:blipFill>
            <a:blip r:embed="rId7">
              <a:alphaModFix amt="71000"/>
            </a:blip>
            <a:stretch>
              <a:fillRect l="0" t="0" r="0" b="0"/>
            </a:stretch>
          </a:blipFill>
        </p:spPr>
      </p:sp>
      <p:sp>
        <p:nvSpPr>
          <p:cNvPr name="Freeform 9" id="9"/>
          <p:cNvSpPr/>
          <p:nvPr/>
        </p:nvSpPr>
        <p:spPr>
          <a:xfrm flipH="false" flipV="false" rot="0">
            <a:off x="16543611" y="3404967"/>
            <a:ext cx="2549517" cy="2585062"/>
          </a:xfrm>
          <a:custGeom>
            <a:avLst/>
            <a:gdLst/>
            <a:ahLst/>
            <a:cxnLst/>
            <a:rect r="r" b="b" t="t" l="l"/>
            <a:pathLst>
              <a:path h="2585062" w="2549517">
                <a:moveTo>
                  <a:pt x="0" y="0"/>
                </a:moveTo>
                <a:lnTo>
                  <a:pt x="2549517" y="0"/>
                </a:lnTo>
                <a:lnTo>
                  <a:pt x="2549517" y="2585062"/>
                </a:lnTo>
                <a:lnTo>
                  <a:pt x="0" y="2585062"/>
                </a:lnTo>
                <a:lnTo>
                  <a:pt x="0" y="0"/>
                </a:lnTo>
                <a:close/>
              </a:path>
            </a:pathLst>
          </a:custGeom>
          <a:blipFill>
            <a:blip r:embed="rId7">
              <a:alphaModFix amt="71000"/>
            </a:blip>
            <a:stretch>
              <a:fillRect l="0" t="0" r="0" b="0"/>
            </a:stretch>
          </a:blipFill>
        </p:spPr>
      </p:sp>
      <p:sp>
        <p:nvSpPr>
          <p:cNvPr name="Freeform 10" id="10"/>
          <p:cNvSpPr/>
          <p:nvPr/>
        </p:nvSpPr>
        <p:spPr>
          <a:xfrm flipH="false" flipV="false" rot="0">
            <a:off x="6600054" y="1398054"/>
            <a:ext cx="4005731" cy="1273489"/>
          </a:xfrm>
          <a:custGeom>
            <a:avLst/>
            <a:gdLst/>
            <a:ahLst/>
            <a:cxnLst/>
            <a:rect r="r" b="b" t="t" l="l"/>
            <a:pathLst>
              <a:path h="1273489" w="4005731">
                <a:moveTo>
                  <a:pt x="0" y="0"/>
                </a:moveTo>
                <a:lnTo>
                  <a:pt x="4005730" y="0"/>
                </a:lnTo>
                <a:lnTo>
                  <a:pt x="4005730" y="1273488"/>
                </a:lnTo>
                <a:lnTo>
                  <a:pt x="0" y="1273488"/>
                </a:lnTo>
                <a:lnTo>
                  <a:pt x="0" y="0"/>
                </a:lnTo>
                <a:close/>
              </a:path>
            </a:pathLst>
          </a:custGeom>
          <a:blipFill>
            <a:blip r:embed="rId8"/>
            <a:stretch>
              <a:fillRect l="0" t="0" r="0" b="0"/>
            </a:stretch>
          </a:blipFill>
        </p:spPr>
      </p:sp>
      <p:sp>
        <p:nvSpPr>
          <p:cNvPr name="TextBox 11" id="11"/>
          <p:cNvSpPr txBox="true"/>
          <p:nvPr/>
        </p:nvSpPr>
        <p:spPr>
          <a:xfrm rot="0">
            <a:off x="2660616" y="4955193"/>
            <a:ext cx="8497325" cy="2831151"/>
          </a:xfrm>
          <a:prstGeom prst="rect">
            <a:avLst/>
          </a:prstGeom>
        </p:spPr>
        <p:txBody>
          <a:bodyPr anchor="t" rtlCol="false" tIns="0" lIns="0" bIns="0" rIns="0">
            <a:spAutoFit/>
          </a:bodyPr>
          <a:lstStyle/>
          <a:p>
            <a:pPr algn="l">
              <a:lnSpc>
                <a:spcPts val="10753"/>
              </a:lnSpc>
            </a:pPr>
            <a:r>
              <a:rPr lang="en-US" sz="9350" b="true">
                <a:solidFill>
                  <a:srgbClr val="063050"/>
                </a:solidFill>
                <a:latin typeface="Poppins Bold"/>
                <a:ea typeface="Poppins Bold"/>
                <a:cs typeface="Poppins Bold"/>
                <a:sym typeface="Poppins Bold"/>
              </a:rPr>
              <a:t>Get In Touch</a:t>
            </a:r>
          </a:p>
          <a:p>
            <a:pPr algn="l">
              <a:lnSpc>
                <a:spcPts val="10753"/>
              </a:lnSpc>
            </a:pPr>
            <a:r>
              <a:rPr lang="en-US" sz="9350" b="true">
                <a:solidFill>
                  <a:srgbClr val="063050"/>
                </a:solidFill>
                <a:latin typeface="Poppins Bold"/>
                <a:ea typeface="Poppins Bold"/>
                <a:cs typeface="Poppins Bold"/>
                <a:sym typeface="Poppins Bold"/>
              </a:rPr>
              <a:t>With us</a:t>
            </a:r>
          </a:p>
        </p:txBody>
      </p:sp>
      <p:sp>
        <p:nvSpPr>
          <p:cNvPr name="TextBox 12" id="12"/>
          <p:cNvSpPr txBox="true"/>
          <p:nvPr/>
        </p:nvSpPr>
        <p:spPr>
          <a:xfrm rot="0">
            <a:off x="2660616" y="3511872"/>
            <a:ext cx="8449147" cy="1371102"/>
          </a:xfrm>
          <a:prstGeom prst="rect">
            <a:avLst/>
          </a:prstGeom>
        </p:spPr>
        <p:txBody>
          <a:bodyPr anchor="t" rtlCol="false" tIns="0" lIns="0" bIns="0" rIns="0">
            <a:spAutoFit/>
          </a:bodyPr>
          <a:lstStyle/>
          <a:p>
            <a:pPr algn="l">
              <a:lnSpc>
                <a:spcPts val="9724"/>
              </a:lnSpc>
              <a:spcBef>
                <a:spcPct val="0"/>
              </a:spcBef>
            </a:pPr>
            <a:r>
              <a:rPr lang="en-US" b="true" sz="9350">
                <a:solidFill>
                  <a:srgbClr val="F4F4F4"/>
                </a:solidFill>
                <a:latin typeface="Poppins Bold"/>
                <a:ea typeface="Poppins Bold"/>
                <a:cs typeface="Poppins Bold"/>
                <a:sym typeface="Poppins Bold"/>
              </a:rPr>
              <a:t>Thank You!</a:t>
            </a:r>
          </a:p>
        </p:txBody>
      </p:sp>
      <p:sp>
        <p:nvSpPr>
          <p:cNvPr name="TextBox 13" id="13"/>
          <p:cNvSpPr txBox="true"/>
          <p:nvPr/>
        </p:nvSpPr>
        <p:spPr>
          <a:xfrm rot="0">
            <a:off x="3268246" y="8530733"/>
            <a:ext cx="3461614" cy="279268"/>
          </a:xfrm>
          <a:prstGeom prst="rect">
            <a:avLst/>
          </a:prstGeom>
        </p:spPr>
        <p:txBody>
          <a:bodyPr anchor="t" rtlCol="false" tIns="0" lIns="0" bIns="0" rIns="0">
            <a:spAutoFit/>
          </a:bodyPr>
          <a:lstStyle/>
          <a:p>
            <a:pPr algn="l">
              <a:lnSpc>
                <a:spcPts val="1978"/>
              </a:lnSpc>
              <a:spcBef>
                <a:spcPct val="0"/>
              </a:spcBef>
            </a:pPr>
            <a:r>
              <a:rPr lang="en-US" b="true" sz="1902">
                <a:solidFill>
                  <a:srgbClr val="0B4876"/>
                </a:solidFill>
                <a:latin typeface="Poppins Medium"/>
                <a:ea typeface="Poppins Medium"/>
                <a:cs typeface="Poppins Medium"/>
                <a:sym typeface="Poppins Medium"/>
              </a:rPr>
              <a:t>Contact@blockchainx.tech</a:t>
            </a:r>
          </a:p>
        </p:txBody>
      </p:sp>
    </p:spTree>
  </p:cSld>
  <p:clrMapOvr>
    <a:masterClrMapping/>
  </p:clrMapOvr>
</p:sld>
</file>

<file path=ppt/slides/slide10.xml><?xml version="1.0" encoding="utf-8"?>
<p:sld xmlns:p="http://schemas.openxmlformats.org/presentationml/2006/main" xmlns:a="http://schemas.openxmlformats.org/drawingml/2006/main">
  <p:cSld>
    <p:bg>
      <p:bgPr>
        <a:solidFill>
          <a:srgbClr val="EBF5FE"/>
        </a:solidFill>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DAGS3uzZRJ0</dc:identifier>
  <dcterms:modified xsi:type="dcterms:W3CDTF">2011-08-01T06:04:30Z</dcterms:modified>
  <cp:revision>1</cp:revision>
  <dc:title>Top 5 Crypto token development future trends</dc:title>
</cp:coreProperties>
</file>