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Lst>
  <p:sldSz cx="18288000" cy="10287000"/>
  <p:notesSz cx="6858000" cy="9144000"/>
  <p:embeddedFontLst>
    <p:embeddedFont>
      <p:font typeface="Open Sans Extra Bold" charset="1" panose="020B0906030804020204"/>
      <p:regular r:id="rId16"/>
    </p:embeddedFont>
    <p:embeddedFont>
      <p:font typeface="Poppins Bold" charset="1" panose="00000800000000000000"/>
      <p:regular r:id="rId17"/>
    </p:embeddedFont>
    <p:embeddedFont>
      <p:font typeface="Poppins" charset="1" panose="00000500000000000000"/>
      <p:regular r:id="rId18"/>
    </p:embeddedFont>
    <p:embeddedFont>
      <p:font typeface="Canva Sans Bold" charset="1" panose="020B0803030501040103"/>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create-your-own-crypto-token/" TargetMode="External" Type="http://schemas.openxmlformats.org/officeDocument/2006/relationships/hyperlink"/></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create-your-own-crypto-token/" TargetMode="External" Type="http://schemas.openxmlformats.org/officeDocument/2006/relationships/hyperlink"/></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png" Type="http://schemas.openxmlformats.org/officeDocument/2006/relationships/image"/><Relationship Id="rId4" Target="../media/image6.svg" Type="http://schemas.openxmlformats.org/officeDocument/2006/relationships/image"/><Relationship Id="rId5" Target="../media/image7.png" Type="http://schemas.openxmlformats.org/officeDocument/2006/relationships/image"/><Relationship Id="rId6" Target="../media/image8.svg" Type="http://schemas.openxmlformats.org/officeDocument/2006/relationships/image"/><Relationship Id="rId7" Target="../media/image9.png" Type="http://schemas.openxmlformats.org/officeDocument/2006/relationships/image"/><Relationship Id="rId8" Target="../media/image10.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CCCCCC"/>
        </a:solidFill>
      </p:bgPr>
    </p:bg>
    <p:spTree>
      <p:nvGrpSpPr>
        <p:cNvPr id="1" name=""/>
        <p:cNvGrpSpPr/>
        <p:nvPr/>
      </p:nvGrpSpPr>
      <p:grpSpPr>
        <a:xfrm>
          <a:off x="0" y="0"/>
          <a:ext cx="0" cy="0"/>
          <a:chOff x="0" y="0"/>
          <a:chExt cx="0" cy="0"/>
        </a:xfrm>
      </p:grpSpPr>
      <p:grpSp>
        <p:nvGrpSpPr>
          <p:cNvPr name="Group 2" id="2"/>
          <p:cNvGrpSpPr/>
          <p:nvPr/>
        </p:nvGrpSpPr>
        <p:grpSpPr>
          <a:xfrm rot="0">
            <a:off x="6097502" y="5590237"/>
            <a:ext cx="14099416" cy="14099416"/>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45DA0"/>
            </a:solidFill>
          </p:spPr>
        </p:sp>
        <p:sp>
          <p:nvSpPr>
            <p:cNvPr name="TextBox 4" id="4"/>
            <p:cNvSpPr txBox="true"/>
            <p:nvPr/>
          </p:nvSpPr>
          <p:spPr>
            <a:xfrm>
              <a:off x="76200" y="38100"/>
              <a:ext cx="660400" cy="698500"/>
            </a:xfrm>
            <a:prstGeom prst="rect">
              <a:avLst/>
            </a:prstGeom>
          </p:spPr>
          <p:txBody>
            <a:bodyPr anchor="ctr" rtlCol="false" tIns="50800" lIns="50800" bIns="50800" rIns="50800"/>
            <a:lstStyle/>
            <a:p>
              <a:pPr algn="ctr">
                <a:lnSpc>
                  <a:spcPts val="2659"/>
                </a:lnSpc>
                <a:spcBef>
                  <a:spcPct val="0"/>
                </a:spcBef>
              </a:pPr>
            </a:p>
          </p:txBody>
        </p:sp>
      </p:grpSp>
      <p:sp>
        <p:nvSpPr>
          <p:cNvPr name="TextBox 5" id="5"/>
          <p:cNvSpPr txBox="true"/>
          <p:nvPr/>
        </p:nvSpPr>
        <p:spPr>
          <a:xfrm rot="0">
            <a:off x="611603" y="1741642"/>
            <a:ext cx="8396143" cy="7723300"/>
          </a:xfrm>
          <a:prstGeom prst="rect">
            <a:avLst/>
          </a:prstGeom>
        </p:spPr>
        <p:txBody>
          <a:bodyPr anchor="t" rtlCol="false" tIns="0" lIns="0" bIns="0" rIns="0">
            <a:spAutoFit/>
          </a:bodyPr>
          <a:lstStyle/>
          <a:p>
            <a:pPr algn="l">
              <a:lnSpc>
                <a:spcPts val="12252"/>
              </a:lnSpc>
            </a:pPr>
            <a:r>
              <a:rPr lang="en-US" sz="8751">
                <a:solidFill>
                  <a:srgbClr val="D3321D"/>
                </a:solidFill>
                <a:latin typeface="Open Sans Extra Bold"/>
                <a:ea typeface="Open Sans Extra Bold"/>
                <a:cs typeface="Open Sans Extra Bold"/>
                <a:sym typeface="Open Sans Extra Bold"/>
              </a:rPr>
              <a:t>How to Build a Crypto Token: A Step-by-Step Guide</a:t>
            </a:r>
          </a:p>
          <a:p>
            <a:pPr algn="l">
              <a:lnSpc>
                <a:spcPts val="12252"/>
              </a:lnSpc>
              <a:spcBef>
                <a:spcPct val="0"/>
              </a:spcBef>
            </a:pPr>
          </a:p>
        </p:txBody>
      </p:sp>
      <p:grpSp>
        <p:nvGrpSpPr>
          <p:cNvPr name="Group 6" id="6"/>
          <p:cNvGrpSpPr/>
          <p:nvPr/>
        </p:nvGrpSpPr>
        <p:grpSpPr>
          <a:xfrm rot="0">
            <a:off x="16420234" y="-1717598"/>
            <a:ext cx="3735531" cy="3735531"/>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145DA0"/>
              </a:solidFill>
              <a:prstDash val="solid"/>
              <a:miter/>
            </a:ln>
          </p:spPr>
        </p:sp>
        <p:sp>
          <p:nvSpPr>
            <p:cNvPr name="TextBox 8" id="8"/>
            <p:cNvSpPr txBox="true"/>
            <p:nvPr/>
          </p:nvSpPr>
          <p:spPr>
            <a:xfrm>
              <a:off x="76200" y="38100"/>
              <a:ext cx="660400" cy="698500"/>
            </a:xfrm>
            <a:prstGeom prst="rect">
              <a:avLst/>
            </a:prstGeom>
          </p:spPr>
          <p:txBody>
            <a:bodyPr anchor="ctr" rtlCol="false" tIns="50800" lIns="50800" bIns="50800" rIns="50800"/>
            <a:lstStyle/>
            <a:p>
              <a:pPr algn="ctr">
                <a:lnSpc>
                  <a:spcPts val="2659"/>
                </a:lnSpc>
                <a:spcBef>
                  <a:spcPct val="0"/>
                </a:spcBef>
              </a:pPr>
            </a:p>
          </p:txBody>
        </p:sp>
      </p:grpSp>
      <p:grpSp>
        <p:nvGrpSpPr>
          <p:cNvPr name="Group 9" id="9"/>
          <p:cNvGrpSpPr/>
          <p:nvPr/>
        </p:nvGrpSpPr>
        <p:grpSpPr>
          <a:xfrm rot="0">
            <a:off x="747857" y="-643475"/>
            <a:ext cx="1286950" cy="1286950"/>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45DA0"/>
            </a:solidFill>
          </p:spPr>
        </p:sp>
        <p:sp>
          <p:nvSpPr>
            <p:cNvPr name="TextBox 11" id="11"/>
            <p:cNvSpPr txBox="true"/>
            <p:nvPr/>
          </p:nvSpPr>
          <p:spPr>
            <a:xfrm>
              <a:off x="76200" y="38100"/>
              <a:ext cx="660400" cy="698500"/>
            </a:xfrm>
            <a:prstGeom prst="rect">
              <a:avLst/>
            </a:prstGeom>
          </p:spPr>
          <p:txBody>
            <a:bodyPr anchor="ctr" rtlCol="false" tIns="50800" lIns="50800" bIns="50800" rIns="50800"/>
            <a:lstStyle/>
            <a:p>
              <a:pPr algn="ctr">
                <a:lnSpc>
                  <a:spcPts val="2659"/>
                </a:lnSpc>
                <a:spcBef>
                  <a:spcPct val="0"/>
                </a:spcBef>
              </a:pPr>
            </a:p>
          </p:txBody>
        </p:sp>
      </p:grpSp>
      <p:grpSp>
        <p:nvGrpSpPr>
          <p:cNvPr name="Group 12" id="12"/>
          <p:cNvGrpSpPr/>
          <p:nvPr/>
        </p:nvGrpSpPr>
        <p:grpSpPr>
          <a:xfrm rot="0">
            <a:off x="-1929195" y="8389571"/>
            <a:ext cx="3735531" cy="3735531"/>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145DA0"/>
              </a:solidFill>
              <a:prstDash val="solid"/>
              <a:miter/>
            </a:ln>
          </p:spPr>
        </p:sp>
        <p:sp>
          <p:nvSpPr>
            <p:cNvPr name="TextBox 14" id="14"/>
            <p:cNvSpPr txBox="true"/>
            <p:nvPr/>
          </p:nvSpPr>
          <p:spPr>
            <a:xfrm>
              <a:off x="76200" y="38100"/>
              <a:ext cx="660400" cy="698500"/>
            </a:xfrm>
            <a:prstGeom prst="rect">
              <a:avLst/>
            </a:prstGeom>
          </p:spPr>
          <p:txBody>
            <a:bodyPr anchor="ctr" rtlCol="false" tIns="50800" lIns="50800" bIns="50800" rIns="50800"/>
            <a:lstStyle/>
            <a:p>
              <a:pPr algn="ctr">
                <a:lnSpc>
                  <a:spcPts val="2659"/>
                </a:lnSpc>
                <a:spcBef>
                  <a:spcPct val="0"/>
                </a:spcBef>
              </a:pPr>
            </a:p>
          </p:txBody>
        </p:sp>
      </p:grpSp>
      <p:sp>
        <p:nvSpPr>
          <p:cNvPr name="Freeform 15" id="15"/>
          <p:cNvSpPr/>
          <p:nvPr/>
        </p:nvSpPr>
        <p:spPr>
          <a:xfrm flipH="false" flipV="false" rot="0">
            <a:off x="8757394" y="7522582"/>
            <a:ext cx="8779632" cy="1733977"/>
          </a:xfrm>
          <a:custGeom>
            <a:avLst/>
            <a:gdLst/>
            <a:ahLst/>
            <a:cxnLst/>
            <a:rect r="r" b="b" t="t" l="l"/>
            <a:pathLst>
              <a:path h="1733977" w="8779632">
                <a:moveTo>
                  <a:pt x="0" y="0"/>
                </a:moveTo>
                <a:lnTo>
                  <a:pt x="8779632" y="0"/>
                </a:lnTo>
                <a:lnTo>
                  <a:pt x="8779632" y="1733977"/>
                </a:lnTo>
                <a:lnTo>
                  <a:pt x="0" y="1733977"/>
                </a:lnTo>
                <a:lnTo>
                  <a:pt x="0" y="0"/>
                </a:lnTo>
                <a:close/>
              </a:path>
            </a:pathLst>
          </a:custGeom>
          <a:blipFill>
            <a:blip r:embed="rId2"/>
            <a:stretch>
              <a:fillRect l="0" t="0" r="0" b="0"/>
            </a:stretch>
          </a:blipFill>
        </p:spPr>
      </p:sp>
      <p:grpSp>
        <p:nvGrpSpPr>
          <p:cNvPr name="Group 16" id="16"/>
          <p:cNvGrpSpPr>
            <a:grpSpLocks noChangeAspect="true"/>
          </p:cNvGrpSpPr>
          <p:nvPr/>
        </p:nvGrpSpPr>
        <p:grpSpPr>
          <a:xfrm rot="0">
            <a:off x="8573918" y="3143201"/>
            <a:ext cx="9146584" cy="5246370"/>
            <a:chOff x="0" y="0"/>
            <a:chExt cx="7981950" cy="4578350"/>
          </a:xfrm>
        </p:grpSpPr>
        <p:sp>
          <p:nvSpPr>
            <p:cNvPr name="Freeform 17" id="17"/>
            <p:cNvSpPr/>
            <p:nvPr/>
          </p:nvSpPr>
          <p:spPr>
            <a:xfrm flipH="false" flipV="false" rot="0">
              <a:off x="765810" y="21590"/>
              <a:ext cx="6451600" cy="4326890"/>
            </a:xfrm>
            <a:custGeom>
              <a:avLst/>
              <a:gdLst/>
              <a:ahLst/>
              <a:cxnLst/>
              <a:rect r="r" b="b" t="t" l="l"/>
              <a:pathLst>
                <a:path h="4326890" w="6451600">
                  <a:moveTo>
                    <a:pt x="6224270" y="0"/>
                  </a:moveTo>
                  <a:lnTo>
                    <a:pt x="226060" y="0"/>
                  </a:lnTo>
                  <a:cubicBezTo>
                    <a:pt x="101600" y="0"/>
                    <a:pt x="0" y="101600"/>
                    <a:pt x="0" y="226060"/>
                  </a:cubicBezTo>
                  <a:lnTo>
                    <a:pt x="0" y="4326890"/>
                  </a:lnTo>
                  <a:lnTo>
                    <a:pt x="6451601" y="4326890"/>
                  </a:lnTo>
                  <a:lnTo>
                    <a:pt x="6451601" y="226060"/>
                  </a:lnTo>
                  <a:cubicBezTo>
                    <a:pt x="6450331" y="101600"/>
                    <a:pt x="6348731" y="0"/>
                    <a:pt x="6224270" y="0"/>
                  </a:cubicBezTo>
                  <a:close/>
                  <a:moveTo>
                    <a:pt x="6252210" y="4043680"/>
                  </a:moveTo>
                  <a:lnTo>
                    <a:pt x="196851" y="4043680"/>
                  </a:lnTo>
                  <a:lnTo>
                    <a:pt x="196851" y="255270"/>
                  </a:lnTo>
                  <a:lnTo>
                    <a:pt x="6252210" y="255270"/>
                  </a:lnTo>
                  <a:lnTo>
                    <a:pt x="6252210" y="4043680"/>
                  </a:lnTo>
                  <a:close/>
                </a:path>
              </a:pathLst>
            </a:custGeom>
            <a:solidFill>
              <a:srgbClr val="242424"/>
            </a:solidFill>
          </p:spPr>
        </p:sp>
        <p:sp>
          <p:nvSpPr>
            <p:cNvPr name="Freeform 18" id="18"/>
            <p:cNvSpPr/>
            <p:nvPr/>
          </p:nvSpPr>
          <p:spPr>
            <a:xfrm flipH="false" flipV="false" rot="0">
              <a:off x="0" y="0"/>
              <a:ext cx="7981950" cy="4542790"/>
            </a:xfrm>
            <a:custGeom>
              <a:avLst/>
              <a:gdLst/>
              <a:ahLst/>
              <a:cxnLst/>
              <a:rect r="r" b="b" t="t" l="l"/>
              <a:pathLst>
                <a:path h="4542790" w="7981950">
                  <a:moveTo>
                    <a:pt x="7239000" y="4348480"/>
                  </a:moveTo>
                  <a:lnTo>
                    <a:pt x="7239000" y="243840"/>
                  </a:lnTo>
                  <a:cubicBezTo>
                    <a:pt x="7239000" y="109220"/>
                    <a:pt x="7129780" y="0"/>
                    <a:pt x="6995160" y="0"/>
                  </a:cubicBezTo>
                  <a:lnTo>
                    <a:pt x="985520" y="0"/>
                  </a:lnTo>
                  <a:cubicBezTo>
                    <a:pt x="852170" y="0"/>
                    <a:pt x="742950" y="109220"/>
                    <a:pt x="742950" y="243840"/>
                  </a:cubicBezTo>
                  <a:lnTo>
                    <a:pt x="742950" y="4349750"/>
                  </a:lnTo>
                  <a:lnTo>
                    <a:pt x="0" y="4349750"/>
                  </a:lnTo>
                  <a:lnTo>
                    <a:pt x="0" y="4447540"/>
                  </a:lnTo>
                  <a:cubicBezTo>
                    <a:pt x="0" y="4500880"/>
                    <a:pt x="43180" y="4542790"/>
                    <a:pt x="95250" y="4542790"/>
                  </a:cubicBezTo>
                  <a:lnTo>
                    <a:pt x="7886700" y="4542790"/>
                  </a:lnTo>
                  <a:cubicBezTo>
                    <a:pt x="7940040" y="4542790"/>
                    <a:pt x="7981950" y="4499610"/>
                    <a:pt x="7981950" y="4447540"/>
                  </a:cubicBezTo>
                  <a:lnTo>
                    <a:pt x="7981950" y="4349750"/>
                  </a:lnTo>
                  <a:lnTo>
                    <a:pt x="7239000" y="4349750"/>
                  </a:lnTo>
                  <a:close/>
                  <a:moveTo>
                    <a:pt x="4519930" y="4348480"/>
                  </a:moveTo>
                  <a:lnTo>
                    <a:pt x="4519930" y="4349750"/>
                  </a:lnTo>
                  <a:cubicBezTo>
                    <a:pt x="4519930" y="4403090"/>
                    <a:pt x="4476750" y="4445000"/>
                    <a:pt x="4424680" y="4445000"/>
                  </a:cubicBezTo>
                  <a:lnTo>
                    <a:pt x="3557270" y="4445000"/>
                  </a:lnTo>
                  <a:cubicBezTo>
                    <a:pt x="3503930" y="4445000"/>
                    <a:pt x="3462020" y="4401820"/>
                    <a:pt x="3462020" y="4349750"/>
                  </a:cubicBezTo>
                  <a:lnTo>
                    <a:pt x="3462020" y="4348480"/>
                  </a:lnTo>
                  <a:lnTo>
                    <a:pt x="765810" y="4348480"/>
                  </a:lnTo>
                  <a:lnTo>
                    <a:pt x="765810" y="247650"/>
                  </a:lnTo>
                  <a:cubicBezTo>
                    <a:pt x="765810" y="123190"/>
                    <a:pt x="867410" y="21590"/>
                    <a:pt x="991870" y="21590"/>
                  </a:cubicBezTo>
                  <a:lnTo>
                    <a:pt x="6990080" y="21590"/>
                  </a:lnTo>
                  <a:cubicBezTo>
                    <a:pt x="7114539" y="21590"/>
                    <a:pt x="7216139" y="123190"/>
                    <a:pt x="7216139" y="247650"/>
                  </a:cubicBezTo>
                  <a:lnTo>
                    <a:pt x="7216139" y="4348480"/>
                  </a:lnTo>
                  <a:lnTo>
                    <a:pt x="4519930" y="4348480"/>
                  </a:lnTo>
                  <a:close/>
                </a:path>
              </a:pathLst>
            </a:custGeom>
            <a:solidFill>
              <a:srgbClr val="E9E9E9"/>
            </a:solidFill>
          </p:spPr>
        </p:sp>
        <p:sp>
          <p:nvSpPr>
            <p:cNvPr name="Freeform 19" id="19"/>
            <p:cNvSpPr/>
            <p:nvPr/>
          </p:nvSpPr>
          <p:spPr>
            <a:xfrm flipH="false" flipV="false" rot="0">
              <a:off x="3460750" y="4349750"/>
              <a:ext cx="1059180" cy="96520"/>
            </a:xfrm>
            <a:custGeom>
              <a:avLst/>
              <a:gdLst/>
              <a:ahLst/>
              <a:cxnLst/>
              <a:rect r="r" b="b" t="t" l="l"/>
              <a:pathLst>
                <a:path h="96520" w="1059180">
                  <a:moveTo>
                    <a:pt x="96520" y="96520"/>
                  </a:moveTo>
                  <a:lnTo>
                    <a:pt x="963930" y="96520"/>
                  </a:lnTo>
                  <a:cubicBezTo>
                    <a:pt x="1017270" y="96520"/>
                    <a:pt x="1059180" y="53340"/>
                    <a:pt x="1059180" y="1270"/>
                  </a:cubicBezTo>
                  <a:lnTo>
                    <a:pt x="1059180" y="0"/>
                  </a:lnTo>
                  <a:lnTo>
                    <a:pt x="0" y="0"/>
                  </a:lnTo>
                  <a:lnTo>
                    <a:pt x="0" y="1270"/>
                  </a:lnTo>
                  <a:cubicBezTo>
                    <a:pt x="0" y="53340"/>
                    <a:pt x="43180" y="96520"/>
                    <a:pt x="96520" y="96520"/>
                  </a:cubicBezTo>
                  <a:close/>
                </a:path>
              </a:pathLst>
            </a:custGeom>
            <a:solidFill>
              <a:srgbClr val="CCCCCC"/>
            </a:solidFill>
          </p:spPr>
        </p:sp>
        <p:sp>
          <p:nvSpPr>
            <p:cNvPr name="Freeform 20" id="20"/>
            <p:cNvSpPr/>
            <p:nvPr/>
          </p:nvSpPr>
          <p:spPr>
            <a:xfrm flipH="false" flipV="false" rot="0">
              <a:off x="163830" y="4542790"/>
              <a:ext cx="7654290" cy="35560"/>
            </a:xfrm>
            <a:custGeom>
              <a:avLst/>
              <a:gdLst/>
              <a:ahLst/>
              <a:cxnLst/>
              <a:rect r="r" b="b" t="t" l="l"/>
              <a:pathLst>
                <a:path h="35560" w="7654290">
                  <a:moveTo>
                    <a:pt x="0" y="0"/>
                  </a:moveTo>
                  <a:cubicBezTo>
                    <a:pt x="0" y="20320"/>
                    <a:pt x="16510" y="35560"/>
                    <a:pt x="35560" y="35560"/>
                  </a:cubicBezTo>
                  <a:lnTo>
                    <a:pt x="7618730" y="35560"/>
                  </a:lnTo>
                  <a:cubicBezTo>
                    <a:pt x="7639050" y="35560"/>
                    <a:pt x="7654290" y="19050"/>
                    <a:pt x="7654290" y="0"/>
                  </a:cubicBezTo>
                  <a:lnTo>
                    <a:pt x="0" y="0"/>
                  </a:lnTo>
                  <a:close/>
                </a:path>
              </a:pathLst>
            </a:custGeom>
            <a:solidFill>
              <a:srgbClr val="CCCCCC"/>
            </a:solidFill>
          </p:spPr>
        </p:sp>
        <p:sp>
          <p:nvSpPr>
            <p:cNvPr name="Freeform 21" id="21"/>
            <p:cNvSpPr/>
            <p:nvPr/>
          </p:nvSpPr>
          <p:spPr>
            <a:xfrm flipH="false" flipV="false" rot="0">
              <a:off x="962660" y="276860"/>
              <a:ext cx="6055360" cy="3789680"/>
            </a:xfrm>
            <a:custGeom>
              <a:avLst/>
              <a:gdLst/>
              <a:ahLst/>
              <a:cxnLst/>
              <a:rect r="r" b="b" t="t" l="l"/>
              <a:pathLst>
                <a:path h="3789680" w="6055360">
                  <a:moveTo>
                    <a:pt x="0" y="0"/>
                  </a:moveTo>
                  <a:lnTo>
                    <a:pt x="6055360" y="0"/>
                  </a:lnTo>
                  <a:lnTo>
                    <a:pt x="6055360" y="3789680"/>
                  </a:lnTo>
                  <a:lnTo>
                    <a:pt x="0" y="3789680"/>
                  </a:lnTo>
                  <a:close/>
                </a:path>
              </a:pathLst>
            </a:custGeom>
            <a:blipFill>
              <a:blip r:embed="rId3"/>
              <a:stretch>
                <a:fillRect l="-5700" t="0" r="-5700" b="0"/>
              </a:stretch>
            </a:blipFill>
          </p:spPr>
        </p:sp>
      </p:grpSp>
      <p:sp>
        <p:nvSpPr>
          <p:cNvPr name="Freeform 22" id="22"/>
          <p:cNvSpPr/>
          <p:nvPr/>
        </p:nvSpPr>
        <p:spPr>
          <a:xfrm flipH="false" flipV="false" rot="0">
            <a:off x="11476665" y="850904"/>
            <a:ext cx="3341091" cy="1062188"/>
          </a:xfrm>
          <a:custGeom>
            <a:avLst/>
            <a:gdLst/>
            <a:ahLst/>
            <a:cxnLst/>
            <a:rect r="r" b="b" t="t" l="l"/>
            <a:pathLst>
              <a:path h="1062188" w="3341091">
                <a:moveTo>
                  <a:pt x="0" y="0"/>
                </a:moveTo>
                <a:lnTo>
                  <a:pt x="3341091" y="0"/>
                </a:lnTo>
                <a:lnTo>
                  <a:pt x="3341091" y="1062188"/>
                </a:lnTo>
                <a:lnTo>
                  <a:pt x="0" y="1062188"/>
                </a:lnTo>
                <a:lnTo>
                  <a:pt x="0" y="0"/>
                </a:lnTo>
                <a:close/>
              </a:path>
            </a:pathLst>
          </a:custGeom>
          <a:blipFill>
            <a:blip r:embed="rId4"/>
            <a:stretch>
              <a:fillRect l="0" t="0" r="0" b="0"/>
            </a:stretch>
          </a:blipFill>
        </p:spPr>
      </p:sp>
      <p:sp>
        <p:nvSpPr>
          <p:cNvPr name="TextBox 23" id="23"/>
          <p:cNvSpPr txBox="true"/>
          <p:nvPr/>
        </p:nvSpPr>
        <p:spPr>
          <a:xfrm rot="0">
            <a:off x="2193768" y="9379218"/>
            <a:ext cx="7366063" cy="501556"/>
          </a:xfrm>
          <a:prstGeom prst="rect">
            <a:avLst/>
          </a:prstGeom>
        </p:spPr>
        <p:txBody>
          <a:bodyPr anchor="t" rtlCol="false" tIns="0" lIns="0" bIns="0" rIns="0">
            <a:spAutoFit/>
          </a:bodyPr>
          <a:lstStyle/>
          <a:p>
            <a:pPr algn="l">
              <a:lnSpc>
                <a:spcPts val="3855"/>
              </a:lnSpc>
              <a:spcBef>
                <a:spcPct val="0"/>
              </a:spcBef>
            </a:pPr>
            <a:r>
              <a:rPr lang="en-US" b="true" sz="2753" spc="-55">
                <a:solidFill>
                  <a:srgbClr val="051D40"/>
                </a:solidFill>
                <a:latin typeface="Poppins Bold"/>
                <a:ea typeface="Poppins Bold"/>
                <a:cs typeface="Poppins Bold"/>
                <a:sym typeface="Poppins Bold"/>
              </a:rPr>
              <a:t>www.blockchainx.tech</a:t>
            </a:r>
          </a:p>
        </p:txBody>
      </p:sp>
    </p:spTree>
  </p:cSld>
  <p:clrMapOvr>
    <a:masterClrMapping/>
  </p:clrMapOvr>
</p:sld>
</file>

<file path=ppt/slides/slide2.xml><?xml version="1.0" encoding="utf-8"?>
<p:sld xmlns:p="http://schemas.openxmlformats.org/presentationml/2006/main" xmlns:a="http://schemas.openxmlformats.org/drawingml/2006/main">
  <p:cSld>
    <p:bg>
      <p:bgPr>
        <a:solidFill>
          <a:srgbClr val="CCCCCC"/>
        </a:solidFill>
      </p:bgPr>
    </p:bg>
    <p:spTree>
      <p:nvGrpSpPr>
        <p:cNvPr id="1" name=""/>
        <p:cNvGrpSpPr/>
        <p:nvPr/>
      </p:nvGrpSpPr>
      <p:grpSpPr>
        <a:xfrm>
          <a:off x="0" y="0"/>
          <a:ext cx="0" cy="0"/>
          <a:chOff x="0" y="0"/>
          <a:chExt cx="0" cy="0"/>
        </a:xfrm>
      </p:grpSpPr>
      <p:grpSp>
        <p:nvGrpSpPr>
          <p:cNvPr name="Group 2" id="2"/>
          <p:cNvGrpSpPr/>
          <p:nvPr/>
        </p:nvGrpSpPr>
        <p:grpSpPr>
          <a:xfrm rot="0">
            <a:off x="-188217" y="9258300"/>
            <a:ext cx="18476217" cy="1028700"/>
            <a:chOff x="0" y="0"/>
            <a:chExt cx="4866164" cy="270933"/>
          </a:xfrm>
        </p:grpSpPr>
        <p:sp>
          <p:nvSpPr>
            <p:cNvPr name="Freeform 3" id="3"/>
            <p:cNvSpPr/>
            <p:nvPr/>
          </p:nvSpPr>
          <p:spPr>
            <a:xfrm flipH="false" flipV="false" rot="0">
              <a:off x="0" y="0"/>
              <a:ext cx="4866164" cy="270933"/>
            </a:xfrm>
            <a:custGeom>
              <a:avLst/>
              <a:gdLst/>
              <a:ahLst/>
              <a:cxnLst/>
              <a:rect r="r" b="b" t="t" l="l"/>
              <a:pathLst>
                <a:path h="270933" w="4866164">
                  <a:moveTo>
                    <a:pt x="0" y="0"/>
                  </a:moveTo>
                  <a:lnTo>
                    <a:pt x="4866164" y="0"/>
                  </a:lnTo>
                  <a:lnTo>
                    <a:pt x="4866164" y="270933"/>
                  </a:lnTo>
                  <a:lnTo>
                    <a:pt x="0" y="270933"/>
                  </a:lnTo>
                  <a:close/>
                </a:path>
              </a:pathLst>
            </a:custGeom>
            <a:solidFill>
              <a:srgbClr val="5B98BA"/>
            </a:solidFill>
            <a:ln cap="sq">
              <a:noFill/>
              <a:prstDash val="solid"/>
              <a:miter/>
            </a:ln>
          </p:spPr>
        </p:sp>
        <p:sp>
          <p:nvSpPr>
            <p:cNvPr name="TextBox 4" id="4"/>
            <p:cNvSpPr txBox="true"/>
            <p:nvPr/>
          </p:nvSpPr>
          <p:spPr>
            <a:xfrm>
              <a:off x="0" y="-38100"/>
              <a:ext cx="4866164" cy="309033"/>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5" id="5"/>
          <p:cNvGrpSpPr/>
          <p:nvPr/>
        </p:nvGrpSpPr>
        <p:grpSpPr>
          <a:xfrm rot="0">
            <a:off x="3367558" y="2590556"/>
            <a:ext cx="11552885" cy="5105887"/>
            <a:chOff x="0" y="0"/>
            <a:chExt cx="3042735" cy="1344760"/>
          </a:xfrm>
        </p:grpSpPr>
        <p:sp>
          <p:nvSpPr>
            <p:cNvPr name="Freeform 6" id="6"/>
            <p:cNvSpPr/>
            <p:nvPr/>
          </p:nvSpPr>
          <p:spPr>
            <a:xfrm flipH="false" flipV="false" rot="0">
              <a:off x="0" y="0"/>
              <a:ext cx="3042735" cy="1344760"/>
            </a:xfrm>
            <a:custGeom>
              <a:avLst/>
              <a:gdLst/>
              <a:ahLst/>
              <a:cxnLst/>
              <a:rect r="r" b="b" t="t" l="l"/>
              <a:pathLst>
                <a:path h="1344760" w="3042735">
                  <a:moveTo>
                    <a:pt x="0" y="0"/>
                  </a:moveTo>
                  <a:lnTo>
                    <a:pt x="3042735" y="0"/>
                  </a:lnTo>
                  <a:lnTo>
                    <a:pt x="3042735" y="1344760"/>
                  </a:lnTo>
                  <a:lnTo>
                    <a:pt x="0" y="1344760"/>
                  </a:lnTo>
                  <a:close/>
                </a:path>
              </a:pathLst>
            </a:custGeom>
            <a:solidFill>
              <a:srgbClr val="145DA0"/>
            </a:solidFill>
            <a:ln cap="sq">
              <a:noFill/>
              <a:prstDash val="solid"/>
              <a:miter/>
            </a:ln>
          </p:spPr>
        </p:sp>
        <p:sp>
          <p:nvSpPr>
            <p:cNvPr name="TextBox 7" id="7"/>
            <p:cNvSpPr txBox="true"/>
            <p:nvPr/>
          </p:nvSpPr>
          <p:spPr>
            <a:xfrm>
              <a:off x="0" y="-38100"/>
              <a:ext cx="3042735" cy="1382860"/>
            </a:xfrm>
            <a:prstGeom prst="rect">
              <a:avLst/>
            </a:prstGeom>
          </p:spPr>
          <p:txBody>
            <a:bodyPr anchor="ctr" rtlCol="false" tIns="50800" lIns="50800" bIns="50800" rIns="50800"/>
            <a:lstStyle/>
            <a:p>
              <a:pPr algn="ctr" marL="0" indent="0" lvl="0">
                <a:lnSpc>
                  <a:spcPts val="2659"/>
                </a:lnSpc>
                <a:spcBef>
                  <a:spcPct val="0"/>
                </a:spcBef>
              </a:pPr>
            </a:p>
          </p:txBody>
        </p:sp>
      </p:grpSp>
      <p:sp>
        <p:nvSpPr>
          <p:cNvPr name="TextBox 8" id="8"/>
          <p:cNvSpPr txBox="true"/>
          <p:nvPr/>
        </p:nvSpPr>
        <p:spPr>
          <a:xfrm rot="0">
            <a:off x="3896755" y="2728580"/>
            <a:ext cx="10494490" cy="5494049"/>
          </a:xfrm>
          <a:prstGeom prst="rect">
            <a:avLst/>
          </a:prstGeom>
        </p:spPr>
        <p:txBody>
          <a:bodyPr anchor="t" rtlCol="false" tIns="0" lIns="0" bIns="0" rIns="0">
            <a:spAutoFit/>
          </a:bodyPr>
          <a:lstStyle/>
          <a:p>
            <a:pPr algn="ctr">
              <a:lnSpc>
                <a:spcPts val="4828"/>
              </a:lnSpc>
            </a:pPr>
            <a:r>
              <a:rPr lang="en-US" sz="3448" spc="-68">
                <a:solidFill>
                  <a:srgbClr val="FFDE59"/>
                </a:solidFill>
                <a:latin typeface="Poppins"/>
                <a:ea typeface="Poppins"/>
                <a:cs typeface="Poppins"/>
                <a:sym typeface="Poppins"/>
              </a:rPr>
              <a:t>Over the last few years, there has been an increase in the use of cryptocurrencies, which has caused many individuals and businesses to think about designing their own crypto tokens. This tutorial will explain to you the fundamental steps required to create a crypto token, so as to help you in launching your digital asset on the blockchain.</a:t>
            </a:r>
          </a:p>
          <a:p>
            <a:pPr algn="ctr">
              <a:lnSpc>
                <a:spcPts val="4828"/>
              </a:lnSpc>
              <a:spcBef>
                <a:spcPct val="0"/>
              </a:spcBef>
            </a:pPr>
          </a:p>
        </p:txBody>
      </p:sp>
      <p:grpSp>
        <p:nvGrpSpPr>
          <p:cNvPr name="Group 9" id="9"/>
          <p:cNvGrpSpPr/>
          <p:nvPr/>
        </p:nvGrpSpPr>
        <p:grpSpPr>
          <a:xfrm rot="0">
            <a:off x="-188217" y="0"/>
            <a:ext cx="18476217" cy="1028700"/>
            <a:chOff x="0" y="0"/>
            <a:chExt cx="4866164" cy="270933"/>
          </a:xfrm>
        </p:grpSpPr>
        <p:sp>
          <p:nvSpPr>
            <p:cNvPr name="Freeform 10" id="10"/>
            <p:cNvSpPr/>
            <p:nvPr/>
          </p:nvSpPr>
          <p:spPr>
            <a:xfrm flipH="false" flipV="false" rot="0">
              <a:off x="0" y="0"/>
              <a:ext cx="4866164" cy="270933"/>
            </a:xfrm>
            <a:custGeom>
              <a:avLst/>
              <a:gdLst/>
              <a:ahLst/>
              <a:cxnLst/>
              <a:rect r="r" b="b" t="t" l="l"/>
              <a:pathLst>
                <a:path h="270933" w="4866164">
                  <a:moveTo>
                    <a:pt x="0" y="0"/>
                  </a:moveTo>
                  <a:lnTo>
                    <a:pt x="4866164" y="0"/>
                  </a:lnTo>
                  <a:lnTo>
                    <a:pt x="4866164" y="270933"/>
                  </a:lnTo>
                  <a:lnTo>
                    <a:pt x="0" y="270933"/>
                  </a:lnTo>
                  <a:close/>
                </a:path>
              </a:pathLst>
            </a:custGeom>
            <a:solidFill>
              <a:srgbClr val="5B98BA"/>
            </a:solidFill>
            <a:ln cap="sq">
              <a:noFill/>
              <a:prstDash val="solid"/>
              <a:miter/>
            </a:ln>
          </p:spPr>
        </p:sp>
        <p:sp>
          <p:nvSpPr>
            <p:cNvPr name="TextBox 11" id="11"/>
            <p:cNvSpPr txBox="true"/>
            <p:nvPr/>
          </p:nvSpPr>
          <p:spPr>
            <a:xfrm>
              <a:off x="0" y="-38100"/>
              <a:ext cx="4866164" cy="309033"/>
            </a:xfrm>
            <a:prstGeom prst="rect">
              <a:avLst/>
            </a:prstGeom>
          </p:spPr>
          <p:txBody>
            <a:bodyPr anchor="ctr" rtlCol="false" tIns="50800" lIns="50800" bIns="50800" rIns="50800"/>
            <a:lstStyle/>
            <a:p>
              <a:pPr algn="ctr" marL="0" indent="0" lvl="0">
                <a:lnSpc>
                  <a:spcPts val="2659"/>
                </a:lnSpc>
                <a:spcBef>
                  <a:spcPct val="0"/>
                </a:spcBef>
              </a:pPr>
            </a:p>
          </p:txBody>
        </p:sp>
      </p:grpSp>
    </p:spTree>
  </p:cSld>
  <p:clrMapOvr>
    <a:masterClrMapping/>
  </p:clrMapOvr>
</p:sld>
</file>

<file path=ppt/slides/slide3.xml><?xml version="1.0" encoding="utf-8"?>
<p:sld xmlns:p="http://schemas.openxmlformats.org/presentationml/2006/main" xmlns:a="http://schemas.openxmlformats.org/drawingml/2006/main">
  <p:cSld>
    <p:bg>
      <p:bgPr>
        <a:solidFill>
          <a:srgbClr val="145DA0"/>
        </a:solidFill>
      </p:bgPr>
    </p:bg>
    <p:spTree>
      <p:nvGrpSpPr>
        <p:cNvPr id="1" name=""/>
        <p:cNvGrpSpPr/>
        <p:nvPr/>
      </p:nvGrpSpPr>
      <p:grpSpPr>
        <a:xfrm>
          <a:off x="0" y="0"/>
          <a:ext cx="0" cy="0"/>
          <a:chOff x="0" y="0"/>
          <a:chExt cx="0" cy="0"/>
        </a:xfrm>
      </p:grpSpPr>
      <p:grpSp>
        <p:nvGrpSpPr>
          <p:cNvPr name="Group 2" id="2"/>
          <p:cNvGrpSpPr/>
          <p:nvPr/>
        </p:nvGrpSpPr>
        <p:grpSpPr>
          <a:xfrm rot="0">
            <a:off x="1028700" y="3852968"/>
            <a:ext cx="14586028" cy="5088907"/>
            <a:chOff x="0" y="0"/>
            <a:chExt cx="3841588" cy="1340288"/>
          </a:xfrm>
        </p:grpSpPr>
        <p:sp>
          <p:nvSpPr>
            <p:cNvPr name="Freeform 3" id="3"/>
            <p:cNvSpPr/>
            <p:nvPr/>
          </p:nvSpPr>
          <p:spPr>
            <a:xfrm flipH="false" flipV="false" rot="0">
              <a:off x="0" y="0"/>
              <a:ext cx="3841588" cy="1340288"/>
            </a:xfrm>
            <a:custGeom>
              <a:avLst/>
              <a:gdLst/>
              <a:ahLst/>
              <a:cxnLst/>
              <a:rect r="r" b="b" t="t" l="l"/>
              <a:pathLst>
                <a:path h="1340288" w="3841588">
                  <a:moveTo>
                    <a:pt x="9023" y="0"/>
                  </a:moveTo>
                  <a:lnTo>
                    <a:pt x="3832565" y="0"/>
                  </a:lnTo>
                  <a:cubicBezTo>
                    <a:pt x="3837548" y="0"/>
                    <a:pt x="3841588" y="4040"/>
                    <a:pt x="3841588" y="9023"/>
                  </a:cubicBezTo>
                  <a:lnTo>
                    <a:pt x="3841588" y="1331265"/>
                  </a:lnTo>
                  <a:cubicBezTo>
                    <a:pt x="3841588" y="1336248"/>
                    <a:pt x="3837548" y="1340288"/>
                    <a:pt x="3832565" y="1340288"/>
                  </a:cubicBezTo>
                  <a:lnTo>
                    <a:pt x="9023" y="1340288"/>
                  </a:lnTo>
                  <a:cubicBezTo>
                    <a:pt x="4040" y="1340288"/>
                    <a:pt x="0" y="1336248"/>
                    <a:pt x="0" y="1331265"/>
                  </a:cubicBezTo>
                  <a:lnTo>
                    <a:pt x="0" y="9023"/>
                  </a:lnTo>
                  <a:cubicBezTo>
                    <a:pt x="0" y="4040"/>
                    <a:pt x="4040" y="0"/>
                    <a:pt x="9023" y="0"/>
                  </a:cubicBezTo>
                  <a:close/>
                </a:path>
              </a:pathLst>
            </a:custGeom>
            <a:solidFill>
              <a:srgbClr val="FDFDFD"/>
            </a:solidFill>
          </p:spPr>
        </p:sp>
        <p:sp>
          <p:nvSpPr>
            <p:cNvPr name="TextBox 4" id="4"/>
            <p:cNvSpPr txBox="true"/>
            <p:nvPr/>
          </p:nvSpPr>
          <p:spPr>
            <a:xfrm>
              <a:off x="0" y="-38100"/>
              <a:ext cx="3841588" cy="1378388"/>
            </a:xfrm>
            <a:prstGeom prst="rect">
              <a:avLst/>
            </a:prstGeom>
          </p:spPr>
          <p:txBody>
            <a:bodyPr anchor="ctr" rtlCol="false" tIns="50800" lIns="50800" bIns="50800" rIns="50800"/>
            <a:lstStyle/>
            <a:p>
              <a:pPr algn="ctr">
                <a:lnSpc>
                  <a:spcPts val="2659"/>
                </a:lnSpc>
              </a:pPr>
            </a:p>
          </p:txBody>
        </p:sp>
      </p:grpSp>
      <p:sp>
        <p:nvSpPr>
          <p:cNvPr name="TextBox 5" id="5"/>
          <p:cNvSpPr txBox="true"/>
          <p:nvPr/>
        </p:nvSpPr>
        <p:spPr>
          <a:xfrm rot="0">
            <a:off x="3003889" y="1722393"/>
            <a:ext cx="10635650" cy="2297128"/>
          </a:xfrm>
          <a:prstGeom prst="rect">
            <a:avLst/>
          </a:prstGeom>
        </p:spPr>
        <p:txBody>
          <a:bodyPr anchor="t" rtlCol="false" tIns="0" lIns="0" bIns="0" rIns="0">
            <a:spAutoFit/>
          </a:bodyPr>
          <a:lstStyle/>
          <a:p>
            <a:pPr algn="l">
              <a:lnSpc>
                <a:spcPts val="9247"/>
              </a:lnSpc>
            </a:pPr>
            <a:r>
              <a:rPr lang="en-US" sz="6605">
                <a:solidFill>
                  <a:srgbClr val="FDFDFD"/>
                </a:solidFill>
                <a:latin typeface="Open Sans Extra Bold"/>
                <a:ea typeface="Open Sans Extra Bold"/>
                <a:cs typeface="Open Sans Extra Bold"/>
                <a:sym typeface="Open Sans Extra Bold"/>
              </a:rPr>
              <a:t>1. Define Your Purpose</a:t>
            </a:r>
          </a:p>
          <a:p>
            <a:pPr algn="l">
              <a:lnSpc>
                <a:spcPts val="9247"/>
              </a:lnSpc>
              <a:spcBef>
                <a:spcPct val="0"/>
              </a:spcBef>
            </a:pPr>
          </a:p>
        </p:txBody>
      </p:sp>
      <p:grpSp>
        <p:nvGrpSpPr>
          <p:cNvPr name="Group 6" id="6"/>
          <p:cNvGrpSpPr/>
          <p:nvPr/>
        </p:nvGrpSpPr>
        <p:grpSpPr>
          <a:xfrm rot="0">
            <a:off x="15573718" y="7940477"/>
            <a:ext cx="4693046" cy="4693046"/>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FFFFFF">
                  <a:alpha val="15686"/>
                </a:srgbClr>
              </a:solidFill>
              <a:prstDash val="solid"/>
              <a:miter/>
            </a:ln>
          </p:spPr>
        </p:sp>
        <p:sp>
          <p:nvSpPr>
            <p:cNvPr name="TextBox 8" id="8"/>
            <p:cNvSpPr txBox="true"/>
            <p:nvPr/>
          </p:nvSpPr>
          <p:spPr>
            <a:xfrm>
              <a:off x="76200" y="38100"/>
              <a:ext cx="660400" cy="698500"/>
            </a:xfrm>
            <a:prstGeom prst="rect">
              <a:avLst/>
            </a:prstGeom>
          </p:spPr>
          <p:txBody>
            <a:bodyPr anchor="ctr" rtlCol="false" tIns="50800" lIns="50800" bIns="50800" rIns="50800"/>
            <a:lstStyle/>
            <a:p>
              <a:pPr algn="ctr">
                <a:lnSpc>
                  <a:spcPts val="2659"/>
                </a:lnSpc>
                <a:spcBef>
                  <a:spcPct val="0"/>
                </a:spcBef>
              </a:pPr>
            </a:p>
          </p:txBody>
        </p:sp>
      </p:grpSp>
      <p:sp>
        <p:nvSpPr>
          <p:cNvPr name="TextBox 9" id="9"/>
          <p:cNvSpPr txBox="true"/>
          <p:nvPr/>
        </p:nvSpPr>
        <p:spPr>
          <a:xfrm rot="0">
            <a:off x="1789231" y="3952846"/>
            <a:ext cx="13064966" cy="5380990"/>
          </a:xfrm>
          <a:prstGeom prst="rect">
            <a:avLst/>
          </a:prstGeom>
        </p:spPr>
        <p:txBody>
          <a:bodyPr anchor="t" rtlCol="false" tIns="0" lIns="0" bIns="0" rIns="0">
            <a:spAutoFit/>
          </a:bodyPr>
          <a:lstStyle/>
          <a:p>
            <a:pPr algn="ctr">
              <a:lnSpc>
                <a:spcPts val="4759"/>
              </a:lnSpc>
            </a:pPr>
            <a:r>
              <a:rPr lang="en-US" sz="3399" b="true">
                <a:solidFill>
                  <a:srgbClr val="00BF63"/>
                </a:solidFill>
                <a:latin typeface="Canva Sans Bold"/>
                <a:ea typeface="Canva Sans Bold"/>
                <a:cs typeface="Canva Sans Bold"/>
                <a:sym typeface="Canva Sans Bold"/>
              </a:rPr>
              <a:t>Before getting into technical aspects, it is very important to understand the objective of your token. Are you planning on developing a method for collecting funds through an Initial Coin Offering (ICO), providing value within a decentralized application, or do you just want to create a digital token? Stating the objective will help you make decisions with respect to the characteristics, design, and audience of the token such that it fits seamlessly into your business strategy.</a:t>
            </a:r>
          </a:p>
          <a:p>
            <a:pPr algn="ctr">
              <a:lnSpc>
                <a:spcPts val="4759"/>
              </a:lnSpc>
            </a:pPr>
          </a:p>
        </p:txBody>
      </p:sp>
    </p:spTree>
  </p:cSld>
  <p:clrMapOvr>
    <a:masterClrMapping/>
  </p:clrMapOvr>
</p:sld>
</file>

<file path=ppt/slides/slide4.xml><?xml version="1.0" encoding="utf-8"?>
<p:sld xmlns:p="http://schemas.openxmlformats.org/presentationml/2006/main" xmlns:a="http://schemas.openxmlformats.org/drawingml/2006/main">
  <p:cSld>
    <p:bg>
      <p:bgPr>
        <a:solidFill>
          <a:srgbClr val="145DA0"/>
        </a:solidFill>
      </p:bgPr>
    </p:bg>
    <p:spTree>
      <p:nvGrpSpPr>
        <p:cNvPr id="1" name=""/>
        <p:cNvGrpSpPr/>
        <p:nvPr/>
      </p:nvGrpSpPr>
      <p:grpSpPr>
        <a:xfrm>
          <a:off x="0" y="0"/>
          <a:ext cx="0" cy="0"/>
          <a:chOff x="0" y="0"/>
          <a:chExt cx="0" cy="0"/>
        </a:xfrm>
      </p:grpSpPr>
      <p:grpSp>
        <p:nvGrpSpPr>
          <p:cNvPr name="Group 2" id="2"/>
          <p:cNvGrpSpPr/>
          <p:nvPr/>
        </p:nvGrpSpPr>
        <p:grpSpPr>
          <a:xfrm rot="0">
            <a:off x="1028700" y="3852968"/>
            <a:ext cx="14586028" cy="5088907"/>
            <a:chOff x="0" y="0"/>
            <a:chExt cx="3841588" cy="1340288"/>
          </a:xfrm>
        </p:grpSpPr>
        <p:sp>
          <p:nvSpPr>
            <p:cNvPr name="Freeform 3" id="3"/>
            <p:cNvSpPr/>
            <p:nvPr/>
          </p:nvSpPr>
          <p:spPr>
            <a:xfrm flipH="false" flipV="false" rot="0">
              <a:off x="0" y="0"/>
              <a:ext cx="3841588" cy="1340288"/>
            </a:xfrm>
            <a:custGeom>
              <a:avLst/>
              <a:gdLst/>
              <a:ahLst/>
              <a:cxnLst/>
              <a:rect r="r" b="b" t="t" l="l"/>
              <a:pathLst>
                <a:path h="1340288" w="3841588">
                  <a:moveTo>
                    <a:pt x="9023" y="0"/>
                  </a:moveTo>
                  <a:lnTo>
                    <a:pt x="3832565" y="0"/>
                  </a:lnTo>
                  <a:cubicBezTo>
                    <a:pt x="3837548" y="0"/>
                    <a:pt x="3841588" y="4040"/>
                    <a:pt x="3841588" y="9023"/>
                  </a:cubicBezTo>
                  <a:lnTo>
                    <a:pt x="3841588" y="1331265"/>
                  </a:lnTo>
                  <a:cubicBezTo>
                    <a:pt x="3841588" y="1336248"/>
                    <a:pt x="3837548" y="1340288"/>
                    <a:pt x="3832565" y="1340288"/>
                  </a:cubicBezTo>
                  <a:lnTo>
                    <a:pt x="9023" y="1340288"/>
                  </a:lnTo>
                  <a:cubicBezTo>
                    <a:pt x="4040" y="1340288"/>
                    <a:pt x="0" y="1336248"/>
                    <a:pt x="0" y="1331265"/>
                  </a:cubicBezTo>
                  <a:lnTo>
                    <a:pt x="0" y="9023"/>
                  </a:lnTo>
                  <a:cubicBezTo>
                    <a:pt x="0" y="4040"/>
                    <a:pt x="4040" y="0"/>
                    <a:pt x="9023" y="0"/>
                  </a:cubicBezTo>
                  <a:close/>
                </a:path>
              </a:pathLst>
            </a:custGeom>
            <a:solidFill>
              <a:srgbClr val="FDFDFD"/>
            </a:solidFill>
          </p:spPr>
        </p:sp>
        <p:sp>
          <p:nvSpPr>
            <p:cNvPr name="TextBox 4" id="4"/>
            <p:cNvSpPr txBox="true"/>
            <p:nvPr/>
          </p:nvSpPr>
          <p:spPr>
            <a:xfrm>
              <a:off x="0" y="-38100"/>
              <a:ext cx="3841588" cy="1378388"/>
            </a:xfrm>
            <a:prstGeom prst="rect">
              <a:avLst/>
            </a:prstGeom>
          </p:spPr>
          <p:txBody>
            <a:bodyPr anchor="ctr" rtlCol="false" tIns="50800" lIns="50800" bIns="50800" rIns="50800"/>
            <a:lstStyle/>
            <a:p>
              <a:pPr algn="ctr">
                <a:lnSpc>
                  <a:spcPts val="2659"/>
                </a:lnSpc>
              </a:pPr>
            </a:p>
          </p:txBody>
        </p:sp>
      </p:grpSp>
      <p:sp>
        <p:nvSpPr>
          <p:cNvPr name="TextBox 5" id="5"/>
          <p:cNvSpPr txBox="true"/>
          <p:nvPr/>
        </p:nvSpPr>
        <p:spPr>
          <a:xfrm rot="0">
            <a:off x="3003889" y="2131153"/>
            <a:ext cx="11589421" cy="2297128"/>
          </a:xfrm>
          <a:prstGeom prst="rect">
            <a:avLst/>
          </a:prstGeom>
        </p:spPr>
        <p:txBody>
          <a:bodyPr anchor="t" rtlCol="false" tIns="0" lIns="0" bIns="0" rIns="0">
            <a:spAutoFit/>
          </a:bodyPr>
          <a:lstStyle/>
          <a:p>
            <a:pPr algn="l">
              <a:lnSpc>
                <a:spcPts val="9247"/>
              </a:lnSpc>
            </a:pPr>
            <a:r>
              <a:rPr lang="en-US" sz="6605">
                <a:solidFill>
                  <a:srgbClr val="FDFDFD"/>
                </a:solidFill>
                <a:latin typeface="Open Sans Extra Bold"/>
                <a:ea typeface="Open Sans Extra Bold"/>
                <a:cs typeface="Open Sans Extra Bold"/>
                <a:sym typeface="Open Sans Extra Bold"/>
              </a:rPr>
              <a:t>2. Choose the Blockchain</a:t>
            </a:r>
          </a:p>
          <a:p>
            <a:pPr algn="l">
              <a:lnSpc>
                <a:spcPts val="9247"/>
              </a:lnSpc>
              <a:spcBef>
                <a:spcPct val="0"/>
              </a:spcBef>
            </a:pPr>
          </a:p>
        </p:txBody>
      </p:sp>
      <p:grpSp>
        <p:nvGrpSpPr>
          <p:cNvPr name="Group 6" id="6"/>
          <p:cNvGrpSpPr/>
          <p:nvPr/>
        </p:nvGrpSpPr>
        <p:grpSpPr>
          <a:xfrm rot="0">
            <a:off x="15573718" y="7940477"/>
            <a:ext cx="4693046" cy="4693046"/>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FFFFFF">
                  <a:alpha val="15686"/>
                </a:srgbClr>
              </a:solidFill>
              <a:prstDash val="solid"/>
              <a:miter/>
            </a:ln>
          </p:spPr>
        </p:sp>
        <p:sp>
          <p:nvSpPr>
            <p:cNvPr name="TextBox 8" id="8"/>
            <p:cNvSpPr txBox="true"/>
            <p:nvPr/>
          </p:nvSpPr>
          <p:spPr>
            <a:xfrm>
              <a:off x="76200" y="38100"/>
              <a:ext cx="660400" cy="698500"/>
            </a:xfrm>
            <a:prstGeom prst="rect">
              <a:avLst/>
            </a:prstGeom>
          </p:spPr>
          <p:txBody>
            <a:bodyPr anchor="ctr" rtlCol="false" tIns="50800" lIns="50800" bIns="50800" rIns="50800"/>
            <a:lstStyle/>
            <a:p>
              <a:pPr algn="ctr">
                <a:lnSpc>
                  <a:spcPts val="2659"/>
                </a:lnSpc>
                <a:spcBef>
                  <a:spcPct val="0"/>
                </a:spcBef>
              </a:pPr>
            </a:p>
          </p:txBody>
        </p:sp>
      </p:grpSp>
      <p:sp>
        <p:nvSpPr>
          <p:cNvPr name="TextBox 9" id="9"/>
          <p:cNvSpPr txBox="true"/>
          <p:nvPr/>
        </p:nvSpPr>
        <p:spPr>
          <a:xfrm rot="0">
            <a:off x="1154987" y="3954591"/>
            <a:ext cx="14333454" cy="5303709"/>
          </a:xfrm>
          <a:prstGeom prst="rect">
            <a:avLst/>
          </a:prstGeom>
        </p:spPr>
        <p:txBody>
          <a:bodyPr anchor="t" rtlCol="false" tIns="0" lIns="0" bIns="0" rIns="0">
            <a:spAutoFit/>
          </a:bodyPr>
          <a:lstStyle/>
          <a:p>
            <a:pPr algn="ctr">
              <a:lnSpc>
                <a:spcPts val="4690"/>
              </a:lnSpc>
            </a:pPr>
            <a:r>
              <a:rPr lang="en-US" sz="3350" b="true">
                <a:solidFill>
                  <a:srgbClr val="00BF63"/>
                </a:solidFill>
                <a:latin typeface="Canva Sans Bold"/>
                <a:ea typeface="Canva Sans Bold"/>
                <a:cs typeface="Canva Sans Bold"/>
                <a:sym typeface="Canva Sans Bold"/>
              </a:rPr>
              <a:t>Choosing the appropriate blockchain for your token is a very important aspect of the entire process. Ethereum is the most sought after option considering the reliable smart contract features that the network supports, but other alternatives such as the Binance Smart Chain, Solana or Polygon Networks have their own benefits too. Make sure to account also the transaction costs, transaction speed, scalability as well as community factors because they will definitely affect the performance and utility of your token.</a:t>
            </a:r>
          </a:p>
          <a:p>
            <a:pPr algn="ctr">
              <a:lnSpc>
                <a:spcPts val="4690"/>
              </a:lnSpc>
            </a:pP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145DA0"/>
        </a:solidFill>
      </p:bgPr>
    </p:bg>
    <p:spTree>
      <p:nvGrpSpPr>
        <p:cNvPr id="1" name=""/>
        <p:cNvGrpSpPr/>
        <p:nvPr/>
      </p:nvGrpSpPr>
      <p:grpSpPr>
        <a:xfrm>
          <a:off x="0" y="0"/>
          <a:ext cx="0" cy="0"/>
          <a:chOff x="0" y="0"/>
          <a:chExt cx="0" cy="0"/>
        </a:xfrm>
      </p:grpSpPr>
      <p:grpSp>
        <p:nvGrpSpPr>
          <p:cNvPr name="Group 2" id="2"/>
          <p:cNvGrpSpPr/>
          <p:nvPr/>
        </p:nvGrpSpPr>
        <p:grpSpPr>
          <a:xfrm rot="0">
            <a:off x="1028700" y="3852968"/>
            <a:ext cx="14586028" cy="5088907"/>
            <a:chOff x="0" y="0"/>
            <a:chExt cx="3841588" cy="1340288"/>
          </a:xfrm>
        </p:grpSpPr>
        <p:sp>
          <p:nvSpPr>
            <p:cNvPr name="Freeform 3" id="3"/>
            <p:cNvSpPr/>
            <p:nvPr/>
          </p:nvSpPr>
          <p:spPr>
            <a:xfrm flipH="false" flipV="false" rot="0">
              <a:off x="0" y="0"/>
              <a:ext cx="3841588" cy="1340288"/>
            </a:xfrm>
            <a:custGeom>
              <a:avLst/>
              <a:gdLst/>
              <a:ahLst/>
              <a:cxnLst/>
              <a:rect r="r" b="b" t="t" l="l"/>
              <a:pathLst>
                <a:path h="1340288" w="3841588">
                  <a:moveTo>
                    <a:pt x="9023" y="0"/>
                  </a:moveTo>
                  <a:lnTo>
                    <a:pt x="3832565" y="0"/>
                  </a:lnTo>
                  <a:cubicBezTo>
                    <a:pt x="3837548" y="0"/>
                    <a:pt x="3841588" y="4040"/>
                    <a:pt x="3841588" y="9023"/>
                  </a:cubicBezTo>
                  <a:lnTo>
                    <a:pt x="3841588" y="1331265"/>
                  </a:lnTo>
                  <a:cubicBezTo>
                    <a:pt x="3841588" y="1336248"/>
                    <a:pt x="3837548" y="1340288"/>
                    <a:pt x="3832565" y="1340288"/>
                  </a:cubicBezTo>
                  <a:lnTo>
                    <a:pt x="9023" y="1340288"/>
                  </a:lnTo>
                  <a:cubicBezTo>
                    <a:pt x="4040" y="1340288"/>
                    <a:pt x="0" y="1336248"/>
                    <a:pt x="0" y="1331265"/>
                  </a:cubicBezTo>
                  <a:lnTo>
                    <a:pt x="0" y="9023"/>
                  </a:lnTo>
                  <a:cubicBezTo>
                    <a:pt x="0" y="4040"/>
                    <a:pt x="4040" y="0"/>
                    <a:pt x="9023" y="0"/>
                  </a:cubicBezTo>
                  <a:close/>
                </a:path>
              </a:pathLst>
            </a:custGeom>
            <a:solidFill>
              <a:srgbClr val="FDFDFD"/>
            </a:solidFill>
          </p:spPr>
        </p:sp>
        <p:sp>
          <p:nvSpPr>
            <p:cNvPr name="TextBox 4" id="4"/>
            <p:cNvSpPr txBox="true"/>
            <p:nvPr/>
          </p:nvSpPr>
          <p:spPr>
            <a:xfrm>
              <a:off x="0" y="-38100"/>
              <a:ext cx="3841588" cy="1378388"/>
            </a:xfrm>
            <a:prstGeom prst="rect">
              <a:avLst/>
            </a:prstGeom>
          </p:spPr>
          <p:txBody>
            <a:bodyPr anchor="ctr" rtlCol="false" tIns="50800" lIns="50800" bIns="50800" rIns="50800"/>
            <a:lstStyle/>
            <a:p>
              <a:pPr algn="ctr">
                <a:lnSpc>
                  <a:spcPts val="2659"/>
                </a:lnSpc>
              </a:pPr>
            </a:p>
          </p:txBody>
        </p:sp>
      </p:grpSp>
      <p:sp>
        <p:nvSpPr>
          <p:cNvPr name="TextBox 5" id="5"/>
          <p:cNvSpPr txBox="true"/>
          <p:nvPr/>
        </p:nvSpPr>
        <p:spPr>
          <a:xfrm rot="0">
            <a:off x="2981180" y="2290114"/>
            <a:ext cx="11589421" cy="2297128"/>
          </a:xfrm>
          <a:prstGeom prst="rect">
            <a:avLst/>
          </a:prstGeom>
        </p:spPr>
        <p:txBody>
          <a:bodyPr anchor="t" rtlCol="false" tIns="0" lIns="0" bIns="0" rIns="0">
            <a:spAutoFit/>
          </a:bodyPr>
          <a:lstStyle/>
          <a:p>
            <a:pPr algn="l">
              <a:lnSpc>
                <a:spcPts val="9247"/>
              </a:lnSpc>
            </a:pPr>
            <a:r>
              <a:rPr lang="en-US" sz="6605">
                <a:solidFill>
                  <a:srgbClr val="FDFDFD"/>
                </a:solidFill>
                <a:latin typeface="Open Sans Extra Bold"/>
                <a:ea typeface="Open Sans Extra Bold"/>
                <a:cs typeface="Open Sans Extra Bold"/>
                <a:sym typeface="Open Sans Extra Bold"/>
              </a:rPr>
              <a:t>3. Create the Token</a:t>
            </a:r>
          </a:p>
          <a:p>
            <a:pPr algn="l">
              <a:lnSpc>
                <a:spcPts val="9247"/>
              </a:lnSpc>
              <a:spcBef>
                <a:spcPct val="0"/>
              </a:spcBef>
            </a:pPr>
          </a:p>
        </p:txBody>
      </p:sp>
      <p:grpSp>
        <p:nvGrpSpPr>
          <p:cNvPr name="Group 6" id="6"/>
          <p:cNvGrpSpPr/>
          <p:nvPr/>
        </p:nvGrpSpPr>
        <p:grpSpPr>
          <a:xfrm rot="0">
            <a:off x="15573718" y="7940477"/>
            <a:ext cx="4693046" cy="4693046"/>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FFFFFF">
                  <a:alpha val="15686"/>
                </a:srgbClr>
              </a:solidFill>
              <a:prstDash val="solid"/>
              <a:miter/>
            </a:ln>
          </p:spPr>
        </p:sp>
        <p:sp>
          <p:nvSpPr>
            <p:cNvPr name="TextBox 8" id="8"/>
            <p:cNvSpPr txBox="true"/>
            <p:nvPr/>
          </p:nvSpPr>
          <p:spPr>
            <a:xfrm>
              <a:off x="76200" y="38100"/>
              <a:ext cx="660400" cy="698500"/>
            </a:xfrm>
            <a:prstGeom prst="rect">
              <a:avLst/>
            </a:prstGeom>
          </p:spPr>
          <p:txBody>
            <a:bodyPr anchor="ctr" rtlCol="false" tIns="50800" lIns="50800" bIns="50800" rIns="50800"/>
            <a:lstStyle/>
            <a:p>
              <a:pPr algn="ctr">
                <a:lnSpc>
                  <a:spcPts val="2659"/>
                </a:lnSpc>
                <a:spcBef>
                  <a:spcPct val="0"/>
                </a:spcBef>
              </a:pPr>
            </a:p>
          </p:txBody>
        </p:sp>
      </p:grpSp>
      <p:sp>
        <p:nvSpPr>
          <p:cNvPr name="TextBox 9" id="9"/>
          <p:cNvSpPr txBox="true"/>
          <p:nvPr/>
        </p:nvSpPr>
        <p:spPr>
          <a:xfrm rot="0">
            <a:off x="1167882" y="4009723"/>
            <a:ext cx="14307665" cy="5398221"/>
          </a:xfrm>
          <a:prstGeom prst="rect">
            <a:avLst/>
          </a:prstGeom>
        </p:spPr>
        <p:txBody>
          <a:bodyPr anchor="t" rtlCol="false" tIns="0" lIns="0" bIns="0" rIns="0">
            <a:spAutoFit/>
          </a:bodyPr>
          <a:lstStyle/>
          <a:p>
            <a:pPr algn="ctr">
              <a:lnSpc>
                <a:spcPts val="4335"/>
              </a:lnSpc>
            </a:pPr>
            <a:r>
              <a:rPr lang="en-US" sz="3096" b="true">
                <a:solidFill>
                  <a:srgbClr val="00BF63"/>
                </a:solidFill>
                <a:latin typeface="Canva Sans Bold"/>
                <a:ea typeface="Canva Sans Bold"/>
                <a:cs typeface="Canva Sans Bold"/>
                <a:sym typeface="Canva Sans Bold"/>
              </a:rPr>
              <a:t>When you have chosen the appropriate blockchain for your project, the next step is to create a token. These are the basic steps you should follow in order to </a:t>
            </a:r>
            <a:r>
              <a:rPr lang="en-US" b="true" sz="3096" u="sng">
                <a:solidFill>
                  <a:srgbClr val="1155CC"/>
                </a:solidFill>
                <a:latin typeface="Canva Sans Bold"/>
                <a:ea typeface="Canva Sans Bold"/>
                <a:cs typeface="Canva Sans Bold"/>
                <a:sym typeface="Canva Sans Bold"/>
                <a:hlinkClick r:id="rId2" tooltip="https://www.blockchainx.tech/create-your-own-crypto-token/"/>
              </a:rPr>
              <a:t>create your own crypto token</a:t>
            </a:r>
            <a:r>
              <a:rPr lang="en-US" sz="3096" b="true">
                <a:solidFill>
                  <a:srgbClr val="00BF63"/>
                </a:solidFill>
                <a:latin typeface="Canva Sans Bold"/>
                <a:ea typeface="Canva Sans Bold"/>
                <a:cs typeface="Canva Sans Bold"/>
                <a:sym typeface="Canva Sans Bold"/>
              </a:rPr>
              <a:t>. The next step includes creating a smart contract, which outlines how the token will function — its name, symbol, total supply, and the rest. Assuming you are using the Ethereum blockchain, you will create either an ERC-20 or an ERC-721 token depending on whether the token is fungible or non-fungible. Make use of ready-made tools and frameworks such as Open Zeppelin to make the development process easier and more secure.</a:t>
            </a:r>
          </a:p>
          <a:p>
            <a:pPr algn="ctr">
              <a:lnSpc>
                <a:spcPts val="4335"/>
              </a:lnSpc>
            </a:pPr>
          </a:p>
        </p:txBody>
      </p:sp>
    </p:spTree>
  </p:cSld>
  <p:clrMapOvr>
    <a:masterClrMapping/>
  </p:clrMapOvr>
</p:sld>
</file>

<file path=ppt/slides/slide6.xml><?xml version="1.0" encoding="utf-8"?>
<p:sld xmlns:p="http://schemas.openxmlformats.org/presentationml/2006/main" xmlns:a="http://schemas.openxmlformats.org/drawingml/2006/main">
  <p:cSld>
    <p:bg>
      <p:bgPr>
        <a:solidFill>
          <a:srgbClr val="145DA0"/>
        </a:solidFill>
      </p:bgPr>
    </p:bg>
    <p:spTree>
      <p:nvGrpSpPr>
        <p:cNvPr id="1" name=""/>
        <p:cNvGrpSpPr/>
        <p:nvPr/>
      </p:nvGrpSpPr>
      <p:grpSpPr>
        <a:xfrm>
          <a:off x="0" y="0"/>
          <a:ext cx="0" cy="0"/>
          <a:chOff x="0" y="0"/>
          <a:chExt cx="0" cy="0"/>
        </a:xfrm>
      </p:grpSpPr>
      <p:grpSp>
        <p:nvGrpSpPr>
          <p:cNvPr name="Group 2" id="2"/>
          <p:cNvGrpSpPr/>
          <p:nvPr/>
        </p:nvGrpSpPr>
        <p:grpSpPr>
          <a:xfrm rot="0">
            <a:off x="1028700" y="3852968"/>
            <a:ext cx="14586028" cy="5088907"/>
            <a:chOff x="0" y="0"/>
            <a:chExt cx="3841588" cy="1340288"/>
          </a:xfrm>
        </p:grpSpPr>
        <p:sp>
          <p:nvSpPr>
            <p:cNvPr name="Freeform 3" id="3"/>
            <p:cNvSpPr/>
            <p:nvPr/>
          </p:nvSpPr>
          <p:spPr>
            <a:xfrm flipH="false" flipV="false" rot="0">
              <a:off x="0" y="0"/>
              <a:ext cx="3841588" cy="1340288"/>
            </a:xfrm>
            <a:custGeom>
              <a:avLst/>
              <a:gdLst/>
              <a:ahLst/>
              <a:cxnLst/>
              <a:rect r="r" b="b" t="t" l="l"/>
              <a:pathLst>
                <a:path h="1340288" w="3841588">
                  <a:moveTo>
                    <a:pt x="9023" y="0"/>
                  </a:moveTo>
                  <a:lnTo>
                    <a:pt x="3832565" y="0"/>
                  </a:lnTo>
                  <a:cubicBezTo>
                    <a:pt x="3837548" y="0"/>
                    <a:pt x="3841588" y="4040"/>
                    <a:pt x="3841588" y="9023"/>
                  </a:cubicBezTo>
                  <a:lnTo>
                    <a:pt x="3841588" y="1331265"/>
                  </a:lnTo>
                  <a:cubicBezTo>
                    <a:pt x="3841588" y="1336248"/>
                    <a:pt x="3837548" y="1340288"/>
                    <a:pt x="3832565" y="1340288"/>
                  </a:cubicBezTo>
                  <a:lnTo>
                    <a:pt x="9023" y="1340288"/>
                  </a:lnTo>
                  <a:cubicBezTo>
                    <a:pt x="4040" y="1340288"/>
                    <a:pt x="0" y="1336248"/>
                    <a:pt x="0" y="1331265"/>
                  </a:cubicBezTo>
                  <a:lnTo>
                    <a:pt x="0" y="9023"/>
                  </a:lnTo>
                  <a:cubicBezTo>
                    <a:pt x="0" y="4040"/>
                    <a:pt x="4040" y="0"/>
                    <a:pt x="9023" y="0"/>
                  </a:cubicBezTo>
                  <a:close/>
                </a:path>
              </a:pathLst>
            </a:custGeom>
            <a:solidFill>
              <a:srgbClr val="FDFDFD"/>
            </a:solidFill>
          </p:spPr>
        </p:sp>
        <p:sp>
          <p:nvSpPr>
            <p:cNvPr name="TextBox 4" id="4"/>
            <p:cNvSpPr txBox="true"/>
            <p:nvPr/>
          </p:nvSpPr>
          <p:spPr>
            <a:xfrm>
              <a:off x="0" y="-38100"/>
              <a:ext cx="3841588" cy="1378388"/>
            </a:xfrm>
            <a:prstGeom prst="rect">
              <a:avLst/>
            </a:prstGeom>
          </p:spPr>
          <p:txBody>
            <a:bodyPr anchor="ctr" rtlCol="false" tIns="50800" lIns="50800" bIns="50800" rIns="50800"/>
            <a:lstStyle/>
            <a:p>
              <a:pPr algn="ctr">
                <a:lnSpc>
                  <a:spcPts val="2659"/>
                </a:lnSpc>
              </a:pPr>
            </a:p>
          </p:txBody>
        </p:sp>
      </p:grpSp>
      <p:sp>
        <p:nvSpPr>
          <p:cNvPr name="TextBox 5" id="5"/>
          <p:cNvSpPr txBox="true"/>
          <p:nvPr/>
        </p:nvSpPr>
        <p:spPr>
          <a:xfrm rot="0">
            <a:off x="3526193" y="2267406"/>
            <a:ext cx="11589421" cy="2297128"/>
          </a:xfrm>
          <a:prstGeom prst="rect">
            <a:avLst/>
          </a:prstGeom>
        </p:spPr>
        <p:txBody>
          <a:bodyPr anchor="t" rtlCol="false" tIns="0" lIns="0" bIns="0" rIns="0">
            <a:spAutoFit/>
          </a:bodyPr>
          <a:lstStyle/>
          <a:p>
            <a:pPr algn="l">
              <a:lnSpc>
                <a:spcPts val="9247"/>
              </a:lnSpc>
            </a:pPr>
            <a:r>
              <a:rPr lang="en-US" sz="6605">
                <a:solidFill>
                  <a:srgbClr val="FDFDFD"/>
                </a:solidFill>
                <a:latin typeface="Open Sans Extra Bold"/>
                <a:ea typeface="Open Sans Extra Bold"/>
                <a:cs typeface="Open Sans Extra Bold"/>
                <a:sym typeface="Open Sans Extra Bold"/>
              </a:rPr>
              <a:t>4. Test Your Token</a:t>
            </a:r>
          </a:p>
          <a:p>
            <a:pPr algn="l">
              <a:lnSpc>
                <a:spcPts val="9247"/>
              </a:lnSpc>
              <a:spcBef>
                <a:spcPct val="0"/>
              </a:spcBef>
            </a:pPr>
          </a:p>
        </p:txBody>
      </p:sp>
      <p:grpSp>
        <p:nvGrpSpPr>
          <p:cNvPr name="Group 6" id="6"/>
          <p:cNvGrpSpPr/>
          <p:nvPr/>
        </p:nvGrpSpPr>
        <p:grpSpPr>
          <a:xfrm rot="0">
            <a:off x="15573718" y="7940477"/>
            <a:ext cx="4693046" cy="4693046"/>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FFFFFF">
                  <a:alpha val="15686"/>
                </a:srgbClr>
              </a:solidFill>
              <a:prstDash val="solid"/>
              <a:miter/>
            </a:ln>
          </p:spPr>
        </p:sp>
        <p:sp>
          <p:nvSpPr>
            <p:cNvPr name="TextBox 8" id="8"/>
            <p:cNvSpPr txBox="true"/>
            <p:nvPr/>
          </p:nvSpPr>
          <p:spPr>
            <a:xfrm>
              <a:off x="76200" y="38100"/>
              <a:ext cx="660400" cy="698500"/>
            </a:xfrm>
            <a:prstGeom prst="rect">
              <a:avLst/>
            </a:prstGeom>
          </p:spPr>
          <p:txBody>
            <a:bodyPr anchor="ctr" rtlCol="false" tIns="50800" lIns="50800" bIns="50800" rIns="50800"/>
            <a:lstStyle/>
            <a:p>
              <a:pPr algn="ctr">
                <a:lnSpc>
                  <a:spcPts val="2659"/>
                </a:lnSpc>
                <a:spcBef>
                  <a:spcPct val="0"/>
                </a:spcBef>
              </a:pPr>
            </a:p>
          </p:txBody>
        </p:sp>
      </p:grpSp>
      <p:sp>
        <p:nvSpPr>
          <p:cNvPr name="TextBox 9" id="9"/>
          <p:cNvSpPr txBox="true"/>
          <p:nvPr/>
        </p:nvSpPr>
        <p:spPr>
          <a:xfrm rot="0">
            <a:off x="1167882" y="3990673"/>
            <a:ext cx="14307665" cy="5381076"/>
          </a:xfrm>
          <a:prstGeom prst="rect">
            <a:avLst/>
          </a:prstGeom>
        </p:spPr>
        <p:txBody>
          <a:bodyPr anchor="t" rtlCol="false" tIns="0" lIns="0" bIns="0" rIns="0">
            <a:spAutoFit/>
          </a:bodyPr>
          <a:lstStyle/>
          <a:p>
            <a:pPr algn="ctr">
              <a:lnSpc>
                <a:spcPts val="4755"/>
              </a:lnSpc>
            </a:pPr>
            <a:r>
              <a:rPr lang="en-US" sz="3396" b="true">
                <a:solidFill>
                  <a:srgbClr val="00BF63"/>
                </a:solidFill>
                <a:latin typeface="Canva Sans Bold"/>
                <a:ea typeface="Canva Sans Bold"/>
                <a:cs typeface="Canva Sans Bold"/>
                <a:sym typeface="Canva Sans Bold"/>
              </a:rPr>
              <a:t>The token generation process involves several important steps, one of which is testing. Try out your token on a testnet before launching it on the mainnet, so that you can troubleshoot and fix any problems. Be sure to test not only the functionality but also perform a security audit and test the user experience. It is during this stage that we strongly recommend beta testing the token with a limited audience in order to collect useful data and make further improvements.</a:t>
            </a:r>
          </a:p>
          <a:p>
            <a:pPr algn="ctr">
              <a:lnSpc>
                <a:spcPts val="4755"/>
              </a:lnSpc>
            </a:pPr>
          </a:p>
        </p:txBody>
      </p:sp>
    </p:spTree>
  </p:cSld>
  <p:clrMapOvr>
    <a:masterClrMapping/>
  </p:clrMapOvr>
</p:sld>
</file>

<file path=ppt/slides/slide7.xml><?xml version="1.0" encoding="utf-8"?>
<p:sld xmlns:p="http://schemas.openxmlformats.org/presentationml/2006/main" xmlns:a="http://schemas.openxmlformats.org/drawingml/2006/main">
  <p:cSld>
    <p:bg>
      <p:bgPr>
        <a:solidFill>
          <a:srgbClr val="145DA0"/>
        </a:solidFill>
      </p:bgPr>
    </p:bg>
    <p:spTree>
      <p:nvGrpSpPr>
        <p:cNvPr id="1" name=""/>
        <p:cNvGrpSpPr/>
        <p:nvPr/>
      </p:nvGrpSpPr>
      <p:grpSpPr>
        <a:xfrm>
          <a:off x="0" y="0"/>
          <a:ext cx="0" cy="0"/>
          <a:chOff x="0" y="0"/>
          <a:chExt cx="0" cy="0"/>
        </a:xfrm>
      </p:grpSpPr>
      <p:grpSp>
        <p:nvGrpSpPr>
          <p:cNvPr name="Group 2" id="2"/>
          <p:cNvGrpSpPr/>
          <p:nvPr/>
        </p:nvGrpSpPr>
        <p:grpSpPr>
          <a:xfrm rot="0">
            <a:off x="1028700" y="3852968"/>
            <a:ext cx="14586028" cy="5088907"/>
            <a:chOff x="0" y="0"/>
            <a:chExt cx="3841588" cy="1340288"/>
          </a:xfrm>
        </p:grpSpPr>
        <p:sp>
          <p:nvSpPr>
            <p:cNvPr name="Freeform 3" id="3"/>
            <p:cNvSpPr/>
            <p:nvPr/>
          </p:nvSpPr>
          <p:spPr>
            <a:xfrm flipH="false" flipV="false" rot="0">
              <a:off x="0" y="0"/>
              <a:ext cx="3841588" cy="1340288"/>
            </a:xfrm>
            <a:custGeom>
              <a:avLst/>
              <a:gdLst/>
              <a:ahLst/>
              <a:cxnLst/>
              <a:rect r="r" b="b" t="t" l="l"/>
              <a:pathLst>
                <a:path h="1340288" w="3841588">
                  <a:moveTo>
                    <a:pt x="9023" y="0"/>
                  </a:moveTo>
                  <a:lnTo>
                    <a:pt x="3832565" y="0"/>
                  </a:lnTo>
                  <a:cubicBezTo>
                    <a:pt x="3837548" y="0"/>
                    <a:pt x="3841588" y="4040"/>
                    <a:pt x="3841588" y="9023"/>
                  </a:cubicBezTo>
                  <a:lnTo>
                    <a:pt x="3841588" y="1331265"/>
                  </a:lnTo>
                  <a:cubicBezTo>
                    <a:pt x="3841588" y="1336248"/>
                    <a:pt x="3837548" y="1340288"/>
                    <a:pt x="3832565" y="1340288"/>
                  </a:cubicBezTo>
                  <a:lnTo>
                    <a:pt x="9023" y="1340288"/>
                  </a:lnTo>
                  <a:cubicBezTo>
                    <a:pt x="4040" y="1340288"/>
                    <a:pt x="0" y="1336248"/>
                    <a:pt x="0" y="1331265"/>
                  </a:cubicBezTo>
                  <a:lnTo>
                    <a:pt x="0" y="9023"/>
                  </a:lnTo>
                  <a:cubicBezTo>
                    <a:pt x="0" y="4040"/>
                    <a:pt x="4040" y="0"/>
                    <a:pt x="9023" y="0"/>
                  </a:cubicBezTo>
                  <a:close/>
                </a:path>
              </a:pathLst>
            </a:custGeom>
            <a:solidFill>
              <a:srgbClr val="FDFDFD"/>
            </a:solidFill>
          </p:spPr>
        </p:sp>
        <p:sp>
          <p:nvSpPr>
            <p:cNvPr name="TextBox 4" id="4"/>
            <p:cNvSpPr txBox="true"/>
            <p:nvPr/>
          </p:nvSpPr>
          <p:spPr>
            <a:xfrm>
              <a:off x="0" y="-38100"/>
              <a:ext cx="3841588" cy="1378388"/>
            </a:xfrm>
            <a:prstGeom prst="rect">
              <a:avLst/>
            </a:prstGeom>
          </p:spPr>
          <p:txBody>
            <a:bodyPr anchor="ctr" rtlCol="false" tIns="50800" lIns="50800" bIns="50800" rIns="50800"/>
            <a:lstStyle/>
            <a:p>
              <a:pPr algn="ctr">
                <a:lnSpc>
                  <a:spcPts val="2659"/>
                </a:lnSpc>
              </a:pPr>
            </a:p>
          </p:txBody>
        </p:sp>
      </p:grpSp>
      <p:sp>
        <p:nvSpPr>
          <p:cNvPr name="TextBox 5" id="5"/>
          <p:cNvSpPr txBox="true"/>
          <p:nvPr/>
        </p:nvSpPr>
        <p:spPr>
          <a:xfrm rot="0">
            <a:off x="3208269" y="2335532"/>
            <a:ext cx="11589421" cy="2297128"/>
          </a:xfrm>
          <a:prstGeom prst="rect">
            <a:avLst/>
          </a:prstGeom>
        </p:spPr>
        <p:txBody>
          <a:bodyPr anchor="t" rtlCol="false" tIns="0" lIns="0" bIns="0" rIns="0">
            <a:spAutoFit/>
          </a:bodyPr>
          <a:lstStyle/>
          <a:p>
            <a:pPr algn="l">
              <a:lnSpc>
                <a:spcPts val="9247"/>
              </a:lnSpc>
            </a:pPr>
            <a:r>
              <a:rPr lang="en-US" sz="6605">
                <a:solidFill>
                  <a:srgbClr val="FDFDFD"/>
                </a:solidFill>
                <a:latin typeface="Open Sans Extra Bold"/>
                <a:ea typeface="Open Sans Extra Bold"/>
                <a:cs typeface="Open Sans Extra Bold"/>
                <a:sym typeface="Open Sans Extra Bold"/>
              </a:rPr>
              <a:t>5. Launch Your Token</a:t>
            </a:r>
          </a:p>
          <a:p>
            <a:pPr algn="l">
              <a:lnSpc>
                <a:spcPts val="9247"/>
              </a:lnSpc>
              <a:spcBef>
                <a:spcPct val="0"/>
              </a:spcBef>
            </a:pPr>
          </a:p>
        </p:txBody>
      </p:sp>
      <p:grpSp>
        <p:nvGrpSpPr>
          <p:cNvPr name="Group 6" id="6"/>
          <p:cNvGrpSpPr/>
          <p:nvPr/>
        </p:nvGrpSpPr>
        <p:grpSpPr>
          <a:xfrm rot="0">
            <a:off x="15573718" y="7940477"/>
            <a:ext cx="4693046" cy="4693046"/>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FFFFFF">
                  <a:alpha val="15686"/>
                </a:srgbClr>
              </a:solidFill>
              <a:prstDash val="solid"/>
              <a:miter/>
            </a:ln>
          </p:spPr>
        </p:sp>
        <p:sp>
          <p:nvSpPr>
            <p:cNvPr name="TextBox 8" id="8"/>
            <p:cNvSpPr txBox="true"/>
            <p:nvPr/>
          </p:nvSpPr>
          <p:spPr>
            <a:xfrm>
              <a:off x="76200" y="38100"/>
              <a:ext cx="660400" cy="698500"/>
            </a:xfrm>
            <a:prstGeom prst="rect">
              <a:avLst/>
            </a:prstGeom>
          </p:spPr>
          <p:txBody>
            <a:bodyPr anchor="ctr" rtlCol="false" tIns="50800" lIns="50800" bIns="50800" rIns="50800"/>
            <a:lstStyle/>
            <a:p>
              <a:pPr algn="ctr">
                <a:lnSpc>
                  <a:spcPts val="2659"/>
                </a:lnSpc>
                <a:spcBef>
                  <a:spcPct val="0"/>
                </a:spcBef>
              </a:pPr>
            </a:p>
          </p:txBody>
        </p:sp>
      </p:grpSp>
      <p:sp>
        <p:nvSpPr>
          <p:cNvPr name="TextBox 9" id="9"/>
          <p:cNvSpPr txBox="true"/>
          <p:nvPr/>
        </p:nvSpPr>
        <p:spPr>
          <a:xfrm rot="0">
            <a:off x="1167882" y="4136451"/>
            <a:ext cx="14307665" cy="4956896"/>
          </a:xfrm>
          <a:prstGeom prst="rect">
            <a:avLst/>
          </a:prstGeom>
        </p:spPr>
        <p:txBody>
          <a:bodyPr anchor="t" rtlCol="false" tIns="0" lIns="0" bIns="0" rIns="0">
            <a:spAutoFit/>
          </a:bodyPr>
          <a:lstStyle/>
          <a:p>
            <a:pPr algn="ctr">
              <a:lnSpc>
                <a:spcPts val="4895"/>
              </a:lnSpc>
            </a:pPr>
            <a:r>
              <a:rPr lang="en-US" sz="3496" b="true">
                <a:solidFill>
                  <a:srgbClr val="00BF63"/>
                </a:solidFill>
                <a:latin typeface="Canva Sans Bold"/>
                <a:ea typeface="Canva Sans Bold"/>
                <a:cs typeface="Canva Sans Bold"/>
                <a:sym typeface="Canva Sans Bold"/>
              </a:rPr>
              <a:t>Having concluded successful testing, now is the time to issue your token. You may opt to issue through an ICO, airdrop, or directly on decentralized exchanges. Get ready high-end promo materials and a detailed white paper describing the mission, technology, and vision of the token. Given the importance of user engagement for the approval of your token in the market, it’s vital to reach out to potential users on social networks and forums.</a:t>
            </a:r>
          </a:p>
          <a:p>
            <a:pPr algn="ctr">
              <a:lnSpc>
                <a:spcPts val="5175"/>
              </a:lnSpc>
            </a:pPr>
          </a:p>
        </p:txBody>
      </p:sp>
    </p:spTree>
  </p:cSld>
  <p:clrMapOvr>
    <a:masterClrMapping/>
  </p:clrMapOvr>
</p:sld>
</file>

<file path=ppt/slides/slide8.xml><?xml version="1.0" encoding="utf-8"?>
<p:sld xmlns:p="http://schemas.openxmlformats.org/presentationml/2006/main" xmlns:a="http://schemas.openxmlformats.org/drawingml/2006/main">
  <p:cSld>
    <p:bg>
      <p:bgPr>
        <a:solidFill>
          <a:srgbClr val="145DA0"/>
        </a:solidFill>
      </p:bgPr>
    </p:bg>
    <p:spTree>
      <p:nvGrpSpPr>
        <p:cNvPr id="1" name=""/>
        <p:cNvGrpSpPr/>
        <p:nvPr/>
      </p:nvGrpSpPr>
      <p:grpSpPr>
        <a:xfrm>
          <a:off x="0" y="0"/>
          <a:ext cx="0" cy="0"/>
          <a:chOff x="0" y="0"/>
          <a:chExt cx="0" cy="0"/>
        </a:xfrm>
      </p:grpSpPr>
      <p:grpSp>
        <p:nvGrpSpPr>
          <p:cNvPr name="Group 2" id="2"/>
          <p:cNvGrpSpPr/>
          <p:nvPr/>
        </p:nvGrpSpPr>
        <p:grpSpPr>
          <a:xfrm rot="0">
            <a:off x="1028700" y="3852968"/>
            <a:ext cx="14586028" cy="5088907"/>
            <a:chOff x="0" y="0"/>
            <a:chExt cx="3841588" cy="1340288"/>
          </a:xfrm>
        </p:grpSpPr>
        <p:sp>
          <p:nvSpPr>
            <p:cNvPr name="Freeform 3" id="3"/>
            <p:cNvSpPr/>
            <p:nvPr/>
          </p:nvSpPr>
          <p:spPr>
            <a:xfrm flipH="false" flipV="false" rot="0">
              <a:off x="0" y="0"/>
              <a:ext cx="3841588" cy="1340288"/>
            </a:xfrm>
            <a:custGeom>
              <a:avLst/>
              <a:gdLst/>
              <a:ahLst/>
              <a:cxnLst/>
              <a:rect r="r" b="b" t="t" l="l"/>
              <a:pathLst>
                <a:path h="1340288" w="3841588">
                  <a:moveTo>
                    <a:pt x="9023" y="0"/>
                  </a:moveTo>
                  <a:lnTo>
                    <a:pt x="3832565" y="0"/>
                  </a:lnTo>
                  <a:cubicBezTo>
                    <a:pt x="3837548" y="0"/>
                    <a:pt x="3841588" y="4040"/>
                    <a:pt x="3841588" y="9023"/>
                  </a:cubicBezTo>
                  <a:lnTo>
                    <a:pt x="3841588" y="1331265"/>
                  </a:lnTo>
                  <a:cubicBezTo>
                    <a:pt x="3841588" y="1336248"/>
                    <a:pt x="3837548" y="1340288"/>
                    <a:pt x="3832565" y="1340288"/>
                  </a:cubicBezTo>
                  <a:lnTo>
                    <a:pt x="9023" y="1340288"/>
                  </a:lnTo>
                  <a:cubicBezTo>
                    <a:pt x="4040" y="1340288"/>
                    <a:pt x="0" y="1336248"/>
                    <a:pt x="0" y="1331265"/>
                  </a:cubicBezTo>
                  <a:lnTo>
                    <a:pt x="0" y="9023"/>
                  </a:lnTo>
                  <a:cubicBezTo>
                    <a:pt x="0" y="4040"/>
                    <a:pt x="4040" y="0"/>
                    <a:pt x="9023" y="0"/>
                  </a:cubicBezTo>
                  <a:close/>
                </a:path>
              </a:pathLst>
            </a:custGeom>
            <a:solidFill>
              <a:srgbClr val="FDFDFD"/>
            </a:solidFill>
          </p:spPr>
        </p:sp>
        <p:sp>
          <p:nvSpPr>
            <p:cNvPr name="TextBox 4" id="4"/>
            <p:cNvSpPr txBox="true"/>
            <p:nvPr/>
          </p:nvSpPr>
          <p:spPr>
            <a:xfrm>
              <a:off x="0" y="-38100"/>
              <a:ext cx="3841588" cy="1378388"/>
            </a:xfrm>
            <a:prstGeom prst="rect">
              <a:avLst/>
            </a:prstGeom>
          </p:spPr>
          <p:txBody>
            <a:bodyPr anchor="ctr" rtlCol="false" tIns="50800" lIns="50800" bIns="50800" rIns="50800"/>
            <a:lstStyle/>
            <a:p>
              <a:pPr algn="ctr">
                <a:lnSpc>
                  <a:spcPts val="2659"/>
                </a:lnSpc>
              </a:pPr>
            </a:p>
          </p:txBody>
        </p:sp>
      </p:grpSp>
      <p:sp>
        <p:nvSpPr>
          <p:cNvPr name="TextBox 5" id="5"/>
          <p:cNvSpPr txBox="true"/>
          <p:nvPr/>
        </p:nvSpPr>
        <p:spPr>
          <a:xfrm rot="0">
            <a:off x="3094724" y="2335532"/>
            <a:ext cx="11589421" cy="2297128"/>
          </a:xfrm>
          <a:prstGeom prst="rect">
            <a:avLst/>
          </a:prstGeom>
        </p:spPr>
        <p:txBody>
          <a:bodyPr anchor="t" rtlCol="false" tIns="0" lIns="0" bIns="0" rIns="0">
            <a:spAutoFit/>
          </a:bodyPr>
          <a:lstStyle/>
          <a:p>
            <a:pPr algn="l">
              <a:lnSpc>
                <a:spcPts val="9247"/>
              </a:lnSpc>
            </a:pPr>
            <a:r>
              <a:rPr lang="en-US" sz="6605">
                <a:solidFill>
                  <a:srgbClr val="FDFDFD"/>
                </a:solidFill>
                <a:latin typeface="Open Sans Extra Bold"/>
                <a:ea typeface="Open Sans Extra Bold"/>
                <a:cs typeface="Open Sans Extra Bold"/>
                <a:sym typeface="Open Sans Extra Bold"/>
              </a:rPr>
              <a:t>6. Maintain and Evolve</a:t>
            </a:r>
          </a:p>
          <a:p>
            <a:pPr algn="l">
              <a:lnSpc>
                <a:spcPts val="9247"/>
              </a:lnSpc>
              <a:spcBef>
                <a:spcPct val="0"/>
              </a:spcBef>
            </a:pPr>
          </a:p>
        </p:txBody>
      </p:sp>
      <p:grpSp>
        <p:nvGrpSpPr>
          <p:cNvPr name="Group 6" id="6"/>
          <p:cNvGrpSpPr/>
          <p:nvPr/>
        </p:nvGrpSpPr>
        <p:grpSpPr>
          <a:xfrm rot="0">
            <a:off x="15573718" y="7940477"/>
            <a:ext cx="4693046" cy="4693046"/>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FFFFFF">
                  <a:alpha val="15686"/>
                </a:srgbClr>
              </a:solidFill>
              <a:prstDash val="solid"/>
              <a:miter/>
            </a:ln>
          </p:spPr>
        </p:sp>
        <p:sp>
          <p:nvSpPr>
            <p:cNvPr name="TextBox 8" id="8"/>
            <p:cNvSpPr txBox="true"/>
            <p:nvPr/>
          </p:nvSpPr>
          <p:spPr>
            <a:xfrm>
              <a:off x="76200" y="38100"/>
              <a:ext cx="660400" cy="698500"/>
            </a:xfrm>
            <a:prstGeom prst="rect">
              <a:avLst/>
            </a:prstGeom>
          </p:spPr>
          <p:txBody>
            <a:bodyPr anchor="ctr" rtlCol="false" tIns="50800" lIns="50800" bIns="50800" rIns="50800"/>
            <a:lstStyle/>
            <a:p>
              <a:pPr algn="ctr">
                <a:lnSpc>
                  <a:spcPts val="2659"/>
                </a:lnSpc>
                <a:spcBef>
                  <a:spcPct val="0"/>
                </a:spcBef>
              </a:pPr>
            </a:p>
          </p:txBody>
        </p:sp>
      </p:grpSp>
      <p:sp>
        <p:nvSpPr>
          <p:cNvPr name="TextBox 9" id="9"/>
          <p:cNvSpPr txBox="true"/>
          <p:nvPr/>
        </p:nvSpPr>
        <p:spPr>
          <a:xfrm rot="0">
            <a:off x="1167882" y="4136451"/>
            <a:ext cx="14307665" cy="4956896"/>
          </a:xfrm>
          <a:prstGeom prst="rect">
            <a:avLst/>
          </a:prstGeom>
        </p:spPr>
        <p:txBody>
          <a:bodyPr anchor="t" rtlCol="false" tIns="0" lIns="0" bIns="0" rIns="0">
            <a:spAutoFit/>
          </a:bodyPr>
          <a:lstStyle/>
          <a:p>
            <a:pPr algn="ctr">
              <a:lnSpc>
                <a:spcPts val="4895"/>
              </a:lnSpc>
            </a:pPr>
            <a:r>
              <a:rPr lang="en-US" sz="3496" b="true">
                <a:solidFill>
                  <a:srgbClr val="00BF63"/>
                </a:solidFill>
                <a:latin typeface="Canva Sans Bold"/>
                <a:ea typeface="Canva Sans Bold"/>
                <a:cs typeface="Canva Sans Bold"/>
                <a:sym typeface="Canva Sans Bold"/>
              </a:rPr>
              <a:t>The establishment of a cryptocurrency token is only the opening chapter. Updates and progress are significant in ensuring the appropriateness of your undertaking. Changes in usability, the market, and technological developments must be observed in order to improve the properties and worth of the token. Alliances and coalitions should also be explored in order to further develop the pure token and its practical relevance in the prolonged future.</a:t>
            </a:r>
          </a:p>
          <a:p>
            <a:pPr algn="ctr">
              <a:lnSpc>
                <a:spcPts val="5175"/>
              </a:lnSpc>
            </a:pP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CCCCCC"/>
        </a:solidFill>
      </p:bgPr>
    </p:bg>
    <p:spTree>
      <p:nvGrpSpPr>
        <p:cNvPr id="1" name=""/>
        <p:cNvGrpSpPr/>
        <p:nvPr/>
      </p:nvGrpSpPr>
      <p:grpSpPr>
        <a:xfrm>
          <a:off x="0" y="0"/>
          <a:ext cx="0" cy="0"/>
          <a:chOff x="0" y="0"/>
          <a:chExt cx="0" cy="0"/>
        </a:xfrm>
      </p:grpSpPr>
      <p:grpSp>
        <p:nvGrpSpPr>
          <p:cNvPr name="Group 2" id="2"/>
          <p:cNvGrpSpPr/>
          <p:nvPr/>
        </p:nvGrpSpPr>
        <p:grpSpPr>
          <a:xfrm rot="0">
            <a:off x="-188217" y="9258300"/>
            <a:ext cx="18476217" cy="1028700"/>
            <a:chOff x="0" y="0"/>
            <a:chExt cx="4866164" cy="270933"/>
          </a:xfrm>
        </p:grpSpPr>
        <p:sp>
          <p:nvSpPr>
            <p:cNvPr name="Freeform 3" id="3"/>
            <p:cNvSpPr/>
            <p:nvPr/>
          </p:nvSpPr>
          <p:spPr>
            <a:xfrm flipH="false" flipV="false" rot="0">
              <a:off x="0" y="0"/>
              <a:ext cx="4866164" cy="270933"/>
            </a:xfrm>
            <a:custGeom>
              <a:avLst/>
              <a:gdLst/>
              <a:ahLst/>
              <a:cxnLst/>
              <a:rect r="r" b="b" t="t" l="l"/>
              <a:pathLst>
                <a:path h="270933" w="4866164">
                  <a:moveTo>
                    <a:pt x="0" y="0"/>
                  </a:moveTo>
                  <a:lnTo>
                    <a:pt x="4866164" y="0"/>
                  </a:lnTo>
                  <a:lnTo>
                    <a:pt x="4866164" y="270933"/>
                  </a:lnTo>
                  <a:lnTo>
                    <a:pt x="0" y="270933"/>
                  </a:lnTo>
                  <a:close/>
                </a:path>
              </a:pathLst>
            </a:custGeom>
            <a:solidFill>
              <a:srgbClr val="5B98BA"/>
            </a:solidFill>
            <a:ln cap="sq">
              <a:noFill/>
              <a:prstDash val="solid"/>
              <a:miter/>
            </a:ln>
          </p:spPr>
        </p:sp>
        <p:sp>
          <p:nvSpPr>
            <p:cNvPr name="TextBox 4" id="4"/>
            <p:cNvSpPr txBox="true"/>
            <p:nvPr/>
          </p:nvSpPr>
          <p:spPr>
            <a:xfrm>
              <a:off x="0" y="-38100"/>
              <a:ext cx="4866164" cy="309033"/>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5" id="5"/>
          <p:cNvGrpSpPr/>
          <p:nvPr/>
        </p:nvGrpSpPr>
        <p:grpSpPr>
          <a:xfrm rot="0">
            <a:off x="3367558" y="2590556"/>
            <a:ext cx="11552885" cy="5105887"/>
            <a:chOff x="0" y="0"/>
            <a:chExt cx="3042735" cy="1344760"/>
          </a:xfrm>
        </p:grpSpPr>
        <p:sp>
          <p:nvSpPr>
            <p:cNvPr name="Freeform 6" id="6"/>
            <p:cNvSpPr/>
            <p:nvPr/>
          </p:nvSpPr>
          <p:spPr>
            <a:xfrm flipH="false" flipV="false" rot="0">
              <a:off x="0" y="0"/>
              <a:ext cx="3042735" cy="1344760"/>
            </a:xfrm>
            <a:custGeom>
              <a:avLst/>
              <a:gdLst/>
              <a:ahLst/>
              <a:cxnLst/>
              <a:rect r="r" b="b" t="t" l="l"/>
              <a:pathLst>
                <a:path h="1344760" w="3042735">
                  <a:moveTo>
                    <a:pt x="0" y="0"/>
                  </a:moveTo>
                  <a:lnTo>
                    <a:pt x="3042735" y="0"/>
                  </a:lnTo>
                  <a:lnTo>
                    <a:pt x="3042735" y="1344760"/>
                  </a:lnTo>
                  <a:lnTo>
                    <a:pt x="0" y="1344760"/>
                  </a:lnTo>
                  <a:close/>
                </a:path>
              </a:pathLst>
            </a:custGeom>
            <a:solidFill>
              <a:srgbClr val="145DA0"/>
            </a:solidFill>
            <a:ln cap="sq">
              <a:noFill/>
              <a:prstDash val="solid"/>
              <a:miter/>
            </a:ln>
          </p:spPr>
        </p:sp>
        <p:sp>
          <p:nvSpPr>
            <p:cNvPr name="TextBox 7" id="7"/>
            <p:cNvSpPr txBox="true"/>
            <p:nvPr/>
          </p:nvSpPr>
          <p:spPr>
            <a:xfrm>
              <a:off x="0" y="-38100"/>
              <a:ext cx="3042735" cy="1382860"/>
            </a:xfrm>
            <a:prstGeom prst="rect">
              <a:avLst/>
            </a:prstGeom>
          </p:spPr>
          <p:txBody>
            <a:bodyPr anchor="ctr" rtlCol="false" tIns="50800" lIns="50800" bIns="50800" rIns="50800"/>
            <a:lstStyle/>
            <a:p>
              <a:pPr algn="ctr" marL="0" indent="0" lvl="0">
                <a:lnSpc>
                  <a:spcPts val="2659"/>
                </a:lnSpc>
                <a:spcBef>
                  <a:spcPct val="0"/>
                </a:spcBef>
              </a:pPr>
            </a:p>
          </p:txBody>
        </p:sp>
      </p:grpSp>
      <p:sp>
        <p:nvSpPr>
          <p:cNvPr name="TextBox 8" id="8"/>
          <p:cNvSpPr txBox="true"/>
          <p:nvPr/>
        </p:nvSpPr>
        <p:spPr>
          <a:xfrm rot="0">
            <a:off x="3397161" y="2676977"/>
            <a:ext cx="11493679" cy="5325139"/>
          </a:xfrm>
          <a:prstGeom prst="rect">
            <a:avLst/>
          </a:prstGeom>
        </p:spPr>
        <p:txBody>
          <a:bodyPr anchor="t" rtlCol="false" tIns="0" lIns="0" bIns="0" rIns="0">
            <a:spAutoFit/>
          </a:bodyPr>
          <a:lstStyle/>
          <a:p>
            <a:pPr algn="ctr">
              <a:lnSpc>
                <a:spcPts val="4688"/>
              </a:lnSpc>
            </a:pPr>
            <a:r>
              <a:rPr lang="en-US" sz="3348" spc="-66">
                <a:solidFill>
                  <a:srgbClr val="FFDE59"/>
                </a:solidFill>
                <a:latin typeface="Poppins"/>
                <a:ea typeface="Poppins"/>
                <a:cs typeface="Poppins"/>
                <a:sym typeface="Poppins"/>
              </a:rPr>
              <a:t>Designing a crypto token can be an enjoyable process since it presents several chances in the fast-growing digital economy. There are many</a:t>
            </a:r>
            <a:r>
              <a:rPr lang="en-US" sz="3348" spc="-66">
                <a:solidFill>
                  <a:srgbClr val="D3321D"/>
                </a:solidFill>
                <a:latin typeface="Poppins"/>
                <a:ea typeface="Poppins"/>
                <a:cs typeface="Poppins"/>
                <a:sym typeface="Poppins"/>
              </a:rPr>
              <a:t> </a:t>
            </a:r>
            <a:r>
              <a:rPr lang="en-US" b="true" sz="3348" spc="-66" u="sng">
                <a:solidFill>
                  <a:srgbClr val="A3DE58"/>
                </a:solidFill>
                <a:latin typeface="Poppins Bold"/>
                <a:ea typeface="Poppins Bold"/>
                <a:cs typeface="Poppins Bold"/>
                <a:sym typeface="Poppins Bold"/>
                <a:hlinkClick r:id="rId2" tooltip="https://www.blockchainx.tech/create-your-own-crypto-token/"/>
              </a:rPr>
              <a:t>steps to create your own crypto token</a:t>
            </a:r>
            <a:r>
              <a:rPr lang="en-US" sz="3348" spc="-66">
                <a:solidFill>
                  <a:srgbClr val="FFDE59"/>
                </a:solidFill>
                <a:latin typeface="Poppins"/>
                <a:ea typeface="Poppins"/>
                <a:cs typeface="Poppins"/>
                <a:sym typeface="Poppins"/>
              </a:rPr>
              <a:t> and on top of that, you have to interact with the community on a constant basis- thus, you can be certain of producing a working token that caters to the requirements of the target audience and is unique from other crypto assets in circulation.</a:t>
            </a:r>
          </a:p>
          <a:p>
            <a:pPr algn="ctr">
              <a:lnSpc>
                <a:spcPts val="4688"/>
              </a:lnSpc>
              <a:spcBef>
                <a:spcPct val="0"/>
              </a:spcBef>
            </a:pPr>
          </a:p>
        </p:txBody>
      </p:sp>
      <p:grpSp>
        <p:nvGrpSpPr>
          <p:cNvPr name="Group 9" id="9"/>
          <p:cNvGrpSpPr/>
          <p:nvPr/>
        </p:nvGrpSpPr>
        <p:grpSpPr>
          <a:xfrm rot="0">
            <a:off x="-188217" y="0"/>
            <a:ext cx="18476217" cy="1028700"/>
            <a:chOff x="0" y="0"/>
            <a:chExt cx="4866164" cy="270933"/>
          </a:xfrm>
        </p:grpSpPr>
        <p:sp>
          <p:nvSpPr>
            <p:cNvPr name="Freeform 10" id="10"/>
            <p:cNvSpPr/>
            <p:nvPr/>
          </p:nvSpPr>
          <p:spPr>
            <a:xfrm flipH="false" flipV="false" rot="0">
              <a:off x="0" y="0"/>
              <a:ext cx="4866164" cy="270933"/>
            </a:xfrm>
            <a:custGeom>
              <a:avLst/>
              <a:gdLst/>
              <a:ahLst/>
              <a:cxnLst/>
              <a:rect r="r" b="b" t="t" l="l"/>
              <a:pathLst>
                <a:path h="270933" w="4866164">
                  <a:moveTo>
                    <a:pt x="0" y="0"/>
                  </a:moveTo>
                  <a:lnTo>
                    <a:pt x="4866164" y="0"/>
                  </a:lnTo>
                  <a:lnTo>
                    <a:pt x="4866164" y="270933"/>
                  </a:lnTo>
                  <a:lnTo>
                    <a:pt x="0" y="270933"/>
                  </a:lnTo>
                  <a:close/>
                </a:path>
              </a:pathLst>
            </a:custGeom>
            <a:solidFill>
              <a:srgbClr val="5B98BA"/>
            </a:solidFill>
            <a:ln cap="sq">
              <a:noFill/>
              <a:prstDash val="solid"/>
              <a:miter/>
            </a:ln>
          </p:spPr>
        </p:sp>
        <p:sp>
          <p:nvSpPr>
            <p:cNvPr name="TextBox 11" id="11"/>
            <p:cNvSpPr txBox="true"/>
            <p:nvPr/>
          </p:nvSpPr>
          <p:spPr>
            <a:xfrm>
              <a:off x="0" y="-38100"/>
              <a:ext cx="4866164" cy="309033"/>
            </a:xfrm>
            <a:prstGeom prst="rect">
              <a:avLst/>
            </a:prstGeom>
          </p:spPr>
          <p:txBody>
            <a:bodyPr anchor="ctr" rtlCol="false" tIns="50800" lIns="50800" bIns="50800" rIns="50800"/>
            <a:lstStyle/>
            <a:p>
              <a:pPr algn="ctr" marL="0" indent="0" lvl="0">
                <a:lnSpc>
                  <a:spcPts val="2659"/>
                </a:lnSpc>
                <a:spcBef>
                  <a:spcPct val="0"/>
                </a:spcBef>
              </a:pPr>
            </a:p>
          </p:txBody>
        </p:sp>
      </p:grpSp>
      <p:sp>
        <p:nvSpPr>
          <p:cNvPr name="TextBox 12" id="12"/>
          <p:cNvSpPr txBox="true"/>
          <p:nvPr/>
        </p:nvSpPr>
        <p:spPr>
          <a:xfrm rot="0">
            <a:off x="6233717" y="1113296"/>
            <a:ext cx="5295437" cy="1249789"/>
          </a:xfrm>
          <a:prstGeom prst="rect">
            <a:avLst/>
          </a:prstGeom>
        </p:spPr>
        <p:txBody>
          <a:bodyPr anchor="t" rtlCol="false" tIns="0" lIns="0" bIns="0" rIns="0">
            <a:spAutoFit/>
          </a:bodyPr>
          <a:lstStyle/>
          <a:p>
            <a:pPr algn="ctr">
              <a:lnSpc>
                <a:spcPts val="10327"/>
              </a:lnSpc>
              <a:spcBef>
                <a:spcPct val="0"/>
              </a:spcBef>
            </a:pPr>
            <a:r>
              <a:rPr lang="en-US" b="true" sz="7376">
                <a:solidFill>
                  <a:srgbClr val="7623A3"/>
                </a:solidFill>
                <a:latin typeface="Open Sans Extra Bold"/>
                <a:ea typeface="Open Sans Extra Bold"/>
                <a:cs typeface="Open Sans Extra Bold"/>
                <a:sym typeface="Open Sans Extra Bold"/>
              </a:rPr>
              <a:t>Conclusion</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CCCCCC"/>
        </a:solidFill>
      </p:bgPr>
    </p:bg>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453306" y="4300206"/>
            <a:ext cx="3821958" cy="3807028"/>
            <a:chOff x="0" y="0"/>
            <a:chExt cx="6502400" cy="6477000"/>
          </a:xfrm>
        </p:grpSpPr>
        <p:sp>
          <p:nvSpPr>
            <p:cNvPr name="Freeform 3" id="3"/>
            <p:cNvSpPr/>
            <p:nvPr/>
          </p:nvSpPr>
          <p:spPr>
            <a:xfrm flipH="false" flipV="false" rot="0">
              <a:off x="-23042" y="119185"/>
              <a:ext cx="6542159" cy="6244242"/>
            </a:xfrm>
            <a:custGeom>
              <a:avLst/>
              <a:gdLst/>
              <a:ahLst/>
              <a:cxnLst/>
              <a:rect r="r" b="b" t="t" l="l"/>
              <a:pathLst>
                <a:path h="6244242" w="6542159">
                  <a:moveTo>
                    <a:pt x="3271080" y="4996"/>
                  </a:moveTo>
                  <a:cubicBezTo>
                    <a:pt x="2154117" y="0"/>
                    <a:pt x="1119857" y="593026"/>
                    <a:pt x="559929" y="1559521"/>
                  </a:cubicBezTo>
                  <a:cubicBezTo>
                    <a:pt x="0" y="2526015"/>
                    <a:pt x="0" y="3718228"/>
                    <a:pt x="559929" y="4684723"/>
                  </a:cubicBezTo>
                  <a:cubicBezTo>
                    <a:pt x="1119857" y="5651217"/>
                    <a:pt x="2154117" y="6244243"/>
                    <a:pt x="3271080" y="6239248"/>
                  </a:cubicBezTo>
                  <a:cubicBezTo>
                    <a:pt x="4388043" y="6244243"/>
                    <a:pt x="5422303" y="5651217"/>
                    <a:pt x="5982231" y="4684723"/>
                  </a:cubicBezTo>
                  <a:cubicBezTo>
                    <a:pt x="6542160" y="3718229"/>
                    <a:pt x="6542160" y="2526015"/>
                    <a:pt x="5982231" y="1559521"/>
                  </a:cubicBezTo>
                  <a:cubicBezTo>
                    <a:pt x="5422303" y="593027"/>
                    <a:pt x="4388043" y="1"/>
                    <a:pt x="3271080" y="4996"/>
                  </a:cubicBezTo>
                  <a:close/>
                </a:path>
              </a:pathLst>
            </a:custGeom>
            <a:blipFill>
              <a:blip r:embed="rId2"/>
              <a:stretch>
                <a:fillRect l="223" t="0" r="223" b="0"/>
              </a:stretch>
            </a:blipFill>
          </p:spPr>
        </p:sp>
        <p:sp>
          <p:nvSpPr>
            <p:cNvPr name="Freeform 4" id="4"/>
            <p:cNvSpPr/>
            <p:nvPr/>
          </p:nvSpPr>
          <p:spPr>
            <a:xfrm flipH="false" flipV="false" rot="0">
              <a:off x="73038" y="66269"/>
              <a:ext cx="6350000" cy="6349987"/>
            </a:xfrm>
            <a:custGeom>
              <a:avLst/>
              <a:gdLst/>
              <a:ahLst/>
              <a:cxnLst/>
              <a:rect r="r" b="b" t="t" l="l"/>
              <a:pathLst>
                <a:path h="6349987" w="6350000">
                  <a:moveTo>
                    <a:pt x="3175000" y="6349987"/>
                  </a:moveTo>
                  <a:cubicBezTo>
                    <a:pt x="1424279" y="6349987"/>
                    <a:pt x="0" y="4925733"/>
                    <a:pt x="0" y="3175038"/>
                  </a:cubicBezTo>
                  <a:cubicBezTo>
                    <a:pt x="0" y="1424317"/>
                    <a:pt x="1424292" y="0"/>
                    <a:pt x="3175000" y="0"/>
                  </a:cubicBezTo>
                  <a:cubicBezTo>
                    <a:pt x="4925733" y="0"/>
                    <a:pt x="6350000" y="1424330"/>
                    <a:pt x="6350000" y="3175038"/>
                  </a:cubicBezTo>
                  <a:cubicBezTo>
                    <a:pt x="6350000" y="4925720"/>
                    <a:pt x="4925733" y="6349987"/>
                    <a:pt x="3175000" y="6349987"/>
                  </a:cubicBezTo>
                  <a:close/>
                  <a:moveTo>
                    <a:pt x="3175000" y="115760"/>
                  </a:moveTo>
                  <a:cubicBezTo>
                    <a:pt x="1488135" y="115760"/>
                    <a:pt x="115760" y="1488148"/>
                    <a:pt x="115760" y="3175038"/>
                  </a:cubicBezTo>
                  <a:cubicBezTo>
                    <a:pt x="115760" y="4861915"/>
                    <a:pt x="1488135" y="6234265"/>
                    <a:pt x="3175000" y="6234265"/>
                  </a:cubicBezTo>
                  <a:cubicBezTo>
                    <a:pt x="4861852" y="6234265"/>
                    <a:pt x="6234265" y="4861890"/>
                    <a:pt x="6234265" y="3175038"/>
                  </a:cubicBezTo>
                  <a:cubicBezTo>
                    <a:pt x="6234265" y="1488148"/>
                    <a:pt x="4861852" y="115760"/>
                    <a:pt x="3175000" y="115760"/>
                  </a:cubicBezTo>
                  <a:close/>
                </a:path>
              </a:pathLst>
            </a:custGeom>
            <a:solidFill>
              <a:srgbClr val="145DA0"/>
            </a:solidFill>
          </p:spPr>
        </p:sp>
      </p:grpSp>
      <p:grpSp>
        <p:nvGrpSpPr>
          <p:cNvPr name="Group 5" id="5"/>
          <p:cNvGrpSpPr/>
          <p:nvPr/>
        </p:nvGrpSpPr>
        <p:grpSpPr>
          <a:xfrm rot="0">
            <a:off x="-590547" y="0"/>
            <a:ext cx="18878547" cy="756959"/>
            <a:chOff x="0" y="0"/>
            <a:chExt cx="4972128" cy="199364"/>
          </a:xfrm>
        </p:grpSpPr>
        <p:sp>
          <p:nvSpPr>
            <p:cNvPr name="Freeform 6" id="6"/>
            <p:cNvSpPr/>
            <p:nvPr/>
          </p:nvSpPr>
          <p:spPr>
            <a:xfrm flipH="false" flipV="false" rot="0">
              <a:off x="0" y="0"/>
              <a:ext cx="4972128" cy="199364"/>
            </a:xfrm>
            <a:custGeom>
              <a:avLst/>
              <a:gdLst/>
              <a:ahLst/>
              <a:cxnLst/>
              <a:rect r="r" b="b" t="t" l="l"/>
              <a:pathLst>
                <a:path h="199364" w="4972128">
                  <a:moveTo>
                    <a:pt x="0" y="0"/>
                  </a:moveTo>
                  <a:lnTo>
                    <a:pt x="4972128" y="0"/>
                  </a:lnTo>
                  <a:lnTo>
                    <a:pt x="4972128" y="199364"/>
                  </a:lnTo>
                  <a:lnTo>
                    <a:pt x="0" y="199364"/>
                  </a:lnTo>
                  <a:close/>
                </a:path>
              </a:pathLst>
            </a:custGeom>
            <a:solidFill>
              <a:srgbClr val="5B98BA"/>
            </a:solidFill>
            <a:ln cap="sq">
              <a:noFill/>
              <a:prstDash val="solid"/>
              <a:miter/>
            </a:ln>
          </p:spPr>
        </p:sp>
        <p:sp>
          <p:nvSpPr>
            <p:cNvPr name="TextBox 7" id="7"/>
            <p:cNvSpPr txBox="true"/>
            <p:nvPr/>
          </p:nvSpPr>
          <p:spPr>
            <a:xfrm>
              <a:off x="0" y="-38100"/>
              <a:ext cx="4972128" cy="237464"/>
            </a:xfrm>
            <a:prstGeom prst="rect">
              <a:avLst/>
            </a:prstGeom>
          </p:spPr>
          <p:txBody>
            <a:bodyPr anchor="ctr" rtlCol="false" tIns="50800" lIns="50800" bIns="50800" rIns="50800"/>
            <a:lstStyle/>
            <a:p>
              <a:pPr algn="ctr">
                <a:lnSpc>
                  <a:spcPts val="2659"/>
                </a:lnSpc>
              </a:pPr>
            </a:p>
          </p:txBody>
        </p:sp>
      </p:grpSp>
      <p:grpSp>
        <p:nvGrpSpPr>
          <p:cNvPr name="Group 8" id="8"/>
          <p:cNvGrpSpPr/>
          <p:nvPr/>
        </p:nvGrpSpPr>
        <p:grpSpPr>
          <a:xfrm rot="0">
            <a:off x="-590547" y="9530041"/>
            <a:ext cx="18878547" cy="756959"/>
            <a:chOff x="0" y="0"/>
            <a:chExt cx="4972128" cy="199364"/>
          </a:xfrm>
        </p:grpSpPr>
        <p:sp>
          <p:nvSpPr>
            <p:cNvPr name="Freeform 9" id="9"/>
            <p:cNvSpPr/>
            <p:nvPr/>
          </p:nvSpPr>
          <p:spPr>
            <a:xfrm flipH="false" flipV="false" rot="0">
              <a:off x="0" y="0"/>
              <a:ext cx="4972128" cy="199364"/>
            </a:xfrm>
            <a:custGeom>
              <a:avLst/>
              <a:gdLst/>
              <a:ahLst/>
              <a:cxnLst/>
              <a:rect r="r" b="b" t="t" l="l"/>
              <a:pathLst>
                <a:path h="199364" w="4972128">
                  <a:moveTo>
                    <a:pt x="0" y="0"/>
                  </a:moveTo>
                  <a:lnTo>
                    <a:pt x="4972128" y="0"/>
                  </a:lnTo>
                  <a:lnTo>
                    <a:pt x="4972128" y="199364"/>
                  </a:lnTo>
                  <a:lnTo>
                    <a:pt x="0" y="199364"/>
                  </a:lnTo>
                  <a:close/>
                </a:path>
              </a:pathLst>
            </a:custGeom>
            <a:solidFill>
              <a:srgbClr val="5B98BA"/>
            </a:solidFill>
            <a:ln cap="sq">
              <a:noFill/>
              <a:prstDash val="solid"/>
              <a:miter/>
            </a:ln>
          </p:spPr>
        </p:sp>
        <p:sp>
          <p:nvSpPr>
            <p:cNvPr name="TextBox 10" id="10"/>
            <p:cNvSpPr txBox="true"/>
            <p:nvPr/>
          </p:nvSpPr>
          <p:spPr>
            <a:xfrm>
              <a:off x="0" y="-38100"/>
              <a:ext cx="4972128" cy="237464"/>
            </a:xfrm>
            <a:prstGeom prst="rect">
              <a:avLst/>
            </a:prstGeom>
          </p:spPr>
          <p:txBody>
            <a:bodyPr anchor="ctr" rtlCol="false" tIns="50800" lIns="50800" bIns="50800" rIns="50800"/>
            <a:lstStyle/>
            <a:p>
              <a:pPr algn="ctr">
                <a:lnSpc>
                  <a:spcPts val="2659"/>
                </a:lnSpc>
              </a:pPr>
            </a:p>
          </p:txBody>
        </p:sp>
      </p:grpSp>
      <p:sp>
        <p:nvSpPr>
          <p:cNvPr name="Freeform 11" id="11"/>
          <p:cNvSpPr/>
          <p:nvPr/>
        </p:nvSpPr>
        <p:spPr>
          <a:xfrm flipH="false" flipV="false" rot="0">
            <a:off x="6429981" y="6267548"/>
            <a:ext cx="742537" cy="742537"/>
          </a:xfrm>
          <a:custGeom>
            <a:avLst/>
            <a:gdLst/>
            <a:ahLst/>
            <a:cxnLst/>
            <a:rect r="r" b="b" t="t" l="l"/>
            <a:pathLst>
              <a:path h="742537" w="742537">
                <a:moveTo>
                  <a:pt x="0" y="0"/>
                </a:moveTo>
                <a:lnTo>
                  <a:pt x="742537" y="0"/>
                </a:lnTo>
                <a:lnTo>
                  <a:pt x="742537" y="742537"/>
                </a:lnTo>
                <a:lnTo>
                  <a:pt x="0" y="742537"/>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2" id="12"/>
          <p:cNvSpPr/>
          <p:nvPr/>
        </p:nvSpPr>
        <p:spPr>
          <a:xfrm flipH="false" flipV="false" rot="0">
            <a:off x="6429981" y="4300206"/>
            <a:ext cx="714483" cy="714483"/>
          </a:xfrm>
          <a:custGeom>
            <a:avLst/>
            <a:gdLst/>
            <a:ahLst/>
            <a:cxnLst/>
            <a:rect r="r" b="b" t="t" l="l"/>
            <a:pathLst>
              <a:path h="714483" w="714483">
                <a:moveTo>
                  <a:pt x="0" y="0"/>
                </a:moveTo>
                <a:lnTo>
                  <a:pt x="714484" y="0"/>
                </a:lnTo>
                <a:lnTo>
                  <a:pt x="714484" y="714484"/>
                </a:lnTo>
                <a:lnTo>
                  <a:pt x="0" y="71448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3" id="13"/>
          <p:cNvSpPr/>
          <p:nvPr/>
        </p:nvSpPr>
        <p:spPr>
          <a:xfrm flipH="false" flipV="false" rot="0">
            <a:off x="6429981" y="8509933"/>
            <a:ext cx="745959" cy="745959"/>
          </a:xfrm>
          <a:custGeom>
            <a:avLst/>
            <a:gdLst/>
            <a:ahLst/>
            <a:cxnLst/>
            <a:rect r="r" b="b" t="t" l="l"/>
            <a:pathLst>
              <a:path h="745959" w="745959">
                <a:moveTo>
                  <a:pt x="0" y="0"/>
                </a:moveTo>
                <a:lnTo>
                  <a:pt x="745959" y="0"/>
                </a:lnTo>
                <a:lnTo>
                  <a:pt x="745959" y="745959"/>
                </a:lnTo>
                <a:lnTo>
                  <a:pt x="0" y="745959"/>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4" id="14"/>
          <p:cNvSpPr txBox="true"/>
          <p:nvPr/>
        </p:nvSpPr>
        <p:spPr>
          <a:xfrm rot="0">
            <a:off x="4734204" y="1647126"/>
            <a:ext cx="8819592" cy="1771491"/>
          </a:xfrm>
          <a:prstGeom prst="rect">
            <a:avLst/>
          </a:prstGeom>
        </p:spPr>
        <p:txBody>
          <a:bodyPr anchor="t" rtlCol="false" tIns="0" lIns="0" bIns="0" rIns="0">
            <a:spAutoFit/>
          </a:bodyPr>
          <a:lstStyle/>
          <a:p>
            <a:pPr algn="l" marL="0" indent="0" lvl="0">
              <a:lnSpc>
                <a:spcPts val="14510"/>
              </a:lnSpc>
              <a:spcBef>
                <a:spcPct val="0"/>
              </a:spcBef>
            </a:pPr>
            <a:r>
              <a:rPr lang="en-US" sz="10364">
                <a:solidFill>
                  <a:srgbClr val="004AAD"/>
                </a:solidFill>
                <a:latin typeface="Open Sans Extra Bold"/>
                <a:ea typeface="Open Sans Extra Bold"/>
                <a:cs typeface="Open Sans Extra Bold"/>
                <a:sym typeface="Open Sans Extra Bold"/>
              </a:rPr>
              <a:t>THANK YOU!</a:t>
            </a:r>
          </a:p>
        </p:txBody>
      </p:sp>
      <p:sp>
        <p:nvSpPr>
          <p:cNvPr name="TextBox 15" id="15"/>
          <p:cNvSpPr txBox="true"/>
          <p:nvPr/>
        </p:nvSpPr>
        <p:spPr>
          <a:xfrm rot="0">
            <a:off x="8034443" y="4395281"/>
            <a:ext cx="5519353" cy="457660"/>
          </a:xfrm>
          <a:prstGeom prst="rect">
            <a:avLst/>
          </a:prstGeom>
        </p:spPr>
        <p:txBody>
          <a:bodyPr anchor="t" rtlCol="false" tIns="0" lIns="0" bIns="0" rIns="0">
            <a:spAutoFit/>
          </a:bodyPr>
          <a:lstStyle/>
          <a:p>
            <a:pPr algn="l" marL="0" indent="0" lvl="1">
              <a:lnSpc>
                <a:spcPts val="3692"/>
              </a:lnSpc>
              <a:spcBef>
                <a:spcPct val="0"/>
              </a:spcBef>
            </a:pPr>
            <a:r>
              <a:rPr lang="en-US" b="true" sz="2637" spc="-52">
                <a:solidFill>
                  <a:srgbClr val="145DA0"/>
                </a:solidFill>
                <a:latin typeface="Poppins Bold"/>
                <a:ea typeface="Poppins Bold"/>
                <a:cs typeface="Poppins Bold"/>
                <a:sym typeface="Poppins Bold"/>
              </a:rPr>
              <a:t>www.blockchainx.tech</a:t>
            </a:r>
          </a:p>
        </p:txBody>
      </p:sp>
      <p:sp>
        <p:nvSpPr>
          <p:cNvPr name="TextBox 16" id="16"/>
          <p:cNvSpPr txBox="true"/>
          <p:nvPr/>
        </p:nvSpPr>
        <p:spPr>
          <a:xfrm rot="0">
            <a:off x="8034443" y="6324337"/>
            <a:ext cx="6163410" cy="522334"/>
          </a:xfrm>
          <a:prstGeom prst="rect">
            <a:avLst/>
          </a:prstGeom>
        </p:spPr>
        <p:txBody>
          <a:bodyPr anchor="t" rtlCol="false" tIns="0" lIns="0" bIns="0" rIns="0">
            <a:spAutoFit/>
          </a:bodyPr>
          <a:lstStyle/>
          <a:p>
            <a:pPr algn="l" marL="0" indent="0" lvl="1">
              <a:lnSpc>
                <a:spcPts val="4123"/>
              </a:lnSpc>
              <a:spcBef>
                <a:spcPct val="0"/>
              </a:spcBef>
            </a:pPr>
            <a:r>
              <a:rPr lang="en-US" b="true" sz="2945" spc="-58">
                <a:solidFill>
                  <a:srgbClr val="145DA0"/>
                </a:solidFill>
                <a:latin typeface="Poppins Bold"/>
                <a:ea typeface="Poppins Bold"/>
                <a:cs typeface="Poppins Bold"/>
                <a:sym typeface="Poppins Bold"/>
              </a:rPr>
              <a:t>contact@blockchainx.tech</a:t>
            </a:r>
          </a:p>
        </p:txBody>
      </p:sp>
      <p:sp>
        <p:nvSpPr>
          <p:cNvPr name="TextBox 17" id="17"/>
          <p:cNvSpPr txBox="true"/>
          <p:nvPr/>
        </p:nvSpPr>
        <p:spPr>
          <a:xfrm rot="0">
            <a:off x="8034443" y="8594389"/>
            <a:ext cx="5632855" cy="500846"/>
          </a:xfrm>
          <a:prstGeom prst="rect">
            <a:avLst/>
          </a:prstGeom>
        </p:spPr>
        <p:txBody>
          <a:bodyPr anchor="t" rtlCol="false" tIns="0" lIns="0" bIns="0" rIns="0">
            <a:spAutoFit/>
          </a:bodyPr>
          <a:lstStyle/>
          <a:p>
            <a:pPr algn="l" marL="0" indent="0" lvl="1">
              <a:lnSpc>
                <a:spcPts val="4010"/>
              </a:lnSpc>
              <a:spcBef>
                <a:spcPct val="0"/>
              </a:spcBef>
            </a:pPr>
            <a:r>
              <a:rPr lang="en-US" b="true" sz="2864" spc="-57">
                <a:solidFill>
                  <a:srgbClr val="145DA0"/>
                </a:solidFill>
                <a:latin typeface="Poppins Bold"/>
                <a:ea typeface="Poppins Bold"/>
                <a:cs typeface="Poppins Bold"/>
                <a:sym typeface="Poppins Bold"/>
              </a:rPr>
              <a:t>+91 7708889555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DAGSfJKGGgg</dc:identifier>
  <dcterms:modified xsi:type="dcterms:W3CDTF">2011-08-01T06:04:30Z</dcterms:modified>
  <cp:revision>1</cp:revision>
  <dc:title>How to Build a Crypto Token: A Step-by-Step Guide</dc:title>
</cp:coreProperties>
</file>