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erriweather" charset="1" panose="00000500000000000000"/>
      <p:regular r:id="rId16"/>
    </p:embeddedFont>
    <p:embeddedFont>
      <p:font typeface="Canva Sans Bold" charset="1" panose="020B0803030501040103"/>
      <p:regular r:id="rId17"/>
    </p:embeddedFont>
    <p:embeddedFont>
      <p:font typeface="Merriweather Bold" charset="1" panose="00000800000000000000"/>
      <p:regular r:id="rId18"/>
    </p:embeddedFont>
    <p:embeddedFont>
      <p:font typeface="Canva Sans" charset="1" panose="020B05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bitcoin-staking-protocol-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blockchainx.tech/bitcoin-staking-protocol-development/"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svg" Type="http://schemas.openxmlformats.org/officeDocument/2006/relationships/image"/><Relationship Id="rId11" Target="../media/image14.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 Id="rId9"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877281" y="0"/>
            <a:ext cx="3088591" cy="10287000"/>
            <a:chOff x="0" y="0"/>
            <a:chExt cx="813456" cy="2709333"/>
          </a:xfrm>
        </p:grpSpPr>
        <p:sp>
          <p:nvSpPr>
            <p:cNvPr name="Freeform 3" id="3"/>
            <p:cNvSpPr/>
            <p:nvPr/>
          </p:nvSpPr>
          <p:spPr>
            <a:xfrm flipH="false" flipV="false" rot="0">
              <a:off x="0" y="0"/>
              <a:ext cx="813456" cy="2709333"/>
            </a:xfrm>
            <a:custGeom>
              <a:avLst/>
              <a:gdLst/>
              <a:ahLst/>
              <a:cxnLst/>
              <a:rect r="r" b="b" t="t" l="l"/>
              <a:pathLst>
                <a:path h="2709333" w="813456">
                  <a:moveTo>
                    <a:pt x="0" y="0"/>
                  </a:moveTo>
                  <a:lnTo>
                    <a:pt x="813456" y="0"/>
                  </a:lnTo>
                  <a:lnTo>
                    <a:pt x="813456" y="2709333"/>
                  </a:lnTo>
                  <a:lnTo>
                    <a:pt x="0" y="2709333"/>
                  </a:lnTo>
                  <a:close/>
                </a:path>
              </a:pathLst>
            </a:custGeom>
            <a:gradFill rotWithShape="true">
              <a:gsLst>
                <a:gs pos="0">
                  <a:srgbClr val="004AAD">
                    <a:alpha val="100000"/>
                  </a:srgbClr>
                </a:gs>
                <a:gs pos="100000">
                  <a:srgbClr val="CB6CE6">
                    <a:alpha val="100000"/>
                  </a:srgbClr>
                </a:gs>
              </a:gsLst>
              <a:lin ang="0"/>
            </a:gradFill>
            <a:ln cap="sq">
              <a:noFill/>
              <a:prstDash val="solid"/>
              <a:miter/>
            </a:ln>
          </p:spPr>
        </p:sp>
        <p:sp>
          <p:nvSpPr>
            <p:cNvPr name="TextBox 4" id="4"/>
            <p:cNvSpPr txBox="true"/>
            <p:nvPr/>
          </p:nvSpPr>
          <p:spPr>
            <a:xfrm>
              <a:off x="0" y="-28575"/>
              <a:ext cx="813456" cy="2737908"/>
            </a:xfrm>
            <a:prstGeom prst="rect">
              <a:avLst/>
            </a:prstGeom>
          </p:spPr>
          <p:txBody>
            <a:bodyPr anchor="ctr" rtlCol="false" tIns="50800" lIns="50800" bIns="50800" rIns="50800"/>
            <a:lstStyle/>
            <a:p>
              <a:pPr algn="ctr">
                <a:lnSpc>
                  <a:spcPts val="2852"/>
                </a:lnSpc>
              </a:pPr>
            </a:p>
          </p:txBody>
        </p:sp>
      </p:grpSp>
      <p:sp>
        <p:nvSpPr>
          <p:cNvPr name="Freeform 5" id="5"/>
          <p:cNvSpPr/>
          <p:nvPr/>
        </p:nvSpPr>
        <p:spPr>
          <a:xfrm flipH="false" flipV="false" rot="0">
            <a:off x="-3725255" y="7105272"/>
            <a:ext cx="7450509" cy="7450509"/>
          </a:xfrm>
          <a:custGeom>
            <a:avLst/>
            <a:gdLst/>
            <a:ahLst/>
            <a:cxnLst/>
            <a:rect r="r" b="b" t="t" l="l"/>
            <a:pathLst>
              <a:path h="7450509" w="7450509">
                <a:moveTo>
                  <a:pt x="0" y="0"/>
                </a:moveTo>
                <a:lnTo>
                  <a:pt x="7450510" y="0"/>
                </a:lnTo>
                <a:lnTo>
                  <a:pt x="7450510" y="7450510"/>
                </a:lnTo>
                <a:lnTo>
                  <a:pt x="0" y="74505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6706625" y="-4304799"/>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8556842" y="2896083"/>
            <a:ext cx="14286856" cy="8090147"/>
          </a:xfrm>
          <a:custGeom>
            <a:avLst/>
            <a:gdLst/>
            <a:ahLst/>
            <a:cxnLst/>
            <a:rect r="r" b="b" t="t" l="l"/>
            <a:pathLst>
              <a:path h="8090147" w="14286856">
                <a:moveTo>
                  <a:pt x="0" y="0"/>
                </a:moveTo>
                <a:lnTo>
                  <a:pt x="14286856" y="0"/>
                </a:lnTo>
                <a:lnTo>
                  <a:pt x="14286856" y="8090147"/>
                </a:lnTo>
                <a:lnTo>
                  <a:pt x="0" y="8090147"/>
                </a:lnTo>
                <a:lnTo>
                  <a:pt x="0" y="0"/>
                </a:lnTo>
                <a:close/>
              </a:path>
            </a:pathLst>
          </a:custGeom>
          <a:blipFill>
            <a:blip r:embed="rId4"/>
            <a:stretch>
              <a:fillRect l="0" t="0" r="0" b="0"/>
            </a:stretch>
          </a:blipFill>
        </p:spPr>
      </p:sp>
      <p:sp>
        <p:nvSpPr>
          <p:cNvPr name="Freeform 8" id="8"/>
          <p:cNvSpPr/>
          <p:nvPr/>
        </p:nvSpPr>
        <p:spPr>
          <a:xfrm flipH="false" flipV="false" rot="0">
            <a:off x="5919349" y="460530"/>
            <a:ext cx="3574333" cy="1136340"/>
          </a:xfrm>
          <a:custGeom>
            <a:avLst/>
            <a:gdLst/>
            <a:ahLst/>
            <a:cxnLst/>
            <a:rect r="r" b="b" t="t" l="l"/>
            <a:pathLst>
              <a:path h="1136340" w="3574333">
                <a:moveTo>
                  <a:pt x="0" y="0"/>
                </a:moveTo>
                <a:lnTo>
                  <a:pt x="3574333" y="0"/>
                </a:lnTo>
                <a:lnTo>
                  <a:pt x="3574333" y="1136340"/>
                </a:lnTo>
                <a:lnTo>
                  <a:pt x="0" y="1136340"/>
                </a:lnTo>
                <a:lnTo>
                  <a:pt x="0" y="0"/>
                </a:lnTo>
                <a:close/>
              </a:path>
            </a:pathLst>
          </a:custGeom>
          <a:blipFill>
            <a:blip r:embed="rId5"/>
            <a:stretch>
              <a:fillRect l="0" t="0" r="0" b="0"/>
            </a:stretch>
          </a:blipFill>
        </p:spPr>
      </p:sp>
      <p:sp>
        <p:nvSpPr>
          <p:cNvPr name="TextBox 9" id="9"/>
          <p:cNvSpPr txBox="true"/>
          <p:nvPr/>
        </p:nvSpPr>
        <p:spPr>
          <a:xfrm rot="0">
            <a:off x="2979673" y="2109636"/>
            <a:ext cx="9453684" cy="5608775"/>
          </a:xfrm>
          <a:prstGeom prst="rect">
            <a:avLst/>
          </a:prstGeom>
        </p:spPr>
        <p:txBody>
          <a:bodyPr anchor="t" rtlCol="false" tIns="0" lIns="0" bIns="0" rIns="0">
            <a:spAutoFit/>
          </a:bodyPr>
          <a:lstStyle/>
          <a:p>
            <a:pPr algn="ctr">
              <a:lnSpc>
                <a:spcPts val="8896"/>
              </a:lnSpc>
              <a:spcBef>
                <a:spcPct val="0"/>
              </a:spcBef>
            </a:pPr>
            <a:r>
              <a:rPr lang="en-US" sz="6739" spc="586">
                <a:solidFill>
                  <a:srgbClr val="C86E0D"/>
                </a:solidFill>
                <a:latin typeface="Merriweather"/>
                <a:ea typeface="Merriweather"/>
                <a:cs typeface="Merriweather"/>
                <a:sym typeface="Merriweather"/>
              </a:rPr>
              <a:t>Exploring Bitcoin Staking Protocols: A New Era for Passive Income in Crypto</a:t>
            </a:r>
          </a:p>
        </p:txBody>
      </p:sp>
      <p:sp>
        <p:nvSpPr>
          <p:cNvPr name="TextBox 10" id="10"/>
          <p:cNvSpPr txBox="true"/>
          <p:nvPr/>
        </p:nvSpPr>
        <p:spPr>
          <a:xfrm rot="0">
            <a:off x="5337529" y="8934767"/>
            <a:ext cx="4737973" cy="580390"/>
          </a:xfrm>
          <a:prstGeom prst="rect">
            <a:avLst/>
          </a:prstGeom>
        </p:spPr>
        <p:txBody>
          <a:bodyPr anchor="t" rtlCol="false" tIns="0" lIns="0" bIns="0" rIns="0">
            <a:spAutoFit/>
          </a:bodyPr>
          <a:lstStyle/>
          <a:p>
            <a:pPr algn="ctr">
              <a:lnSpc>
                <a:spcPts val="4759"/>
              </a:lnSpc>
            </a:pPr>
            <a:r>
              <a:rPr lang="en-US" sz="3399" b="true">
                <a:solidFill>
                  <a:srgbClr val="004AAD"/>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AutoShape 2" id="2"/>
          <p:cNvSpPr/>
          <p:nvPr/>
        </p:nvSpPr>
        <p:spPr>
          <a:xfrm flipH="true">
            <a:off x="4954093" y="-208997"/>
            <a:ext cx="0" cy="10974228"/>
          </a:xfrm>
          <a:prstGeom prst="line">
            <a:avLst/>
          </a:prstGeom>
          <a:ln cap="flat" w="19050">
            <a:solidFill>
              <a:srgbClr val="100F0D"/>
            </a:solidFill>
            <a:prstDash val="solid"/>
            <a:headEnd type="none" len="sm" w="sm"/>
            <a:tailEnd type="none" len="sm" w="sm"/>
          </a:ln>
        </p:spPr>
      </p:sp>
      <p:grpSp>
        <p:nvGrpSpPr>
          <p:cNvPr name="Group 3" id="3"/>
          <p:cNvGrpSpPr/>
          <p:nvPr/>
        </p:nvGrpSpPr>
        <p:grpSpPr>
          <a:xfrm rot="0">
            <a:off x="0" y="0"/>
            <a:ext cx="4848206" cy="10287000"/>
            <a:chOff x="0" y="0"/>
            <a:chExt cx="1276894" cy="2709333"/>
          </a:xfrm>
        </p:grpSpPr>
        <p:sp>
          <p:nvSpPr>
            <p:cNvPr name="Freeform 4" id="4"/>
            <p:cNvSpPr/>
            <p:nvPr/>
          </p:nvSpPr>
          <p:spPr>
            <a:xfrm flipH="false" flipV="false" rot="0">
              <a:off x="0" y="0"/>
              <a:ext cx="1276894" cy="2709333"/>
            </a:xfrm>
            <a:custGeom>
              <a:avLst/>
              <a:gdLst/>
              <a:ahLst/>
              <a:cxnLst/>
              <a:rect r="r" b="b" t="t" l="l"/>
              <a:pathLst>
                <a:path h="2709333" w="1276894">
                  <a:moveTo>
                    <a:pt x="0" y="0"/>
                  </a:moveTo>
                  <a:lnTo>
                    <a:pt x="1276894" y="0"/>
                  </a:lnTo>
                  <a:lnTo>
                    <a:pt x="1276894" y="2709333"/>
                  </a:lnTo>
                  <a:lnTo>
                    <a:pt x="0" y="2709333"/>
                  </a:lnTo>
                  <a:close/>
                </a:path>
              </a:pathLst>
            </a:custGeom>
            <a:gradFill rotWithShape="true">
              <a:gsLst>
                <a:gs pos="0">
                  <a:srgbClr val="004AAD">
                    <a:alpha val="100000"/>
                  </a:srgbClr>
                </a:gs>
                <a:gs pos="100000">
                  <a:srgbClr val="CB6CE6">
                    <a:alpha val="100000"/>
                  </a:srgbClr>
                </a:gs>
              </a:gsLst>
              <a:lin ang="0"/>
            </a:gradFill>
          </p:spPr>
        </p:sp>
        <p:sp>
          <p:nvSpPr>
            <p:cNvPr name="TextBox 5" id="5"/>
            <p:cNvSpPr txBox="true"/>
            <p:nvPr/>
          </p:nvSpPr>
          <p:spPr>
            <a:xfrm>
              <a:off x="0" y="-28575"/>
              <a:ext cx="1276894" cy="2737908"/>
            </a:xfrm>
            <a:prstGeom prst="rect">
              <a:avLst/>
            </a:prstGeom>
          </p:spPr>
          <p:txBody>
            <a:bodyPr anchor="ctr" rtlCol="false" tIns="50800" lIns="50800" bIns="50800" rIns="50800"/>
            <a:lstStyle/>
            <a:p>
              <a:pPr algn="ctr">
                <a:lnSpc>
                  <a:spcPts val="2852"/>
                </a:lnSpc>
              </a:pPr>
            </a:p>
          </p:txBody>
        </p:sp>
      </p:grpSp>
      <p:grpSp>
        <p:nvGrpSpPr>
          <p:cNvPr name="Group 6" id="6"/>
          <p:cNvGrpSpPr/>
          <p:nvPr/>
        </p:nvGrpSpPr>
        <p:grpSpPr>
          <a:xfrm rot="0">
            <a:off x="1656637" y="1771117"/>
            <a:ext cx="17822925" cy="6405099"/>
            <a:chOff x="0" y="0"/>
            <a:chExt cx="4694104" cy="1686940"/>
          </a:xfrm>
        </p:grpSpPr>
        <p:sp>
          <p:nvSpPr>
            <p:cNvPr name="Freeform 7" id="7"/>
            <p:cNvSpPr/>
            <p:nvPr/>
          </p:nvSpPr>
          <p:spPr>
            <a:xfrm flipH="false" flipV="false" rot="0">
              <a:off x="0" y="0"/>
              <a:ext cx="4694104" cy="1686940"/>
            </a:xfrm>
            <a:custGeom>
              <a:avLst/>
              <a:gdLst/>
              <a:ahLst/>
              <a:cxnLst/>
              <a:rect r="r" b="b" t="t" l="l"/>
              <a:pathLst>
                <a:path h="1686940" w="4694104">
                  <a:moveTo>
                    <a:pt x="0" y="0"/>
                  </a:moveTo>
                  <a:lnTo>
                    <a:pt x="4694104" y="0"/>
                  </a:lnTo>
                  <a:lnTo>
                    <a:pt x="4694104" y="1686940"/>
                  </a:lnTo>
                  <a:lnTo>
                    <a:pt x="0" y="1686940"/>
                  </a:lnTo>
                  <a:close/>
                </a:path>
              </a:pathLst>
            </a:custGeom>
            <a:solidFill>
              <a:srgbClr val="F2F1EB"/>
            </a:solidFill>
          </p:spPr>
        </p:sp>
        <p:sp>
          <p:nvSpPr>
            <p:cNvPr name="TextBox 8" id="8"/>
            <p:cNvSpPr txBox="true"/>
            <p:nvPr/>
          </p:nvSpPr>
          <p:spPr>
            <a:xfrm>
              <a:off x="0" y="-28575"/>
              <a:ext cx="4694104" cy="1715515"/>
            </a:xfrm>
            <a:prstGeom prst="rect">
              <a:avLst/>
            </a:prstGeom>
          </p:spPr>
          <p:txBody>
            <a:bodyPr anchor="ctr" rtlCol="false" tIns="50800" lIns="50800" bIns="50800" rIns="50800"/>
            <a:lstStyle/>
            <a:p>
              <a:pPr algn="ctr">
                <a:lnSpc>
                  <a:spcPts val="2852"/>
                </a:lnSpc>
              </a:pPr>
            </a:p>
          </p:txBody>
        </p:sp>
      </p:grpSp>
      <p:sp>
        <p:nvSpPr>
          <p:cNvPr name="TextBox 9" id="9"/>
          <p:cNvSpPr txBox="true"/>
          <p:nvPr/>
        </p:nvSpPr>
        <p:spPr>
          <a:xfrm rot="0">
            <a:off x="1929143" y="2704744"/>
            <a:ext cx="16043066" cy="4823775"/>
          </a:xfrm>
          <a:prstGeom prst="rect">
            <a:avLst/>
          </a:prstGeom>
        </p:spPr>
        <p:txBody>
          <a:bodyPr anchor="t" rtlCol="false" tIns="0" lIns="0" bIns="0" rIns="0">
            <a:spAutoFit/>
          </a:bodyPr>
          <a:lstStyle/>
          <a:p>
            <a:pPr algn="ctr">
              <a:lnSpc>
                <a:spcPts val="2942"/>
              </a:lnSpc>
              <a:spcBef>
                <a:spcPct val="0"/>
              </a:spcBef>
            </a:pPr>
            <a:r>
              <a:rPr lang="en-US" sz="2229" spc="193">
                <a:solidFill>
                  <a:srgbClr val="C86E0D"/>
                </a:solidFill>
                <a:latin typeface="Merriweather"/>
                <a:ea typeface="Merriweather"/>
                <a:cs typeface="Merriweather"/>
                <a:sym typeface="Merriweather"/>
              </a:rPr>
              <a:t>Bitcoin, the pioneer and leading cryptocurrency, has since inception relied on a Proof-of-Work (PoW) mechanism where miners solve intricate mathematical puzzles to complete transactions. This complex and resource-hogging system of transaction verification is in stark contrast to the economically convenient Proof-of-Stake (PoS) paradigm whereby the network is secured by validators who have smoothed and locked some tokens in a means called ‘staking.’ Staking is becoming a favorable venture in earning funds from PoS driven digitals and already created complications in bitcoin based platforms which only have PoW based structures. Nevertheless, some solutions are beginning to solve this problem which is positive because developing these opportunities for passive income is important for the bitcoin economy. </a:t>
            </a:r>
          </a:p>
          <a:p>
            <a:pPr algn="ctr">
              <a:lnSpc>
                <a:spcPts val="2942"/>
              </a:lnSpc>
              <a:spcBef>
                <a:spcPct val="0"/>
              </a:spcBef>
            </a:pPr>
          </a:p>
          <a:p>
            <a:pPr algn="ctr">
              <a:lnSpc>
                <a:spcPts val="2942"/>
              </a:lnSpc>
              <a:spcBef>
                <a:spcPct val="0"/>
              </a:spcBef>
            </a:pPr>
            <a:r>
              <a:rPr lang="en-US" sz="2229" spc="193">
                <a:solidFill>
                  <a:srgbClr val="C86E0D"/>
                </a:solidFill>
                <a:latin typeface="Merriweather"/>
                <a:ea typeface="Merriweather"/>
                <a:cs typeface="Merriweather"/>
                <a:sym typeface="Merriweather"/>
              </a:rPr>
              <a:t>This article focuses on sizing up the new idea of </a:t>
            </a:r>
            <a:r>
              <a:rPr lang="en-US" b="true" sz="2229" spc="193" u="sng">
                <a:solidFill>
                  <a:srgbClr val="FF3131"/>
                </a:solidFill>
                <a:latin typeface="Merriweather Bold"/>
                <a:ea typeface="Merriweather Bold"/>
                <a:cs typeface="Merriweather Bold"/>
                <a:sym typeface="Merriweather Bold"/>
                <a:hlinkClick r:id="rId2" tooltip="https://www.blockchainx.tech/bitcoin-staking-protocol-development/"/>
              </a:rPr>
              <a:t>Bitcoin staking protocol development</a:t>
            </a:r>
            <a:r>
              <a:rPr lang="en-US" sz="2229" spc="193">
                <a:solidFill>
                  <a:srgbClr val="000000"/>
                </a:solidFill>
                <a:latin typeface="Merriweather"/>
                <a:ea typeface="Merriweather"/>
                <a:cs typeface="Merriweather"/>
                <a:sym typeface="Merriweather"/>
              </a:rPr>
              <a:t>, </a:t>
            </a:r>
            <a:r>
              <a:rPr lang="en-US" sz="2229" spc="193">
                <a:solidFill>
                  <a:srgbClr val="C86E0D"/>
                </a:solidFill>
                <a:latin typeface="Merriweather"/>
                <a:ea typeface="Merriweather"/>
                <a:cs typeface="Merriweather"/>
                <a:sym typeface="Merriweather"/>
              </a:rPr>
              <a:t>their strengths, obstacles and prospects on this aspect.</a:t>
            </a:r>
          </a:p>
          <a:p>
            <a:pPr algn="ctr">
              <a:lnSpc>
                <a:spcPts val="2942"/>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74751" y="-1571514"/>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7791664" y="-8520273"/>
            <a:ext cx="3088591" cy="19438664"/>
            <a:chOff x="0" y="0"/>
            <a:chExt cx="813456" cy="5119648"/>
          </a:xfrm>
        </p:grpSpPr>
        <p:sp>
          <p:nvSpPr>
            <p:cNvPr name="Freeform 5" id="5"/>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6" id="6"/>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7" id="7"/>
          <p:cNvSpPr txBox="true"/>
          <p:nvPr/>
        </p:nvSpPr>
        <p:spPr>
          <a:xfrm rot="0">
            <a:off x="4907752" y="971550"/>
            <a:ext cx="7972901"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004AAD"/>
                </a:solidFill>
                <a:latin typeface="Merriweather Bold"/>
                <a:ea typeface="Merriweather Bold"/>
                <a:cs typeface="Merriweather Bold"/>
                <a:sym typeface="Merriweather Bold"/>
              </a:rPr>
              <a:t>Understanding Staking </a:t>
            </a:r>
          </a:p>
        </p:txBody>
      </p:sp>
      <p:sp>
        <p:nvSpPr>
          <p:cNvPr name="TextBox 8" id="8"/>
          <p:cNvSpPr txBox="true"/>
          <p:nvPr/>
        </p:nvSpPr>
        <p:spPr>
          <a:xfrm rot="0">
            <a:off x="2918086" y="3342958"/>
            <a:ext cx="11952233" cy="6134696"/>
          </a:xfrm>
          <a:prstGeom prst="rect">
            <a:avLst/>
          </a:prstGeom>
        </p:spPr>
        <p:txBody>
          <a:bodyPr anchor="t" rtlCol="false" tIns="0" lIns="0" bIns="0" rIns="0">
            <a:spAutoFit/>
          </a:bodyPr>
          <a:lstStyle/>
          <a:p>
            <a:pPr algn="ctr">
              <a:lnSpc>
                <a:spcPts val="3248"/>
              </a:lnSpc>
              <a:spcBef>
                <a:spcPct val="0"/>
              </a:spcBef>
            </a:pPr>
            <a:r>
              <a:rPr lang="en-US" sz="2460" spc="214">
                <a:solidFill>
                  <a:srgbClr val="C86E0D"/>
                </a:solidFill>
                <a:latin typeface="Merriweather"/>
                <a:ea typeface="Merriweather"/>
                <a:cs typeface="Merriweather"/>
                <a:sym typeface="Merriweather"/>
              </a:rPr>
              <a:t>Staking is a technique introduced by blockchain networks utilizing the Proof of Stake (PoS) consensus method for transaction validation and network security. In general, PoS works as follows:</a:t>
            </a:r>
          </a:p>
          <a:p>
            <a:pPr algn="ctr">
              <a:lnSpc>
                <a:spcPts val="3248"/>
              </a:lnSpc>
              <a:spcBef>
                <a:spcPct val="0"/>
              </a:spcBef>
            </a:pPr>
          </a:p>
          <a:p>
            <a:pPr algn="l" marL="531303" indent="-265652" lvl="1">
              <a:lnSpc>
                <a:spcPts val="3248"/>
              </a:lnSpc>
              <a:buFont typeface="Arial"/>
              <a:buChar char="•"/>
            </a:pPr>
            <a:r>
              <a:rPr lang="en-US" sz="2460" spc="214">
                <a:solidFill>
                  <a:srgbClr val="C86E0D"/>
                </a:solidFill>
                <a:latin typeface="Merriweather"/>
                <a:ea typeface="Merriweather"/>
                <a:cs typeface="Merriweather"/>
                <a:sym typeface="Merriweather"/>
              </a:rPr>
              <a:t>A certain amount of cryptocurrency (stake) is locked as collateral by validators.</a:t>
            </a:r>
          </a:p>
          <a:p>
            <a:pPr algn="l">
              <a:lnSpc>
                <a:spcPts val="3248"/>
              </a:lnSpc>
            </a:pPr>
          </a:p>
          <a:p>
            <a:pPr algn="l" marL="531303" indent="-265652" lvl="1">
              <a:lnSpc>
                <a:spcPts val="3248"/>
              </a:lnSpc>
              <a:buFont typeface="Arial"/>
              <a:buChar char="•"/>
            </a:pPr>
            <a:r>
              <a:rPr lang="en-US" sz="2460" spc="214">
                <a:solidFill>
                  <a:srgbClr val="C86E0D"/>
                </a:solidFill>
                <a:latin typeface="Merriweather"/>
                <a:ea typeface="Merriweather"/>
                <a:cs typeface="Merriweather"/>
                <a:sym typeface="Merriweather"/>
              </a:rPr>
              <a:t>Validators are chosen randomly to incorporate the next block with respect to the transactions in the blockchain.</a:t>
            </a:r>
          </a:p>
          <a:p>
            <a:pPr algn="l">
              <a:lnSpc>
                <a:spcPts val="3248"/>
              </a:lnSpc>
            </a:pPr>
          </a:p>
          <a:p>
            <a:pPr algn="l" marL="531303" indent="-265652" lvl="1">
              <a:lnSpc>
                <a:spcPts val="3248"/>
              </a:lnSpc>
              <a:buFont typeface="Arial"/>
              <a:buChar char="•"/>
            </a:pPr>
            <a:r>
              <a:rPr lang="en-US" sz="2460" spc="214">
                <a:solidFill>
                  <a:srgbClr val="C86E0D"/>
                </a:solidFill>
                <a:latin typeface="Merriweather"/>
                <a:ea typeface="Merriweather"/>
                <a:cs typeface="Merriweather"/>
                <a:sym typeface="Merriweather"/>
              </a:rPr>
              <a:t>If the validators play the game in good faith, they are rewarded (either with the issue of new tokens or transaction fees). Otherwise, if they choose to cheat, there are consequences which may include loss of part or the entire amount staked.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74751" y="-1571514"/>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7791664" y="-8520273"/>
            <a:ext cx="3088591" cy="19438664"/>
            <a:chOff x="0" y="0"/>
            <a:chExt cx="813456" cy="5119648"/>
          </a:xfrm>
        </p:grpSpPr>
        <p:sp>
          <p:nvSpPr>
            <p:cNvPr name="Freeform 5" id="5"/>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6" id="6"/>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7" id="7"/>
          <p:cNvSpPr txBox="true"/>
          <p:nvPr/>
        </p:nvSpPr>
        <p:spPr>
          <a:xfrm rot="0">
            <a:off x="6657722" y="773241"/>
            <a:ext cx="4275614" cy="1061496"/>
          </a:xfrm>
          <a:prstGeom prst="rect">
            <a:avLst/>
          </a:prstGeom>
        </p:spPr>
        <p:txBody>
          <a:bodyPr anchor="t" rtlCol="false" tIns="0" lIns="0" bIns="0" rIns="0">
            <a:spAutoFit/>
          </a:bodyPr>
          <a:lstStyle/>
          <a:p>
            <a:pPr algn="ctr">
              <a:lnSpc>
                <a:spcPts val="8565"/>
              </a:lnSpc>
              <a:spcBef>
                <a:spcPct val="0"/>
              </a:spcBef>
            </a:pPr>
            <a:r>
              <a:rPr lang="en-US" b="true" sz="6489" spc="564">
                <a:solidFill>
                  <a:srgbClr val="004AAD"/>
                </a:solidFill>
                <a:latin typeface="Merriweather Bold"/>
                <a:ea typeface="Merriweather Bold"/>
                <a:cs typeface="Merriweather Bold"/>
                <a:sym typeface="Merriweather Bold"/>
              </a:rPr>
              <a:t> Benefits</a:t>
            </a:r>
          </a:p>
        </p:txBody>
      </p:sp>
      <p:sp>
        <p:nvSpPr>
          <p:cNvPr name="TextBox 8" id="8"/>
          <p:cNvSpPr txBox="true"/>
          <p:nvPr/>
        </p:nvSpPr>
        <p:spPr>
          <a:xfrm rot="0">
            <a:off x="3365776" y="4042317"/>
            <a:ext cx="11222847" cy="4775127"/>
          </a:xfrm>
          <a:prstGeom prst="rect">
            <a:avLst/>
          </a:prstGeom>
        </p:spPr>
        <p:txBody>
          <a:bodyPr anchor="t" rtlCol="false" tIns="0" lIns="0" bIns="0" rIns="0">
            <a:spAutoFit/>
          </a:bodyPr>
          <a:lstStyle/>
          <a:p>
            <a:pPr algn="ctr">
              <a:lnSpc>
                <a:spcPts val="3428"/>
              </a:lnSpc>
              <a:spcBef>
                <a:spcPct val="0"/>
              </a:spcBef>
            </a:pPr>
            <a:r>
              <a:rPr lang="en-US" sz="2597" spc="225">
                <a:solidFill>
                  <a:srgbClr val="C86E0D"/>
                </a:solidFill>
                <a:latin typeface="Merriweather"/>
                <a:ea typeface="Merriweather"/>
                <a:cs typeface="Merriweather"/>
                <a:sym typeface="Merriweather"/>
              </a:rPr>
              <a:t>Some of the main advantages that staking offers are:</a:t>
            </a:r>
          </a:p>
          <a:p>
            <a:pPr algn="ctr">
              <a:lnSpc>
                <a:spcPts val="3428"/>
              </a:lnSpc>
              <a:spcBef>
                <a:spcPct val="0"/>
              </a:spcBef>
            </a:pPr>
          </a:p>
          <a:p>
            <a:pPr algn="l" marL="560826" indent="-280413" lvl="1">
              <a:lnSpc>
                <a:spcPts val="3428"/>
              </a:lnSpc>
              <a:buFont typeface="Arial"/>
              <a:buChar char="•"/>
            </a:pPr>
            <a:r>
              <a:rPr lang="en-US" sz="2597" spc="225">
                <a:solidFill>
                  <a:srgbClr val="004AAD"/>
                </a:solidFill>
                <a:latin typeface="Merriweather"/>
                <a:ea typeface="Merriweather"/>
                <a:cs typeface="Merriweather"/>
                <a:sym typeface="Merriweather"/>
              </a:rPr>
              <a:t>Energy Efficiency: </a:t>
            </a:r>
            <a:r>
              <a:rPr lang="en-US" sz="2597" spc="225">
                <a:solidFill>
                  <a:srgbClr val="C86E0D"/>
                </a:solidFill>
                <a:latin typeface="Merriweather"/>
                <a:ea typeface="Merriweather"/>
                <a:cs typeface="Merriweather"/>
                <a:sym typeface="Merriweather"/>
              </a:rPr>
              <a:t>As opposed to PoW, staking technology does not involve a lot of power.</a:t>
            </a:r>
          </a:p>
          <a:p>
            <a:pPr algn="l">
              <a:lnSpc>
                <a:spcPts val="3428"/>
              </a:lnSpc>
            </a:pPr>
          </a:p>
          <a:p>
            <a:pPr algn="l" marL="560826" indent="-280413" lvl="1">
              <a:lnSpc>
                <a:spcPts val="3428"/>
              </a:lnSpc>
              <a:buFont typeface="Arial"/>
              <a:buChar char="•"/>
            </a:pPr>
            <a:r>
              <a:rPr lang="en-US" sz="2597" spc="225">
                <a:solidFill>
                  <a:srgbClr val="004AAD"/>
                </a:solidFill>
                <a:latin typeface="Merriweather"/>
                <a:ea typeface="Merriweather"/>
                <a:cs typeface="Merriweather"/>
                <a:sym typeface="Merriweather"/>
              </a:rPr>
              <a:t>Passive Income: </a:t>
            </a:r>
            <a:r>
              <a:rPr lang="en-US" sz="2597" spc="225">
                <a:solidFill>
                  <a:srgbClr val="C86E0D"/>
                </a:solidFill>
                <a:latin typeface="Merriweather"/>
                <a:ea typeface="Merriweather"/>
                <a:cs typeface="Merriweather"/>
                <a:sym typeface="Merriweather"/>
              </a:rPr>
              <a:t>Staking is possible with tokens for holders on the principle of receiving rewards, without engaging in such activities as mining or trading.</a:t>
            </a:r>
          </a:p>
          <a:p>
            <a:pPr algn="l">
              <a:lnSpc>
                <a:spcPts val="3428"/>
              </a:lnSpc>
            </a:pPr>
          </a:p>
          <a:p>
            <a:pPr algn="l" marL="560826" indent="-280413" lvl="1">
              <a:lnSpc>
                <a:spcPts val="3428"/>
              </a:lnSpc>
              <a:buFont typeface="Arial"/>
              <a:buChar char="•"/>
            </a:pPr>
            <a:r>
              <a:rPr lang="en-US" sz="2597" spc="225">
                <a:solidFill>
                  <a:srgbClr val="004AAD"/>
                </a:solidFill>
                <a:latin typeface="Merriweather"/>
                <a:ea typeface="Merriweather"/>
                <a:cs typeface="Merriweather"/>
                <a:sym typeface="Merriweather"/>
              </a:rPr>
              <a:t>Network Security: </a:t>
            </a:r>
            <a:r>
              <a:rPr lang="en-US" sz="2597" spc="225">
                <a:solidFill>
                  <a:srgbClr val="C86E0D"/>
                </a:solidFill>
                <a:latin typeface="Merriweather"/>
                <a:ea typeface="Merriweather"/>
                <a:cs typeface="Merriweather"/>
                <a:sym typeface="Merriweather"/>
              </a:rPr>
              <a:t>The more tokens are staked the stronger the network security becomes.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74751" y="-1571514"/>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7791664" y="-8520273"/>
            <a:ext cx="3088591" cy="19438664"/>
            <a:chOff x="0" y="0"/>
            <a:chExt cx="813456" cy="5119648"/>
          </a:xfrm>
        </p:grpSpPr>
        <p:sp>
          <p:nvSpPr>
            <p:cNvPr name="Freeform 5" id="5"/>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6" id="6"/>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7" id="7"/>
          <p:cNvSpPr txBox="true"/>
          <p:nvPr/>
        </p:nvSpPr>
        <p:spPr>
          <a:xfrm rot="0">
            <a:off x="1700745" y="773241"/>
            <a:ext cx="14552910" cy="1061496"/>
          </a:xfrm>
          <a:prstGeom prst="rect">
            <a:avLst/>
          </a:prstGeom>
        </p:spPr>
        <p:txBody>
          <a:bodyPr anchor="t" rtlCol="false" tIns="0" lIns="0" bIns="0" rIns="0">
            <a:spAutoFit/>
          </a:bodyPr>
          <a:lstStyle/>
          <a:p>
            <a:pPr algn="ctr">
              <a:lnSpc>
                <a:spcPts val="8565"/>
              </a:lnSpc>
              <a:spcBef>
                <a:spcPct val="0"/>
              </a:spcBef>
            </a:pPr>
            <a:r>
              <a:rPr lang="en-US" b="true" sz="6489" spc="564">
                <a:solidFill>
                  <a:srgbClr val="004AAD"/>
                </a:solidFill>
                <a:latin typeface="Merriweather Bold"/>
                <a:ea typeface="Merriweather Bold"/>
                <a:cs typeface="Merriweather Bold"/>
                <a:sym typeface="Merriweather Bold"/>
              </a:rPr>
              <a:t>Approaches to Bitcoin Staking</a:t>
            </a:r>
          </a:p>
        </p:txBody>
      </p:sp>
      <p:sp>
        <p:nvSpPr>
          <p:cNvPr name="TextBox 8" id="8"/>
          <p:cNvSpPr txBox="true"/>
          <p:nvPr/>
        </p:nvSpPr>
        <p:spPr>
          <a:xfrm rot="0">
            <a:off x="1395385" y="2987286"/>
            <a:ext cx="15163630" cy="6953846"/>
          </a:xfrm>
          <a:prstGeom prst="rect">
            <a:avLst/>
          </a:prstGeom>
        </p:spPr>
        <p:txBody>
          <a:bodyPr anchor="t" rtlCol="false" tIns="0" lIns="0" bIns="0" rIns="0">
            <a:spAutoFit/>
          </a:bodyPr>
          <a:lstStyle/>
          <a:p>
            <a:pPr algn="ctr">
              <a:lnSpc>
                <a:spcPts val="3248"/>
              </a:lnSpc>
              <a:spcBef>
                <a:spcPct val="0"/>
              </a:spcBef>
            </a:pPr>
          </a:p>
          <a:p>
            <a:pPr algn="ctr">
              <a:lnSpc>
                <a:spcPts val="3248"/>
              </a:lnSpc>
              <a:spcBef>
                <a:spcPct val="0"/>
              </a:spcBef>
            </a:pPr>
            <a:r>
              <a:rPr lang="en-US" sz="2460" spc="214">
                <a:solidFill>
                  <a:srgbClr val="004AAD"/>
                </a:solidFill>
                <a:latin typeface="Merriweather"/>
                <a:ea typeface="Merriweather"/>
                <a:cs typeface="Merriweather"/>
                <a:sym typeface="Merriweather"/>
              </a:rPr>
              <a:t>1. Sidechain Staking :</a:t>
            </a:r>
            <a:r>
              <a:rPr lang="en-US" sz="2460" spc="214">
                <a:solidFill>
                  <a:srgbClr val="C86E0D"/>
                </a:solidFill>
                <a:latin typeface="Merriweather"/>
                <a:ea typeface="Merriweather"/>
                <a:cs typeface="Merriweather"/>
                <a:sym typeface="Merriweather"/>
              </a:rPr>
              <a:t> A sidechain is a blockchain which is pegged to the Bitcoin blockchain but operates independently enabling certain experiments. It is therefore possible to transfer Bitcoin to a sidechain that utilizes the proof of stake (PoS) consensus mechanism whereby a user can stake their Bitcoin in the sidechain and receive a native token of the sidechain or profit from sidechain fees. The projects such as Liquid and RSK have the sidechain versions too that can enable participants to stake.</a:t>
            </a:r>
          </a:p>
          <a:p>
            <a:pPr algn="ctr">
              <a:lnSpc>
                <a:spcPts val="3248"/>
              </a:lnSpc>
              <a:spcBef>
                <a:spcPct val="0"/>
              </a:spcBef>
            </a:pPr>
          </a:p>
          <a:p>
            <a:pPr algn="ctr">
              <a:lnSpc>
                <a:spcPts val="3248"/>
              </a:lnSpc>
              <a:spcBef>
                <a:spcPct val="0"/>
              </a:spcBef>
            </a:pPr>
            <a:r>
              <a:rPr lang="en-US" sz="2460" spc="214">
                <a:solidFill>
                  <a:srgbClr val="004AAD"/>
                </a:solidFill>
                <a:latin typeface="Merriweather"/>
                <a:ea typeface="Merriweather"/>
                <a:cs typeface="Merriweather"/>
                <a:sym typeface="Merriweather"/>
              </a:rPr>
              <a:t>2. Wrapped Bitcoin (WBTC) on PoS Blockchains : </a:t>
            </a:r>
            <a:r>
              <a:rPr lang="en-US" sz="2460" spc="214">
                <a:solidFill>
                  <a:srgbClr val="C86E0D"/>
                </a:solidFill>
                <a:latin typeface="Merriweather"/>
                <a:ea typeface="Merriweather"/>
                <a:cs typeface="Merriweather"/>
                <a:sym typeface="Merriweather"/>
              </a:rPr>
              <a:t>Wrapped Bitcoin (WBTC) refers to the ERC-20 Bitcoin token which is built on top of the Ethereum and other Proof-of-Stake (PoS) blockchains. This means Bitcoin can be minted as WBTC and stakers can therefore use platforms such as Ethereum, Solana or Avalanche that are based on the PoS. This method does not particularly seek to stake any funds in the Bitcoin network since it is contingent with the reliability of the U.S. dollar. Nevertheless, it enables the owners of Bitcoin to earn staking rewards in a round about way</a:t>
            </a:r>
            <a:r>
              <a:rPr lang="en-US" sz="2460" spc="214">
                <a:solidFill>
                  <a:srgbClr val="004AAD"/>
                </a:solidFill>
                <a:latin typeface="Merriweather"/>
                <a:ea typeface="Merriweather"/>
                <a:cs typeface="Merriweather"/>
                <a:sym typeface="Merriweather"/>
              </a:rPr>
              <a:t>.</a:t>
            </a:r>
          </a:p>
          <a:p>
            <a:pPr algn="ctr">
              <a:lnSpc>
                <a:spcPts val="3248"/>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683916" y="-3955943"/>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528295" y="2946509"/>
            <a:ext cx="14949800" cy="5315546"/>
          </a:xfrm>
          <a:prstGeom prst="rect">
            <a:avLst/>
          </a:prstGeom>
        </p:spPr>
        <p:txBody>
          <a:bodyPr anchor="t" rtlCol="false" tIns="0" lIns="0" bIns="0" rIns="0">
            <a:spAutoFit/>
          </a:bodyPr>
          <a:lstStyle/>
          <a:p>
            <a:pPr algn="ctr">
              <a:lnSpc>
                <a:spcPts val="3248"/>
              </a:lnSpc>
              <a:spcBef>
                <a:spcPct val="0"/>
              </a:spcBef>
            </a:pPr>
            <a:r>
              <a:rPr lang="en-US" sz="2460" spc="214">
                <a:solidFill>
                  <a:srgbClr val="004AAD"/>
                </a:solidFill>
                <a:latin typeface="Merriweather"/>
                <a:ea typeface="Merriweather"/>
                <a:cs typeface="Merriweather"/>
                <a:sym typeface="Merriweather"/>
              </a:rPr>
              <a:t>3. Layer 2 Solutions for Staking :</a:t>
            </a:r>
            <a:r>
              <a:rPr lang="en-US" sz="2460" spc="214">
                <a:solidFill>
                  <a:srgbClr val="C86E0D"/>
                </a:solidFill>
                <a:latin typeface="Merriweather"/>
                <a:ea typeface="Merriweather"/>
                <a:cs typeface="Merriweather"/>
                <a:sym typeface="Merriweather"/>
              </a:rPr>
              <a:t> Lightning Network and similar Layer 2 solutions have been developed to enhance Bitcoin's scalability and speed in terms of transaction volumes. Staking is another aspect that can be introduced into layer 2 solutions where participants are rewarded by laying their bitcoins within the layer 2 network.</a:t>
            </a:r>
          </a:p>
          <a:p>
            <a:pPr algn="ctr">
              <a:lnSpc>
                <a:spcPts val="3248"/>
              </a:lnSpc>
              <a:spcBef>
                <a:spcPct val="0"/>
              </a:spcBef>
            </a:pPr>
          </a:p>
          <a:p>
            <a:pPr algn="ctr">
              <a:lnSpc>
                <a:spcPts val="3248"/>
              </a:lnSpc>
              <a:spcBef>
                <a:spcPct val="0"/>
              </a:spcBef>
            </a:pPr>
            <a:r>
              <a:rPr lang="en-US" sz="2460" spc="214">
                <a:solidFill>
                  <a:srgbClr val="004AAD"/>
                </a:solidFill>
                <a:latin typeface="Merriweather"/>
                <a:ea typeface="Merriweather"/>
                <a:cs typeface="Merriweather"/>
                <a:sym typeface="Merriweather"/>
              </a:rPr>
              <a:t>4. DeFi Lending and Staking Protocols : </a:t>
            </a:r>
            <a:r>
              <a:rPr lang="en-US" sz="2460" spc="214">
                <a:solidFill>
                  <a:srgbClr val="C86E0D"/>
                </a:solidFill>
                <a:latin typeface="Merriweather"/>
                <a:ea typeface="Merriweather"/>
                <a:cs typeface="Merriweather"/>
                <a:sym typeface="Merriweather"/>
              </a:rPr>
              <a:t>For certain decentralized finance (DeFi) systems, it is possible for participants to engage in “staking” of bitcoins by means of “lending” them to the system. The lent bitcoins are put to use for generating profits with a portion of those profits distributed to the lenders as a reward. This is not staking in the strictest sense, but it does allow for earning income passively, akin to earning staking rewards instead.</a:t>
            </a:r>
          </a:p>
          <a:p>
            <a:pPr algn="ctr">
              <a:lnSpc>
                <a:spcPts val="3248"/>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74751" y="-1571514"/>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7791664" y="-8520273"/>
            <a:ext cx="3088591" cy="19438664"/>
            <a:chOff x="0" y="0"/>
            <a:chExt cx="813456" cy="5119648"/>
          </a:xfrm>
        </p:grpSpPr>
        <p:sp>
          <p:nvSpPr>
            <p:cNvPr name="Freeform 5" id="5"/>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6" id="6"/>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7" id="7"/>
          <p:cNvSpPr txBox="true"/>
          <p:nvPr/>
        </p:nvSpPr>
        <p:spPr>
          <a:xfrm rot="0">
            <a:off x="353020" y="1042796"/>
            <a:ext cx="17581959" cy="1045628"/>
          </a:xfrm>
          <a:prstGeom prst="rect">
            <a:avLst/>
          </a:prstGeom>
        </p:spPr>
        <p:txBody>
          <a:bodyPr anchor="t" rtlCol="false" tIns="0" lIns="0" bIns="0" rIns="0">
            <a:spAutoFit/>
          </a:bodyPr>
          <a:lstStyle/>
          <a:p>
            <a:pPr algn="ctr">
              <a:lnSpc>
                <a:spcPts val="8433"/>
              </a:lnSpc>
              <a:spcBef>
                <a:spcPct val="0"/>
              </a:spcBef>
            </a:pPr>
            <a:r>
              <a:rPr lang="en-US" b="true" sz="6389" spc="555">
                <a:solidFill>
                  <a:srgbClr val="004AAD"/>
                </a:solidFill>
                <a:latin typeface="Merriweather Bold"/>
                <a:ea typeface="Merriweather Bold"/>
                <a:cs typeface="Merriweather Bold"/>
                <a:sym typeface="Merriweather Bold"/>
              </a:rPr>
              <a:t>Benefits of Bitcoin Staking Protocols</a:t>
            </a:r>
          </a:p>
        </p:txBody>
      </p:sp>
      <p:sp>
        <p:nvSpPr>
          <p:cNvPr name="TextBox 8" id="8"/>
          <p:cNvSpPr txBox="true"/>
          <p:nvPr/>
        </p:nvSpPr>
        <p:spPr>
          <a:xfrm rot="0">
            <a:off x="1623682" y="3424071"/>
            <a:ext cx="15040635" cy="6134696"/>
          </a:xfrm>
          <a:prstGeom prst="rect">
            <a:avLst/>
          </a:prstGeom>
        </p:spPr>
        <p:txBody>
          <a:bodyPr anchor="t" rtlCol="false" tIns="0" lIns="0" bIns="0" rIns="0">
            <a:spAutoFit/>
          </a:bodyPr>
          <a:lstStyle/>
          <a:p>
            <a:pPr algn="ctr">
              <a:lnSpc>
                <a:spcPts val="3248"/>
              </a:lnSpc>
              <a:spcBef>
                <a:spcPct val="0"/>
              </a:spcBef>
            </a:pPr>
            <a:r>
              <a:rPr lang="en-US" sz="2460" spc="214">
                <a:solidFill>
                  <a:srgbClr val="004AAD"/>
                </a:solidFill>
                <a:latin typeface="Merriweather"/>
                <a:ea typeface="Merriweather"/>
                <a:cs typeface="Merriweather"/>
                <a:sym typeface="Merriweather"/>
              </a:rPr>
              <a:t>1.</a:t>
            </a:r>
            <a:r>
              <a:rPr lang="en-US" sz="2460" spc="214">
                <a:solidFill>
                  <a:srgbClr val="004AAD"/>
                </a:solidFill>
                <a:latin typeface="Merriweather"/>
                <a:ea typeface="Merriweather"/>
                <a:cs typeface="Merriweather"/>
                <a:sym typeface="Merriweather"/>
              </a:rPr>
              <a:t>Passive Income for Bitcoin Holders: </a:t>
            </a:r>
            <a:r>
              <a:rPr lang="en-US" sz="2460" spc="214">
                <a:solidFill>
                  <a:srgbClr val="C86E0D"/>
                </a:solidFill>
                <a:latin typeface="Merriweather"/>
                <a:ea typeface="Merriweather"/>
                <a:cs typeface="Merriweather"/>
                <a:sym typeface="Merriweather"/>
              </a:rPr>
              <a:t>Staking-like features are introduced enabling Bitcoin holders to earn returns thereby providing additional rationale to hold as well as stake their Bitcoins.</a:t>
            </a:r>
          </a:p>
          <a:p>
            <a:pPr algn="ctr">
              <a:lnSpc>
                <a:spcPts val="3248"/>
              </a:lnSpc>
              <a:spcBef>
                <a:spcPct val="0"/>
              </a:spcBef>
            </a:pPr>
          </a:p>
          <a:p>
            <a:pPr algn="ctr">
              <a:lnSpc>
                <a:spcPts val="3248"/>
              </a:lnSpc>
              <a:spcBef>
                <a:spcPct val="0"/>
              </a:spcBef>
            </a:pPr>
            <a:r>
              <a:rPr lang="en-US" sz="2460" spc="214">
                <a:solidFill>
                  <a:srgbClr val="004AAD"/>
                </a:solidFill>
                <a:latin typeface="Merriweather"/>
                <a:ea typeface="Merriweather"/>
                <a:cs typeface="Merriweather"/>
                <a:sym typeface="Merriweather"/>
              </a:rPr>
              <a:t>2.Enhanced Network Security:</a:t>
            </a:r>
            <a:r>
              <a:rPr lang="en-US" sz="2460" spc="214">
                <a:solidFill>
                  <a:srgbClr val="C86E0D"/>
                </a:solidFill>
                <a:latin typeface="Merriweather"/>
                <a:ea typeface="Merriweather"/>
                <a:cs typeface="Merriweather"/>
                <a:sym typeface="Merriweather"/>
              </a:rPr>
              <a:t> Like in PoS, staking of Bitcoin protocols may Increase the overall security of the network by persuading more individuals to take part in decision-making and making of the blocks.</a:t>
            </a:r>
          </a:p>
          <a:p>
            <a:pPr algn="ctr">
              <a:lnSpc>
                <a:spcPts val="3248"/>
              </a:lnSpc>
              <a:spcBef>
                <a:spcPct val="0"/>
              </a:spcBef>
            </a:pPr>
          </a:p>
          <a:p>
            <a:pPr algn="ctr">
              <a:lnSpc>
                <a:spcPts val="3248"/>
              </a:lnSpc>
              <a:spcBef>
                <a:spcPct val="0"/>
              </a:spcBef>
            </a:pPr>
            <a:r>
              <a:rPr lang="en-US" sz="2460" spc="214">
                <a:solidFill>
                  <a:srgbClr val="004AAD"/>
                </a:solidFill>
                <a:latin typeface="Merriweather"/>
                <a:ea typeface="Merriweather"/>
                <a:cs typeface="Merriweather"/>
                <a:sym typeface="Merriweather"/>
              </a:rPr>
              <a:t>3.Bridging the Gap Between Bitcoin and DeFi:  </a:t>
            </a:r>
            <a:r>
              <a:rPr lang="en-US" sz="2460" spc="214">
                <a:solidFill>
                  <a:srgbClr val="C86E0D"/>
                </a:solidFill>
                <a:latin typeface="Merriweather"/>
                <a:ea typeface="Merriweather"/>
                <a:cs typeface="Merriweather"/>
                <a:sym typeface="Merriweather"/>
              </a:rPr>
              <a:t>Staking protocols in bitcoins have a potential of increasing the utility of bitcoin under decentralized finance expanding the new applications and connections to the present platforms of DeFi.</a:t>
            </a:r>
          </a:p>
          <a:p>
            <a:pPr algn="ctr">
              <a:lnSpc>
                <a:spcPts val="3248"/>
              </a:lnSpc>
              <a:spcBef>
                <a:spcPct val="0"/>
              </a:spcBef>
            </a:pPr>
          </a:p>
          <a:p>
            <a:pPr algn="ctr">
              <a:lnSpc>
                <a:spcPts val="3248"/>
              </a:lnSpc>
              <a:spcBef>
                <a:spcPct val="0"/>
              </a:spcBef>
            </a:pPr>
            <a:r>
              <a:rPr lang="en-US" sz="2460" spc="214">
                <a:solidFill>
                  <a:srgbClr val="004AAD"/>
                </a:solidFill>
                <a:latin typeface="Merriweather"/>
                <a:ea typeface="Merriweather"/>
                <a:cs typeface="Merriweather"/>
                <a:sym typeface="Merriweather"/>
              </a:rPr>
              <a:t>4.Increased Liquidity:</a:t>
            </a:r>
            <a:r>
              <a:rPr lang="en-US" sz="2460" spc="214">
                <a:solidFill>
                  <a:srgbClr val="C86E0D"/>
                </a:solidFill>
                <a:latin typeface="Merriweather"/>
                <a:ea typeface="Merriweather"/>
                <a:cs typeface="Merriweather"/>
                <a:sym typeface="Merriweather"/>
              </a:rPr>
              <a:t> Production of funds could be enhanced by not only turning Bitcoin into tokens and allowing their staking on other chains as use of technology in many applications promote cross chain activities.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74751" y="-1571514"/>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7791664" y="-8520273"/>
            <a:ext cx="3088591" cy="19438664"/>
            <a:chOff x="0" y="0"/>
            <a:chExt cx="813456" cy="5119648"/>
          </a:xfrm>
        </p:grpSpPr>
        <p:sp>
          <p:nvSpPr>
            <p:cNvPr name="Freeform 5" id="5"/>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6" id="6"/>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7" id="7"/>
          <p:cNvSpPr txBox="true"/>
          <p:nvPr/>
        </p:nvSpPr>
        <p:spPr>
          <a:xfrm rot="0">
            <a:off x="2141279" y="952500"/>
            <a:ext cx="14005442" cy="1045628"/>
          </a:xfrm>
          <a:prstGeom prst="rect">
            <a:avLst/>
          </a:prstGeom>
        </p:spPr>
        <p:txBody>
          <a:bodyPr anchor="t" rtlCol="false" tIns="0" lIns="0" bIns="0" rIns="0">
            <a:spAutoFit/>
          </a:bodyPr>
          <a:lstStyle/>
          <a:p>
            <a:pPr algn="ctr">
              <a:lnSpc>
                <a:spcPts val="8433"/>
              </a:lnSpc>
              <a:spcBef>
                <a:spcPct val="0"/>
              </a:spcBef>
            </a:pPr>
            <a:r>
              <a:rPr lang="en-US" b="true" sz="6389" spc="555">
                <a:solidFill>
                  <a:srgbClr val="004AAD"/>
                </a:solidFill>
                <a:latin typeface="Merriweather Bold"/>
                <a:ea typeface="Merriweather Bold"/>
                <a:cs typeface="Merriweather Bold"/>
                <a:sym typeface="Merriweather Bold"/>
              </a:rPr>
              <a:t>The Future of Bitcoin Staking</a:t>
            </a:r>
          </a:p>
        </p:txBody>
      </p:sp>
      <p:sp>
        <p:nvSpPr>
          <p:cNvPr name="TextBox 8" id="8"/>
          <p:cNvSpPr txBox="true"/>
          <p:nvPr/>
        </p:nvSpPr>
        <p:spPr>
          <a:xfrm rot="0">
            <a:off x="1885838" y="4532004"/>
            <a:ext cx="14211820" cy="3924439"/>
          </a:xfrm>
          <a:prstGeom prst="rect">
            <a:avLst/>
          </a:prstGeom>
        </p:spPr>
        <p:txBody>
          <a:bodyPr anchor="t" rtlCol="false" tIns="0" lIns="0" bIns="0" rIns="0">
            <a:spAutoFit/>
          </a:bodyPr>
          <a:lstStyle/>
          <a:p>
            <a:pPr algn="ctr">
              <a:lnSpc>
                <a:spcPts val="3907"/>
              </a:lnSpc>
              <a:spcBef>
                <a:spcPct val="0"/>
              </a:spcBef>
            </a:pPr>
            <a:r>
              <a:rPr lang="en-US" sz="2959" spc="257">
                <a:solidFill>
                  <a:srgbClr val="C86E0D"/>
                </a:solidFill>
                <a:latin typeface="Merriweather"/>
                <a:ea typeface="Merriweather"/>
                <a:cs typeface="Merriweather"/>
                <a:sym typeface="Merriweather"/>
              </a:rPr>
              <a:t>Even though staking structures for Bitcoin recently started hitting the markets, the trend seems to be encouraging. With more and more developers looking for mechanisms on staking and consequently earning passive income, it is expected that by and large the market for Bitcoin and decentralized finance will change. The successful one will be the one that provides a solution with the right mix of practicability, offer to users, and Bitcoin’s basic tenets of decentralization and safety.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AD">
                <a:alpha val="100000"/>
              </a:srgbClr>
            </a:gs>
            <a:gs pos="100000">
              <a:srgbClr val="FFA9F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564671" y="7309652"/>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74751" y="-1571514"/>
            <a:ext cx="7450509" cy="7450509"/>
          </a:xfrm>
          <a:custGeom>
            <a:avLst/>
            <a:gdLst/>
            <a:ahLst/>
            <a:cxnLst/>
            <a:rect r="r" b="b" t="t" l="l"/>
            <a:pathLst>
              <a:path h="7450509" w="7450509">
                <a:moveTo>
                  <a:pt x="0" y="0"/>
                </a:moveTo>
                <a:lnTo>
                  <a:pt x="7450509" y="0"/>
                </a:lnTo>
                <a:lnTo>
                  <a:pt x="7450509" y="7450509"/>
                </a:lnTo>
                <a:lnTo>
                  <a:pt x="0" y="74505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7791664" y="-8520273"/>
            <a:ext cx="3088591" cy="19438664"/>
            <a:chOff x="0" y="0"/>
            <a:chExt cx="813456" cy="5119648"/>
          </a:xfrm>
        </p:grpSpPr>
        <p:sp>
          <p:nvSpPr>
            <p:cNvPr name="Freeform 5" id="5"/>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6" id="6"/>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7" id="7"/>
          <p:cNvSpPr txBox="true"/>
          <p:nvPr/>
        </p:nvSpPr>
        <p:spPr>
          <a:xfrm rot="0">
            <a:off x="6171128" y="942975"/>
            <a:ext cx="5945743" cy="1176311"/>
          </a:xfrm>
          <a:prstGeom prst="rect">
            <a:avLst/>
          </a:prstGeom>
        </p:spPr>
        <p:txBody>
          <a:bodyPr anchor="t" rtlCol="false" tIns="0" lIns="0" bIns="0" rIns="0">
            <a:spAutoFit/>
          </a:bodyPr>
          <a:lstStyle/>
          <a:p>
            <a:pPr algn="ctr">
              <a:lnSpc>
                <a:spcPts val="9489"/>
              </a:lnSpc>
              <a:spcBef>
                <a:spcPct val="0"/>
              </a:spcBef>
            </a:pPr>
            <a:r>
              <a:rPr lang="en-US" b="true" sz="7189" spc="625">
                <a:solidFill>
                  <a:srgbClr val="004AAD"/>
                </a:solidFill>
                <a:latin typeface="Merriweather Bold"/>
                <a:ea typeface="Merriweather Bold"/>
                <a:cs typeface="Merriweather Bold"/>
                <a:sym typeface="Merriweather Bold"/>
              </a:rPr>
              <a:t>Conclusion</a:t>
            </a:r>
          </a:p>
        </p:txBody>
      </p:sp>
      <p:sp>
        <p:nvSpPr>
          <p:cNvPr name="TextBox 8" id="8"/>
          <p:cNvSpPr txBox="true"/>
          <p:nvPr/>
        </p:nvSpPr>
        <p:spPr>
          <a:xfrm rot="0">
            <a:off x="1685786" y="3541144"/>
            <a:ext cx="14916427" cy="5700114"/>
          </a:xfrm>
          <a:prstGeom prst="rect">
            <a:avLst/>
          </a:prstGeom>
        </p:spPr>
        <p:txBody>
          <a:bodyPr anchor="t" rtlCol="false" tIns="0" lIns="0" bIns="0" rIns="0">
            <a:spAutoFit/>
          </a:bodyPr>
          <a:lstStyle/>
          <a:p>
            <a:pPr algn="ctr">
              <a:lnSpc>
                <a:spcPts val="3764"/>
              </a:lnSpc>
              <a:spcBef>
                <a:spcPct val="0"/>
              </a:spcBef>
            </a:pPr>
            <a:r>
              <a:rPr lang="en-US" sz="2851" spc="248">
                <a:solidFill>
                  <a:srgbClr val="C86E0D"/>
                </a:solidFill>
                <a:latin typeface="Merriweather"/>
                <a:ea typeface="Merriweather"/>
                <a:cs typeface="Merriweather"/>
                <a:sym typeface="Merriweather"/>
              </a:rPr>
              <a:t>Staking protocols for Bitcoin can be seen as a paradigm shift in cryptocurrency and may help encourage passive income earnings for holders of Bitcoin. Despite dichotomies of overwhelming technological and community hurdles, the potential benefits such innovations could create high impact developments to the Bitcoin ecosystem by introducing more utility, security, and economic incentives. Within the course of staking protocols development already in progress, the </a:t>
            </a:r>
            <a:r>
              <a:rPr lang="en-US" b="true" sz="2851" spc="248" u="sng">
                <a:solidFill>
                  <a:srgbClr val="FF3131"/>
                </a:solidFill>
                <a:latin typeface="Merriweather Bold"/>
                <a:ea typeface="Merriweather Bold"/>
                <a:cs typeface="Merriweather Bold"/>
                <a:sym typeface="Merriweather Bold"/>
                <a:hlinkClick r:id="rId4" tooltip="https://www.blockchainx.tech/bitcoin-staking-protocol-development/"/>
              </a:rPr>
              <a:t>Bitcoin staking development company</a:t>
            </a:r>
            <a:r>
              <a:rPr lang="en-US" sz="2851" spc="248">
                <a:solidFill>
                  <a:srgbClr val="C86E0D"/>
                </a:solidFill>
                <a:latin typeface="Merriweather"/>
                <a:ea typeface="Merriweather"/>
                <a:cs typeface="Merriweather"/>
                <a:sym typeface="Merriweather"/>
              </a:rPr>
              <a:t> will also contribute enormously to such innovations as well. It shall be interesting for the crypto community to see whether or not the roadmap for bitcoin staking will be practical and its transformative aspects of decentralized finance in the future.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66C4">
                <a:alpha val="100000"/>
              </a:srgbClr>
            </a:gs>
            <a:gs pos="100000">
              <a:srgbClr val="FFDE59">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212862" y="2473339"/>
            <a:ext cx="8178165" cy="8229600"/>
          </a:xfrm>
          <a:custGeom>
            <a:avLst/>
            <a:gdLst/>
            <a:ahLst/>
            <a:cxnLst/>
            <a:rect r="r" b="b" t="t" l="l"/>
            <a:pathLst>
              <a:path h="8229600" w="8178165">
                <a:moveTo>
                  <a:pt x="0" y="0"/>
                </a:moveTo>
                <a:lnTo>
                  <a:pt x="8178165" y="0"/>
                </a:lnTo>
                <a:lnTo>
                  <a:pt x="8178165" y="8229600"/>
                </a:lnTo>
                <a:lnTo>
                  <a:pt x="0" y="8229600"/>
                </a:lnTo>
                <a:lnTo>
                  <a:pt x="0" y="0"/>
                </a:lnTo>
                <a:close/>
              </a:path>
            </a:pathLst>
          </a:custGeom>
          <a:blipFill>
            <a:blip r:embed="rId4">
              <a:alphaModFix amt="18000"/>
            </a:blip>
            <a:stretch>
              <a:fillRect l="0" t="0" r="0" b="0"/>
            </a:stretch>
          </a:blipFill>
        </p:spPr>
      </p:sp>
      <p:sp>
        <p:nvSpPr>
          <p:cNvPr name="Freeform 4" id="4"/>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4089082" y="-2165827"/>
            <a:ext cx="8178165" cy="8229600"/>
          </a:xfrm>
          <a:custGeom>
            <a:avLst/>
            <a:gdLst/>
            <a:ahLst/>
            <a:cxnLst/>
            <a:rect r="r" b="b" t="t" l="l"/>
            <a:pathLst>
              <a:path h="8229600" w="8178165">
                <a:moveTo>
                  <a:pt x="0" y="0"/>
                </a:moveTo>
                <a:lnTo>
                  <a:pt x="8178165" y="0"/>
                </a:lnTo>
                <a:lnTo>
                  <a:pt x="8178165" y="8229600"/>
                </a:lnTo>
                <a:lnTo>
                  <a:pt x="0" y="8229600"/>
                </a:lnTo>
                <a:lnTo>
                  <a:pt x="0" y="0"/>
                </a:lnTo>
                <a:close/>
              </a:path>
            </a:pathLst>
          </a:custGeom>
          <a:blipFill>
            <a:blip r:embed="rId4">
              <a:alphaModFix amt="18000"/>
            </a:blip>
            <a:stretch>
              <a:fillRect l="0" t="0" r="0" b="0"/>
            </a:stretch>
          </a:blipFill>
        </p:spPr>
      </p:sp>
      <p:sp>
        <p:nvSpPr>
          <p:cNvPr name="Freeform 6" id="6"/>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1"/>
            <a:stretch>
              <a:fillRect l="0" t="0" r="0" b="0"/>
            </a:stretch>
          </a:blipFill>
        </p:spPr>
      </p:sp>
      <p:sp>
        <p:nvSpPr>
          <p:cNvPr name="TextBox 10" id="10"/>
          <p:cNvSpPr txBox="true"/>
          <p:nvPr/>
        </p:nvSpPr>
        <p:spPr>
          <a:xfrm rot="0">
            <a:off x="7175089" y="2722428"/>
            <a:ext cx="3937823" cy="818227"/>
          </a:xfrm>
          <a:prstGeom prst="rect">
            <a:avLst/>
          </a:prstGeom>
        </p:spPr>
        <p:txBody>
          <a:bodyPr anchor="t" rtlCol="false" tIns="0" lIns="0" bIns="0" rIns="0">
            <a:spAutoFit/>
          </a:bodyPr>
          <a:lstStyle/>
          <a:p>
            <a:pPr algn="ctr">
              <a:lnSpc>
                <a:spcPts val="6734"/>
              </a:lnSpc>
            </a:pPr>
            <a:r>
              <a:rPr lang="en-US" sz="4810" b="true">
                <a:solidFill>
                  <a:srgbClr val="004AAD"/>
                </a:solidFill>
                <a:latin typeface="Canva Sans Bold"/>
                <a:ea typeface="Canva Sans Bold"/>
                <a:cs typeface="Canva Sans Bold"/>
                <a:sym typeface="Canva Sans Bold"/>
              </a:rPr>
              <a:t>CONTACT US</a:t>
            </a:r>
          </a:p>
        </p:txBody>
      </p:sp>
      <p:sp>
        <p:nvSpPr>
          <p:cNvPr name="TextBox 11" id="11"/>
          <p:cNvSpPr txBox="true"/>
          <p:nvPr/>
        </p:nvSpPr>
        <p:spPr>
          <a:xfrm rot="0">
            <a:off x="5204341" y="354997"/>
            <a:ext cx="7879318" cy="1813325"/>
          </a:xfrm>
          <a:prstGeom prst="rect">
            <a:avLst/>
          </a:prstGeom>
        </p:spPr>
        <p:txBody>
          <a:bodyPr anchor="t" rtlCol="false" tIns="0" lIns="0" bIns="0" rIns="0">
            <a:spAutoFit/>
          </a:bodyPr>
          <a:lstStyle/>
          <a:p>
            <a:pPr algn="ctr">
              <a:lnSpc>
                <a:spcPts val="14806"/>
              </a:lnSpc>
            </a:pPr>
            <a:r>
              <a:rPr lang="en-US" sz="10576" b="true">
                <a:solidFill>
                  <a:srgbClr val="004AAD"/>
                </a:solidFill>
                <a:latin typeface="Canva Sans Bold"/>
                <a:ea typeface="Canva Sans Bold"/>
                <a:cs typeface="Canva Sans Bold"/>
                <a:sym typeface="Canva Sans Bold"/>
              </a:rPr>
              <a:t>Thank You</a:t>
            </a:r>
          </a:p>
        </p:txBody>
      </p:sp>
      <p:sp>
        <p:nvSpPr>
          <p:cNvPr name="TextBox 12" id="12"/>
          <p:cNvSpPr txBox="true"/>
          <p:nvPr/>
        </p:nvSpPr>
        <p:spPr>
          <a:xfrm rot="0">
            <a:off x="6818352" y="4360607"/>
            <a:ext cx="4651296" cy="580390"/>
          </a:xfrm>
          <a:prstGeom prst="rect">
            <a:avLst/>
          </a:prstGeom>
        </p:spPr>
        <p:txBody>
          <a:bodyPr anchor="t" rtlCol="false" tIns="0" lIns="0" bIns="0" rIns="0">
            <a:spAutoFit/>
          </a:bodyPr>
          <a:lstStyle/>
          <a:p>
            <a:pPr algn="ctr">
              <a:lnSpc>
                <a:spcPts val="4759"/>
              </a:lnSpc>
            </a:pPr>
            <a:r>
              <a:rPr lang="en-US" sz="3399">
                <a:solidFill>
                  <a:srgbClr val="100F0D"/>
                </a:solidFill>
                <a:latin typeface="Canva Sans"/>
                <a:ea typeface="Canva Sans"/>
                <a:cs typeface="Canva Sans"/>
                <a:sym typeface="Canva Sans"/>
              </a:rPr>
              <a:t>www.blockchainx.tech</a:t>
            </a:r>
          </a:p>
        </p:txBody>
      </p:sp>
      <p:sp>
        <p:nvSpPr>
          <p:cNvPr name="TextBox 13" id="13"/>
          <p:cNvSpPr txBox="true"/>
          <p:nvPr/>
        </p:nvSpPr>
        <p:spPr>
          <a:xfrm rot="0">
            <a:off x="6818352" y="6645972"/>
            <a:ext cx="5549146" cy="580390"/>
          </a:xfrm>
          <a:prstGeom prst="rect">
            <a:avLst/>
          </a:prstGeom>
        </p:spPr>
        <p:txBody>
          <a:bodyPr anchor="t" rtlCol="false" tIns="0" lIns="0" bIns="0" rIns="0">
            <a:spAutoFit/>
          </a:bodyPr>
          <a:lstStyle/>
          <a:p>
            <a:pPr algn="ctr">
              <a:lnSpc>
                <a:spcPts val="4759"/>
              </a:lnSpc>
            </a:pPr>
            <a:r>
              <a:rPr lang="en-US" sz="3399">
                <a:solidFill>
                  <a:srgbClr val="100F0D"/>
                </a:solidFill>
                <a:latin typeface="Canva Sans"/>
                <a:ea typeface="Canva Sans"/>
                <a:cs typeface="Canva Sans"/>
                <a:sym typeface="Canva Sans"/>
              </a:rPr>
              <a:t>contact@blockchainx.tech</a:t>
            </a:r>
          </a:p>
        </p:txBody>
      </p:sp>
      <p:sp>
        <p:nvSpPr>
          <p:cNvPr name="TextBox 14" id="14"/>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100F0D"/>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DAGTzI0dE74</dc:identifier>
  <dcterms:modified xsi:type="dcterms:W3CDTF">2011-08-01T06:04:30Z</dcterms:modified>
  <cp:revision>1</cp:revision>
  <dc:title>Exploring Bitcoin Staking Protocols: A New Era for Passive Income in Crypto</dc:title>
</cp:coreProperties>
</file>