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Montserrat Ultra-Bold" charset="1" panose="00000900000000000000"/>
      <p:regular r:id="rId17"/>
    </p:embeddedFont>
    <p:embeddedFont>
      <p:font typeface="Montserrat" charset="1" panose="00000500000000000000"/>
      <p:regular r:id="rId18"/>
    </p:embeddedFont>
    <p:embeddedFont>
      <p:font typeface="Canva Sans Bold" charset="1" panose="020B0803030501040103"/>
      <p:regular r:id="rId19"/>
    </p:embeddedFont>
    <p:embeddedFont>
      <p:font typeface="Montserrat Classic" charset="1" panose="00000500000000000000"/>
      <p:regular r:id="rId20"/>
    </p:embeddedFont>
    <p:embeddedFont>
      <p:font typeface="Montserrat Classic Bold" charset="1" panose="00000800000000000000"/>
      <p:regular r:id="rId21"/>
    </p:embeddedFont>
    <p:embeddedFont>
      <p:font typeface="Montserrat Bold" charset="1" panose="00000800000000000000"/>
      <p:regular r:id="rId22"/>
    </p:embeddedFont>
    <p:embeddedFont>
      <p:font typeface="Canva Sans" charset="1" panose="020B0503030501040103"/>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liquid-staking-protocol-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liquid-staking-protocol-development/"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8076684" y="3889268"/>
            <a:ext cx="6315491" cy="7588815"/>
            <a:chOff x="0" y="0"/>
            <a:chExt cx="411439" cy="494393"/>
          </a:xfrm>
        </p:grpSpPr>
        <p:sp>
          <p:nvSpPr>
            <p:cNvPr name="Freeform 3" id="3"/>
            <p:cNvSpPr/>
            <p:nvPr/>
          </p:nvSpPr>
          <p:spPr>
            <a:xfrm flipH="false" flipV="false" rot="0">
              <a:off x="0" y="0"/>
              <a:ext cx="411439" cy="494393"/>
            </a:xfrm>
            <a:custGeom>
              <a:avLst/>
              <a:gdLst/>
              <a:ahLst/>
              <a:cxnLst/>
              <a:rect r="r" b="b" t="t" l="l"/>
              <a:pathLst>
                <a:path h="494393" w="411439">
                  <a:moveTo>
                    <a:pt x="203200" y="0"/>
                  </a:moveTo>
                  <a:lnTo>
                    <a:pt x="411439" y="0"/>
                  </a:lnTo>
                  <a:lnTo>
                    <a:pt x="208239" y="494393"/>
                  </a:lnTo>
                  <a:lnTo>
                    <a:pt x="0" y="494393"/>
                  </a:lnTo>
                  <a:lnTo>
                    <a:pt x="203200" y="0"/>
                  </a:lnTo>
                  <a:close/>
                </a:path>
              </a:pathLst>
            </a:custGeom>
            <a:solidFill>
              <a:srgbClr val="0E5386"/>
            </a:solidFill>
          </p:spPr>
        </p:sp>
        <p:sp>
          <p:nvSpPr>
            <p:cNvPr name="TextBox 4" id="4"/>
            <p:cNvSpPr txBox="true"/>
            <p:nvPr/>
          </p:nvSpPr>
          <p:spPr>
            <a:xfrm>
              <a:off x="101600" y="-47625"/>
              <a:ext cx="208239" cy="542018"/>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13318362" y="-815257"/>
            <a:ext cx="6004024" cy="7214550"/>
            <a:chOff x="0" y="0"/>
            <a:chExt cx="411439" cy="494393"/>
          </a:xfrm>
        </p:grpSpPr>
        <p:sp>
          <p:nvSpPr>
            <p:cNvPr name="Freeform 6" id="6"/>
            <p:cNvSpPr/>
            <p:nvPr/>
          </p:nvSpPr>
          <p:spPr>
            <a:xfrm flipH="false" flipV="false" rot="0">
              <a:off x="0" y="0"/>
              <a:ext cx="411439" cy="494393"/>
            </a:xfrm>
            <a:custGeom>
              <a:avLst/>
              <a:gdLst/>
              <a:ahLst/>
              <a:cxnLst/>
              <a:rect r="r" b="b" t="t" l="l"/>
              <a:pathLst>
                <a:path h="494393" w="411439">
                  <a:moveTo>
                    <a:pt x="203200" y="0"/>
                  </a:moveTo>
                  <a:lnTo>
                    <a:pt x="411439" y="0"/>
                  </a:lnTo>
                  <a:lnTo>
                    <a:pt x="208239" y="494393"/>
                  </a:lnTo>
                  <a:lnTo>
                    <a:pt x="0" y="494393"/>
                  </a:lnTo>
                  <a:lnTo>
                    <a:pt x="203200" y="0"/>
                  </a:lnTo>
                  <a:close/>
                </a:path>
              </a:pathLst>
            </a:custGeom>
            <a:solidFill>
              <a:srgbClr val="0E5386"/>
            </a:solidFill>
          </p:spPr>
        </p:sp>
        <p:sp>
          <p:nvSpPr>
            <p:cNvPr name="TextBox 7" id="7"/>
            <p:cNvSpPr txBox="true"/>
            <p:nvPr/>
          </p:nvSpPr>
          <p:spPr>
            <a:xfrm>
              <a:off x="101600" y="-47625"/>
              <a:ext cx="208239" cy="542018"/>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10091866" y="1719047"/>
            <a:ext cx="7801870" cy="6591722"/>
            <a:chOff x="0" y="0"/>
            <a:chExt cx="981324" cy="829110"/>
          </a:xfrm>
        </p:grpSpPr>
        <p:sp>
          <p:nvSpPr>
            <p:cNvPr name="Freeform 9" id="9"/>
            <p:cNvSpPr/>
            <p:nvPr/>
          </p:nvSpPr>
          <p:spPr>
            <a:xfrm flipH="false" flipV="false" rot="0">
              <a:off x="0" y="0"/>
              <a:ext cx="981324" cy="829110"/>
            </a:xfrm>
            <a:custGeom>
              <a:avLst/>
              <a:gdLst/>
              <a:ahLst/>
              <a:cxnLst/>
              <a:rect r="r" b="b" t="t" l="l"/>
              <a:pathLst>
                <a:path h="829110" w="981324">
                  <a:moveTo>
                    <a:pt x="981324" y="414555"/>
                  </a:moveTo>
                  <a:lnTo>
                    <a:pt x="778124" y="829110"/>
                  </a:lnTo>
                  <a:lnTo>
                    <a:pt x="203200" y="829110"/>
                  </a:lnTo>
                  <a:lnTo>
                    <a:pt x="0" y="414555"/>
                  </a:lnTo>
                  <a:lnTo>
                    <a:pt x="203200" y="0"/>
                  </a:lnTo>
                  <a:lnTo>
                    <a:pt x="778124" y="0"/>
                  </a:lnTo>
                  <a:lnTo>
                    <a:pt x="981324" y="414555"/>
                  </a:lnTo>
                  <a:close/>
                </a:path>
              </a:pathLst>
            </a:custGeom>
            <a:blipFill>
              <a:blip r:embed="rId2"/>
              <a:stretch>
                <a:fillRect l="-45812" t="0" r="-873" b="0"/>
              </a:stretch>
            </a:blipFill>
            <a:ln w="123825" cap="sq">
              <a:solidFill>
                <a:srgbClr val="FFFFFF"/>
              </a:solidFill>
              <a:prstDash val="solid"/>
              <a:miter/>
            </a:ln>
          </p:spPr>
        </p:sp>
      </p:grpSp>
      <p:sp>
        <p:nvSpPr>
          <p:cNvPr name="Freeform 10" id="10"/>
          <p:cNvSpPr/>
          <p:nvPr/>
        </p:nvSpPr>
        <p:spPr>
          <a:xfrm flipH="false" flipV="false" rot="0">
            <a:off x="1444699" y="1411952"/>
            <a:ext cx="2005518" cy="614190"/>
          </a:xfrm>
          <a:custGeom>
            <a:avLst/>
            <a:gdLst/>
            <a:ahLst/>
            <a:cxnLst/>
            <a:rect r="r" b="b" t="t" l="l"/>
            <a:pathLst>
              <a:path h="614190" w="2005518">
                <a:moveTo>
                  <a:pt x="0" y="0"/>
                </a:moveTo>
                <a:lnTo>
                  <a:pt x="2005518" y="0"/>
                </a:lnTo>
                <a:lnTo>
                  <a:pt x="2005518" y="614190"/>
                </a:lnTo>
                <a:lnTo>
                  <a:pt x="0" y="614190"/>
                </a:lnTo>
                <a:lnTo>
                  <a:pt x="0" y="0"/>
                </a:lnTo>
                <a:close/>
              </a:path>
            </a:pathLst>
          </a:custGeom>
          <a:blipFill>
            <a:blip r:embed="rId3"/>
            <a:stretch>
              <a:fillRect l="0" t="0" r="0" b="0"/>
            </a:stretch>
          </a:blipFill>
        </p:spPr>
      </p:sp>
      <p:sp>
        <p:nvSpPr>
          <p:cNvPr name="Freeform 11" id="11"/>
          <p:cNvSpPr/>
          <p:nvPr/>
        </p:nvSpPr>
        <p:spPr>
          <a:xfrm flipH="false" flipV="false" rot="0">
            <a:off x="1694496" y="8773465"/>
            <a:ext cx="484835" cy="484835"/>
          </a:xfrm>
          <a:custGeom>
            <a:avLst/>
            <a:gdLst/>
            <a:ahLst/>
            <a:cxnLst/>
            <a:rect r="r" b="b" t="t" l="l"/>
            <a:pathLst>
              <a:path h="484835" w="484835">
                <a:moveTo>
                  <a:pt x="0" y="0"/>
                </a:moveTo>
                <a:lnTo>
                  <a:pt x="484835" y="0"/>
                </a:lnTo>
                <a:lnTo>
                  <a:pt x="484835" y="484835"/>
                </a:lnTo>
                <a:lnTo>
                  <a:pt x="0" y="484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444699" y="3752732"/>
            <a:ext cx="9789731" cy="3209275"/>
          </a:xfrm>
          <a:prstGeom prst="rect">
            <a:avLst/>
          </a:prstGeom>
        </p:spPr>
        <p:txBody>
          <a:bodyPr anchor="t" rtlCol="false" tIns="0" lIns="0" bIns="0" rIns="0">
            <a:spAutoFit/>
          </a:bodyPr>
          <a:lstStyle/>
          <a:p>
            <a:pPr algn="l">
              <a:lnSpc>
                <a:spcPts val="6309"/>
              </a:lnSpc>
            </a:pPr>
            <a:r>
              <a:rPr lang="en-US" sz="5684" spc="147" b="true">
                <a:solidFill>
                  <a:srgbClr val="3DD9E3"/>
                </a:solidFill>
                <a:latin typeface="Montserrat Ultra-Bold"/>
                <a:ea typeface="Montserrat Ultra-Bold"/>
                <a:cs typeface="Montserrat Ultra-Bold"/>
                <a:sym typeface="Montserrat Ultra-Bold"/>
              </a:rPr>
              <a:t>Develop a </a:t>
            </a:r>
            <a:r>
              <a:rPr lang="en-US" sz="5684" spc="147" b="true">
                <a:solidFill>
                  <a:srgbClr val="A3DE58"/>
                </a:solidFill>
                <a:latin typeface="Montserrat Ultra-Bold"/>
                <a:ea typeface="Montserrat Ultra-Bold"/>
                <a:cs typeface="Montserrat Ultra-Bold"/>
                <a:sym typeface="Montserrat Ultra-Bold"/>
              </a:rPr>
              <a:t>Liquid  Staking Protocol</a:t>
            </a:r>
          </a:p>
          <a:p>
            <a:pPr algn="l">
              <a:lnSpc>
                <a:spcPts val="6309"/>
              </a:lnSpc>
            </a:pPr>
            <a:r>
              <a:rPr lang="en-US" sz="5684" spc="147" b="true">
                <a:solidFill>
                  <a:srgbClr val="3DD9E3"/>
                </a:solidFill>
                <a:latin typeface="Montserrat Ultra-Bold"/>
                <a:ea typeface="Montserrat Ultra-Bold"/>
                <a:cs typeface="Montserrat Ultra-Bold"/>
                <a:sym typeface="Montserrat Ultra-Bold"/>
              </a:rPr>
              <a:t>for Blockchain Networks</a:t>
            </a:r>
          </a:p>
        </p:txBody>
      </p:sp>
      <p:sp>
        <p:nvSpPr>
          <p:cNvPr name="TextBox 13" id="13"/>
          <p:cNvSpPr txBox="true"/>
          <p:nvPr/>
        </p:nvSpPr>
        <p:spPr>
          <a:xfrm rot="0">
            <a:off x="2421179" y="8772677"/>
            <a:ext cx="4214834" cy="438785"/>
          </a:xfrm>
          <a:prstGeom prst="rect">
            <a:avLst/>
          </a:prstGeom>
        </p:spPr>
        <p:txBody>
          <a:bodyPr anchor="t" rtlCol="false" tIns="0" lIns="0" bIns="0" rIns="0">
            <a:spAutoFit/>
          </a:bodyPr>
          <a:lstStyle/>
          <a:p>
            <a:pPr algn="l">
              <a:lnSpc>
                <a:spcPts val="3639"/>
              </a:lnSpc>
            </a:pPr>
            <a:r>
              <a:rPr lang="en-US" sz="2599">
                <a:solidFill>
                  <a:srgbClr val="FFFFFF"/>
                </a:solidFill>
                <a:latin typeface="Montserrat"/>
                <a:ea typeface="Montserrat"/>
                <a:cs typeface="Montserrat"/>
                <a:sym typeface="Montserrat"/>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13232959" y="-2651127"/>
            <a:ext cx="6381527" cy="6634510"/>
            <a:chOff x="0" y="0"/>
            <a:chExt cx="406400" cy="422511"/>
          </a:xfrm>
        </p:grpSpPr>
        <p:sp>
          <p:nvSpPr>
            <p:cNvPr name="Freeform 3" id="3"/>
            <p:cNvSpPr/>
            <p:nvPr/>
          </p:nvSpPr>
          <p:spPr>
            <a:xfrm flipH="false" flipV="false" rot="0">
              <a:off x="0" y="0"/>
              <a:ext cx="406400" cy="422511"/>
            </a:xfrm>
            <a:custGeom>
              <a:avLst/>
              <a:gdLst/>
              <a:ahLst/>
              <a:cxnLst/>
              <a:rect r="r" b="b" t="t" l="l"/>
              <a:pathLst>
                <a:path h="422511" w="406400">
                  <a:moveTo>
                    <a:pt x="203200" y="0"/>
                  </a:moveTo>
                  <a:lnTo>
                    <a:pt x="406400" y="0"/>
                  </a:lnTo>
                  <a:lnTo>
                    <a:pt x="203200" y="422511"/>
                  </a:lnTo>
                  <a:lnTo>
                    <a:pt x="0" y="422511"/>
                  </a:lnTo>
                  <a:lnTo>
                    <a:pt x="203200" y="0"/>
                  </a:lnTo>
                  <a:close/>
                </a:path>
              </a:pathLst>
            </a:custGeom>
            <a:solidFill>
              <a:srgbClr val="0E5386"/>
            </a:solidFill>
          </p:spPr>
        </p:sp>
        <p:sp>
          <p:nvSpPr>
            <p:cNvPr name="TextBox 4" id="4"/>
            <p:cNvSpPr txBox="true"/>
            <p:nvPr/>
          </p:nvSpPr>
          <p:spPr>
            <a:xfrm>
              <a:off x="101600" y="-47625"/>
              <a:ext cx="203200" cy="470136"/>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497340" y="7920318"/>
            <a:ext cx="6787605" cy="7056686"/>
            <a:chOff x="0" y="0"/>
            <a:chExt cx="406400" cy="422511"/>
          </a:xfrm>
        </p:grpSpPr>
        <p:sp>
          <p:nvSpPr>
            <p:cNvPr name="Freeform 6" id="6"/>
            <p:cNvSpPr/>
            <p:nvPr/>
          </p:nvSpPr>
          <p:spPr>
            <a:xfrm flipH="false" flipV="false" rot="0">
              <a:off x="0" y="0"/>
              <a:ext cx="406400" cy="422511"/>
            </a:xfrm>
            <a:custGeom>
              <a:avLst/>
              <a:gdLst/>
              <a:ahLst/>
              <a:cxnLst/>
              <a:rect r="r" b="b" t="t" l="l"/>
              <a:pathLst>
                <a:path h="422511" w="406400">
                  <a:moveTo>
                    <a:pt x="203200" y="0"/>
                  </a:moveTo>
                  <a:lnTo>
                    <a:pt x="406400" y="0"/>
                  </a:lnTo>
                  <a:lnTo>
                    <a:pt x="203200" y="422511"/>
                  </a:lnTo>
                  <a:lnTo>
                    <a:pt x="0" y="422511"/>
                  </a:lnTo>
                  <a:lnTo>
                    <a:pt x="203200" y="0"/>
                  </a:lnTo>
                  <a:close/>
                </a:path>
              </a:pathLst>
            </a:custGeom>
            <a:solidFill>
              <a:srgbClr val="0E5386"/>
            </a:solidFill>
          </p:spPr>
        </p:sp>
        <p:sp>
          <p:nvSpPr>
            <p:cNvPr name="TextBox 7" id="7"/>
            <p:cNvSpPr txBox="true"/>
            <p:nvPr/>
          </p:nvSpPr>
          <p:spPr>
            <a:xfrm>
              <a:off x="101600" y="-47625"/>
              <a:ext cx="203200" cy="470136"/>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2360013" y="1582193"/>
            <a:ext cx="13331337" cy="6881593"/>
            <a:chOff x="0" y="0"/>
            <a:chExt cx="3511134" cy="1812436"/>
          </a:xfrm>
        </p:grpSpPr>
        <p:sp>
          <p:nvSpPr>
            <p:cNvPr name="Freeform 9" id="9"/>
            <p:cNvSpPr/>
            <p:nvPr/>
          </p:nvSpPr>
          <p:spPr>
            <a:xfrm flipH="false" flipV="false" rot="0">
              <a:off x="0" y="0"/>
              <a:ext cx="3511134" cy="1812436"/>
            </a:xfrm>
            <a:custGeom>
              <a:avLst/>
              <a:gdLst/>
              <a:ahLst/>
              <a:cxnLst/>
              <a:rect r="r" b="b" t="t" l="l"/>
              <a:pathLst>
                <a:path h="1812436" w="3511134">
                  <a:moveTo>
                    <a:pt x="0" y="0"/>
                  </a:moveTo>
                  <a:lnTo>
                    <a:pt x="3511134" y="0"/>
                  </a:lnTo>
                  <a:lnTo>
                    <a:pt x="3511134" y="1812436"/>
                  </a:lnTo>
                  <a:lnTo>
                    <a:pt x="0" y="1812436"/>
                  </a:lnTo>
                  <a:close/>
                </a:path>
              </a:pathLst>
            </a:custGeom>
            <a:solidFill>
              <a:srgbClr val="3DD9E3"/>
            </a:solidFill>
          </p:spPr>
        </p:sp>
        <p:sp>
          <p:nvSpPr>
            <p:cNvPr name="TextBox 10" id="10"/>
            <p:cNvSpPr txBox="true"/>
            <p:nvPr/>
          </p:nvSpPr>
          <p:spPr>
            <a:xfrm>
              <a:off x="0" y="-47625"/>
              <a:ext cx="3511134" cy="1860061"/>
            </a:xfrm>
            <a:prstGeom prst="rect">
              <a:avLst/>
            </a:prstGeom>
          </p:spPr>
          <p:txBody>
            <a:bodyPr anchor="ctr" rtlCol="false" tIns="50800" lIns="50800" bIns="50800" rIns="50800"/>
            <a:lstStyle/>
            <a:p>
              <a:pPr algn="ctr">
                <a:lnSpc>
                  <a:spcPts val="3359"/>
                </a:lnSpc>
              </a:pPr>
            </a:p>
          </p:txBody>
        </p:sp>
      </p:grpSp>
      <p:sp>
        <p:nvSpPr>
          <p:cNvPr name="TextBox 11" id="11"/>
          <p:cNvSpPr txBox="true"/>
          <p:nvPr/>
        </p:nvSpPr>
        <p:spPr>
          <a:xfrm rot="0">
            <a:off x="3532116" y="2247659"/>
            <a:ext cx="10609197" cy="5240907"/>
          </a:xfrm>
          <a:prstGeom prst="rect">
            <a:avLst/>
          </a:prstGeom>
        </p:spPr>
        <p:txBody>
          <a:bodyPr anchor="t" rtlCol="false" tIns="0" lIns="0" bIns="0" rIns="0">
            <a:spAutoFit/>
          </a:bodyPr>
          <a:lstStyle/>
          <a:p>
            <a:pPr algn="l">
              <a:lnSpc>
                <a:spcPts val="3501"/>
              </a:lnSpc>
            </a:pPr>
            <a:r>
              <a:rPr lang="en-US" sz="2244">
                <a:solidFill>
                  <a:srgbClr val="000000"/>
                </a:solidFill>
                <a:latin typeface="Montserrat"/>
                <a:ea typeface="Montserrat"/>
                <a:cs typeface="Montserrat"/>
                <a:sym typeface="Montserrat"/>
              </a:rPr>
              <a:t>Liquid staking is an inventive construct which allows for token holders to fully stake their assets without the fear of illiquidity. It solves the problem of traditional staking, making it possible for participants to earn staking rewards without actually requiring any significant down time for their tokens. Steps involved in constructing a</a:t>
            </a:r>
            <a:r>
              <a:rPr lang="en-US" sz="2244">
                <a:solidFill>
                  <a:srgbClr val="FF3131"/>
                </a:solidFill>
                <a:latin typeface="Montserrat"/>
                <a:ea typeface="Montserrat"/>
                <a:cs typeface="Montserrat"/>
                <a:sym typeface="Montserrat"/>
              </a:rPr>
              <a:t> </a:t>
            </a:r>
            <a:r>
              <a:rPr lang="en-US" sz="2244" u="sng">
                <a:solidFill>
                  <a:srgbClr val="FF3131"/>
                </a:solidFill>
                <a:latin typeface="Montserrat"/>
                <a:ea typeface="Montserrat"/>
                <a:cs typeface="Montserrat"/>
                <a:sym typeface="Montserrat"/>
                <a:hlinkClick r:id="rId2" tooltip="https://www.blockchainx.tech/liquid-staking-protocol-development/"/>
              </a:rPr>
              <a:t>liquid staking protocol development</a:t>
            </a:r>
            <a:r>
              <a:rPr lang="en-US" sz="2244">
                <a:solidFill>
                  <a:srgbClr val="000000"/>
                </a:solidFill>
                <a:latin typeface="Montserrat"/>
                <a:ea typeface="Montserrat"/>
                <a:cs typeface="Montserrat"/>
                <a:sym typeface="Montserrat"/>
              </a:rPr>
              <a:t> platform include comprehending the basic concepts and getting into the nitty gritty technicalities. </a:t>
            </a:r>
          </a:p>
          <a:p>
            <a:pPr algn="l">
              <a:lnSpc>
                <a:spcPts val="3501"/>
              </a:lnSpc>
            </a:pPr>
          </a:p>
          <a:p>
            <a:pPr algn="l" marL="0" indent="0" lvl="0">
              <a:lnSpc>
                <a:spcPts val="3501"/>
              </a:lnSpc>
            </a:pPr>
            <a:r>
              <a:rPr lang="en-US" sz="2244">
                <a:solidFill>
                  <a:srgbClr val="000000"/>
                </a:solidFill>
                <a:latin typeface="Montserrat"/>
                <a:ea typeface="Montserrat"/>
                <a:cs typeface="Montserrat"/>
                <a:sym typeface="Montserrat"/>
              </a:rPr>
              <a:t>In this article, we provide an explanatory approach of developing a liquid staking protocol applicable on blockchain technologies indicating the main issues, technical details and other important aspects critical to the liquid staking platform development process.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426964" y="678280"/>
            <a:ext cx="15434072"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1. Understanding Liquid Staking and Its Benefits</a:t>
            </a:r>
          </a:p>
          <a:p>
            <a:pPr algn="ctr">
              <a:lnSpc>
                <a:spcPts val="7279"/>
              </a:lnSpc>
            </a:pPr>
          </a:p>
        </p:txBody>
      </p:sp>
      <p:sp>
        <p:nvSpPr>
          <p:cNvPr name="TextBox 6" id="6"/>
          <p:cNvSpPr txBox="true"/>
          <p:nvPr/>
        </p:nvSpPr>
        <p:spPr>
          <a:xfrm rot="0">
            <a:off x="2243623" y="2770717"/>
            <a:ext cx="13800754" cy="6692265"/>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Montserrat Classic"/>
                <a:ea typeface="Montserrat Classic"/>
                <a:cs typeface="Montserrat Classic"/>
                <a:sym typeface="Montserrat Classic"/>
              </a:rPr>
              <a:t>Instead of locking their assets away in a blockchain network, users of liquid staking protocols are able to stake their assets on the blockchain network and at the same time, receive a liquid, tokenized version of their assets which is called a staking derivative. Such tokens can be exchanged or deployed in DeFi services or moved, enabling the users to enjoy some form of flexibility and liquidity without losing the staking earnings.</a:t>
            </a:r>
          </a:p>
          <a:p>
            <a:pPr algn="ctr">
              <a:lnSpc>
                <a:spcPts val="3359"/>
              </a:lnSpc>
              <a:spcBef>
                <a:spcPct val="0"/>
              </a:spcBef>
            </a:pPr>
          </a:p>
          <a:p>
            <a:pPr algn="ctr">
              <a:lnSpc>
                <a:spcPts val="3359"/>
              </a:lnSpc>
              <a:spcBef>
                <a:spcPct val="0"/>
              </a:spcBef>
            </a:pPr>
            <a:r>
              <a:rPr lang="en-US" sz="2400">
                <a:solidFill>
                  <a:srgbClr val="3DD9E3"/>
                </a:solidFill>
                <a:latin typeface="Montserrat Classic"/>
                <a:ea typeface="Montserrat Classic"/>
                <a:cs typeface="Montserrat Classic"/>
                <a:sym typeface="Montserrat Classic"/>
              </a:rPr>
              <a:t>Benefits of Liquid Staking:</a:t>
            </a:r>
          </a:p>
          <a:p>
            <a:pPr algn="just">
              <a:lnSpc>
                <a:spcPts val="3359"/>
              </a:lnSpc>
              <a:spcBef>
                <a:spcPct val="0"/>
              </a:spcBef>
            </a:pPr>
          </a:p>
          <a:p>
            <a:pPr algn="l" marL="518160" indent="-259080" lvl="1">
              <a:lnSpc>
                <a:spcPts val="3359"/>
              </a:lnSpc>
              <a:buFont typeface="Arial"/>
              <a:buChar char="•"/>
            </a:pPr>
            <a:r>
              <a:rPr lang="en-US" b="true" sz="2400">
                <a:solidFill>
                  <a:srgbClr val="38B6FF"/>
                </a:solidFill>
                <a:latin typeface="Montserrat Classic Bold"/>
                <a:ea typeface="Montserrat Classic Bold"/>
                <a:cs typeface="Montserrat Classic Bold"/>
                <a:sym typeface="Montserrat Classic Bold"/>
              </a:rPr>
              <a:t>Enhanced Liquidity:</a:t>
            </a:r>
            <a:r>
              <a:rPr lang="en-US" sz="2400">
                <a:solidFill>
                  <a:srgbClr val="4B699C"/>
                </a:solidFill>
                <a:latin typeface="Montserrat Classic"/>
                <a:ea typeface="Montserrat Classic"/>
                <a:cs typeface="Montserrat Classic"/>
                <a:sym typeface="Montserrat Classic"/>
              </a:rPr>
              <a:t> </a:t>
            </a:r>
            <a:r>
              <a:rPr lang="en-US" sz="2400">
                <a:solidFill>
                  <a:srgbClr val="FFFFFF"/>
                </a:solidFill>
                <a:latin typeface="Montserrat Classic"/>
                <a:ea typeface="Montserrat Classic"/>
                <a:cs typeface="Montserrat Classic"/>
                <a:sym typeface="Montserrat Classic"/>
              </a:rPr>
              <a:t>Users can have access to the worth of their staked assets whilst still earning rewards.</a:t>
            </a:r>
          </a:p>
          <a:p>
            <a:pPr algn="l">
              <a:lnSpc>
                <a:spcPts val="3359"/>
              </a:lnSpc>
            </a:pPr>
          </a:p>
          <a:p>
            <a:pPr algn="l" marL="518160" indent="-259080" lvl="1">
              <a:lnSpc>
                <a:spcPts val="3359"/>
              </a:lnSpc>
              <a:buFont typeface="Arial"/>
              <a:buChar char="•"/>
            </a:pPr>
            <a:r>
              <a:rPr lang="en-US" sz="2400">
                <a:solidFill>
                  <a:srgbClr val="38B6FF"/>
                </a:solidFill>
                <a:latin typeface="Montserrat Classic"/>
                <a:ea typeface="Montserrat Classic"/>
                <a:cs typeface="Montserrat Classic"/>
                <a:sym typeface="Montserrat Classic"/>
              </a:rPr>
              <a:t>Increased Capital Efficiency:</a:t>
            </a:r>
            <a:r>
              <a:rPr lang="en-US" sz="2400">
                <a:solidFill>
                  <a:srgbClr val="FFFFFF"/>
                </a:solidFill>
                <a:latin typeface="Montserrat Classic"/>
                <a:ea typeface="Montserrat Classic"/>
                <a:cs typeface="Montserrat Classic"/>
                <a:sym typeface="Montserrat Classic"/>
              </a:rPr>
              <a:t>  It is possible to use the staking derivatives as collateral in most DeFi protocols.</a:t>
            </a:r>
          </a:p>
          <a:p>
            <a:pPr algn="l">
              <a:lnSpc>
                <a:spcPts val="3359"/>
              </a:lnSpc>
            </a:pPr>
          </a:p>
          <a:p>
            <a:pPr algn="l" marL="518160" indent="-259080" lvl="1">
              <a:lnSpc>
                <a:spcPts val="3359"/>
              </a:lnSpc>
              <a:buFont typeface="Arial"/>
              <a:buChar char="•"/>
            </a:pPr>
            <a:r>
              <a:rPr lang="en-US" sz="2400">
                <a:solidFill>
                  <a:srgbClr val="38B6FF"/>
                </a:solidFill>
                <a:latin typeface="Montserrat Classic"/>
                <a:ea typeface="Montserrat Classic"/>
                <a:cs typeface="Montserrat Classic"/>
                <a:sym typeface="Montserrat Classic"/>
              </a:rPr>
              <a:t>Improved User Experience:</a:t>
            </a:r>
            <a:r>
              <a:rPr lang="en-US" sz="2400">
                <a:solidFill>
                  <a:srgbClr val="FFFFFF"/>
                </a:solidFill>
                <a:latin typeface="Montserrat Classic"/>
                <a:ea typeface="Montserrat Classic"/>
                <a:cs typeface="Montserrat Classic"/>
                <a:sym typeface="Montserrat Classic"/>
              </a:rPr>
              <a:t> Liquid staking means there is no need for long lock-up periods and complicated un-staking procedures.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02979" y="678280"/>
            <a:ext cx="17282042"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2. Design Considerations for a Liquid Staking Protocol</a:t>
            </a:r>
          </a:p>
          <a:p>
            <a:pPr algn="ctr">
              <a:lnSpc>
                <a:spcPts val="7279"/>
              </a:lnSpc>
            </a:pPr>
          </a:p>
        </p:txBody>
      </p:sp>
      <p:sp>
        <p:nvSpPr>
          <p:cNvPr name="TextBox 6" id="6"/>
          <p:cNvSpPr txBox="true"/>
          <p:nvPr/>
        </p:nvSpPr>
        <p:spPr>
          <a:xfrm rot="0">
            <a:off x="2243623" y="3588235"/>
            <a:ext cx="13800754" cy="5854065"/>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Montserrat Classic"/>
                <a:ea typeface="Montserrat Classic"/>
                <a:cs typeface="Montserrat Classic"/>
                <a:sym typeface="Montserrat Classic"/>
              </a:rPr>
              <a:t>In the process of conceiving the liquid staking protocol, certain useful design aspects must be taken into account</a:t>
            </a:r>
          </a:p>
          <a:p>
            <a:pPr algn="ctr">
              <a:lnSpc>
                <a:spcPts val="3359"/>
              </a:lnSpc>
              <a:spcBef>
                <a:spcPct val="0"/>
              </a:spcBef>
            </a:pPr>
          </a:p>
          <a:p>
            <a:pPr algn="l" marL="518160" indent="-259080" lvl="1">
              <a:lnSpc>
                <a:spcPts val="3359"/>
              </a:lnSpc>
              <a:spcBef>
                <a:spcPct val="0"/>
              </a:spcBef>
              <a:buFont typeface="Arial"/>
              <a:buChar char="•"/>
            </a:pPr>
            <a:r>
              <a:rPr lang="en-US" b="true" sz="2400">
                <a:solidFill>
                  <a:srgbClr val="38B6FF"/>
                </a:solidFill>
                <a:latin typeface="Montserrat Classic Bold"/>
                <a:ea typeface="Montserrat Classic Bold"/>
                <a:cs typeface="Montserrat Classic Bold"/>
                <a:sym typeface="Montserrat Classic Bold"/>
              </a:rPr>
              <a:t>Security: </a:t>
            </a:r>
            <a:r>
              <a:rPr lang="en-US" sz="2400">
                <a:solidFill>
                  <a:srgbClr val="FFFFFF"/>
                </a:solidFill>
                <a:latin typeface="Montserrat Classic"/>
                <a:ea typeface="Montserrat Classic"/>
                <a:cs typeface="Montserrat Classic"/>
                <a:sym typeface="Montserrat Classic"/>
              </a:rPr>
              <a:t>It is vital that the protocol withstand any kind of weakness and abuse.</a:t>
            </a:r>
          </a:p>
          <a:p>
            <a:pPr algn="l">
              <a:lnSpc>
                <a:spcPts val="3359"/>
              </a:lnSpc>
              <a:spcBef>
                <a:spcPct val="0"/>
              </a:spcBef>
            </a:pPr>
          </a:p>
          <a:p>
            <a:pPr algn="l" marL="518160" indent="-259080" lvl="1">
              <a:lnSpc>
                <a:spcPts val="3359"/>
              </a:lnSpc>
              <a:buFont typeface="Arial"/>
              <a:buChar char="•"/>
            </a:pPr>
            <a:r>
              <a:rPr lang="en-US" b="true" sz="2400">
                <a:solidFill>
                  <a:srgbClr val="38B6FF"/>
                </a:solidFill>
                <a:latin typeface="Montserrat Classic Bold"/>
                <a:ea typeface="Montserrat Classic Bold"/>
                <a:cs typeface="Montserrat Classic Bold"/>
                <a:sym typeface="Montserrat Classic Bold"/>
              </a:rPr>
              <a:t>Scalability: </a:t>
            </a:r>
            <a:r>
              <a:rPr lang="en-US" sz="2400">
                <a:solidFill>
                  <a:srgbClr val="FFFFFF"/>
                </a:solidFill>
                <a:latin typeface="Montserrat Classic"/>
                <a:ea typeface="Montserrat Classic"/>
                <a:cs typeface="Montserrat Classic"/>
                <a:sym typeface="Montserrat Classic"/>
              </a:rPr>
              <a:t>The protocol should be able to support increasing</a:t>
            </a:r>
            <a:r>
              <a:rPr lang="en-US" sz="2400">
                <a:solidFill>
                  <a:srgbClr val="FFFFFF"/>
                </a:solidFill>
                <a:latin typeface="Montserrat Classic"/>
                <a:ea typeface="Montserrat Classic"/>
                <a:cs typeface="Montserrat Classic"/>
                <a:sym typeface="Montserrat Classic"/>
              </a:rPr>
              <a:t> u</a:t>
            </a:r>
            <a:r>
              <a:rPr lang="en-US" sz="2400">
                <a:solidFill>
                  <a:srgbClr val="FFFFFF"/>
                </a:solidFill>
                <a:latin typeface="Montserrat Classic"/>
                <a:ea typeface="Montserrat Classic"/>
                <a:cs typeface="Montserrat Classic"/>
                <a:sym typeface="Montserrat Classic"/>
              </a:rPr>
              <a:t>sers and volume of staked assets.</a:t>
            </a:r>
          </a:p>
          <a:p>
            <a:pPr algn="l">
              <a:lnSpc>
                <a:spcPts val="3359"/>
              </a:lnSpc>
            </a:pPr>
          </a:p>
          <a:p>
            <a:pPr algn="l" marL="518160" indent="-259080" lvl="1">
              <a:lnSpc>
                <a:spcPts val="3359"/>
              </a:lnSpc>
              <a:buFont typeface="Arial"/>
              <a:buChar char="•"/>
            </a:pPr>
            <a:r>
              <a:rPr lang="en-US" b="true" sz="2400">
                <a:solidFill>
                  <a:srgbClr val="38B6FF"/>
                </a:solidFill>
                <a:latin typeface="Montserrat Classic Bold"/>
                <a:ea typeface="Montserrat Classic Bold"/>
                <a:cs typeface="Montserrat Classic Bold"/>
                <a:sym typeface="Montserrat Classic Bold"/>
              </a:rPr>
              <a:t>Interoperability:</a:t>
            </a:r>
            <a:r>
              <a:rPr lang="en-US" sz="2400">
                <a:solidFill>
                  <a:srgbClr val="FFFFFF"/>
                </a:solidFill>
                <a:latin typeface="Montserrat Classic"/>
                <a:ea typeface="Montserrat Classic"/>
                <a:cs typeface="Montserrat Classic"/>
                <a:sym typeface="Montserrat Classic"/>
              </a:rPr>
              <a:t> Connect with other blockchains and DeFi solutions, make it more useful.</a:t>
            </a:r>
          </a:p>
          <a:p>
            <a:pPr algn="l">
              <a:lnSpc>
                <a:spcPts val="3359"/>
              </a:lnSpc>
            </a:pPr>
          </a:p>
          <a:p>
            <a:pPr algn="l" marL="518160" indent="-259080" lvl="1">
              <a:lnSpc>
                <a:spcPts val="3359"/>
              </a:lnSpc>
              <a:buFont typeface="Arial"/>
              <a:buChar char="•"/>
            </a:pPr>
            <a:r>
              <a:rPr lang="en-US" b="true" sz="2400">
                <a:solidFill>
                  <a:srgbClr val="38B6FF"/>
                </a:solidFill>
                <a:latin typeface="Montserrat Classic Bold"/>
                <a:ea typeface="Montserrat Classic Bold"/>
                <a:cs typeface="Montserrat Classic Bold"/>
                <a:sym typeface="Montserrat Classic Bold"/>
              </a:rPr>
              <a:t>User experience:</a:t>
            </a:r>
            <a:r>
              <a:rPr lang="en-US" sz="2400">
                <a:solidFill>
                  <a:srgbClr val="FFFFFF"/>
                </a:solidFill>
                <a:latin typeface="Montserrat Classic"/>
                <a:ea typeface="Montserrat Classic"/>
                <a:cs typeface="Montserrat Classic"/>
                <a:sym typeface="Montserrat Classic"/>
              </a:rPr>
              <a:t> A seamless and simple UI is of utmost importance for user acceptance.</a:t>
            </a:r>
          </a:p>
          <a:p>
            <a:pPr algn="l">
              <a:lnSpc>
                <a:spcPts val="3359"/>
              </a:lnSpc>
            </a:pP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47151" y="678280"/>
            <a:ext cx="17193697"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3. Technical Components of a Liquid Staking Protocol</a:t>
            </a:r>
          </a:p>
          <a:p>
            <a:pPr algn="ctr">
              <a:lnSpc>
                <a:spcPts val="7279"/>
              </a:lnSpc>
            </a:pPr>
          </a:p>
        </p:txBody>
      </p:sp>
      <p:sp>
        <p:nvSpPr>
          <p:cNvPr name="TextBox 6" id="6"/>
          <p:cNvSpPr txBox="true"/>
          <p:nvPr/>
        </p:nvSpPr>
        <p:spPr>
          <a:xfrm rot="0">
            <a:off x="2243623" y="3404235"/>
            <a:ext cx="13800754" cy="5854065"/>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Montserrat Classic"/>
                <a:ea typeface="Montserrat Classic"/>
                <a:cs typeface="Montserrat Classic"/>
                <a:sym typeface="Montserrat Classic"/>
              </a:rPr>
              <a:t>In order to create a sound liquid staking mechanism, you will have to put a number of different compon</a:t>
            </a:r>
            <a:r>
              <a:rPr lang="en-US" sz="2400">
                <a:solidFill>
                  <a:srgbClr val="FFFFFF"/>
                </a:solidFill>
                <a:latin typeface="Montserrat Classic"/>
                <a:ea typeface="Montserrat Classic"/>
                <a:cs typeface="Montserrat Classic"/>
                <a:sym typeface="Montserrat Classic"/>
              </a:rPr>
              <a:t>e</a:t>
            </a:r>
            <a:r>
              <a:rPr lang="en-US" sz="2400">
                <a:solidFill>
                  <a:srgbClr val="FFFFFF"/>
                </a:solidFill>
                <a:latin typeface="Montserrat Classic"/>
                <a:ea typeface="Montserrat Classic"/>
                <a:cs typeface="Montserrat Classic"/>
                <a:sym typeface="Montserrat Classic"/>
              </a:rPr>
              <a:t>n</a:t>
            </a:r>
            <a:r>
              <a:rPr lang="en-US" sz="2400">
                <a:solidFill>
                  <a:srgbClr val="FFFFFF"/>
                </a:solidFill>
                <a:latin typeface="Montserrat Classic"/>
                <a:ea typeface="Montserrat Classic"/>
                <a:cs typeface="Montserrat Classic"/>
                <a:sym typeface="Montserrat Classic"/>
              </a:rPr>
              <a:t>t</a:t>
            </a:r>
            <a:r>
              <a:rPr lang="en-US" sz="2400">
                <a:solidFill>
                  <a:srgbClr val="FFFFFF"/>
                </a:solidFill>
                <a:latin typeface="Montserrat Classic"/>
                <a:ea typeface="Montserrat Classic"/>
                <a:cs typeface="Montserrat Classic"/>
                <a:sym typeface="Montserrat Classic"/>
              </a:rPr>
              <a:t>s in place:</a:t>
            </a:r>
          </a:p>
          <a:p>
            <a:pPr algn="ctr">
              <a:lnSpc>
                <a:spcPts val="3359"/>
              </a:lnSpc>
              <a:spcBef>
                <a:spcPct val="0"/>
              </a:spcBef>
            </a:pPr>
          </a:p>
          <a:p>
            <a:pPr algn="l" marL="518160" indent="-259080" lvl="1">
              <a:lnSpc>
                <a:spcPts val="3359"/>
              </a:lnSpc>
              <a:spcBef>
                <a:spcPct val="0"/>
              </a:spcBef>
              <a:buFont typeface="Arial"/>
              <a:buChar char="•"/>
            </a:pPr>
            <a:r>
              <a:rPr lang="en-US" sz="2400">
                <a:solidFill>
                  <a:srgbClr val="38B6FF"/>
                </a:solidFill>
                <a:latin typeface="Montserrat Classic"/>
                <a:ea typeface="Montserrat Classic"/>
                <a:cs typeface="Montserrat Classic"/>
                <a:sym typeface="Montserrat Classic"/>
              </a:rPr>
              <a:t>Staking Smart Contracts: </a:t>
            </a:r>
            <a:r>
              <a:rPr lang="en-US" sz="2400">
                <a:solidFill>
                  <a:srgbClr val="FFFFFF"/>
                </a:solidFill>
                <a:latin typeface="Montserrat Classic"/>
                <a:ea typeface="Montserrat Classic"/>
                <a:cs typeface="Montserrat Classic"/>
                <a:sym typeface="Montserrat Classic"/>
              </a:rPr>
              <a:t>These contracts enable the staking and unstaking of users' tokens while also </a:t>
            </a:r>
            <a:r>
              <a:rPr lang="en-US" sz="2400">
                <a:solidFill>
                  <a:srgbClr val="FFFFFF"/>
                </a:solidFill>
                <a:latin typeface="Montserrat Classic"/>
                <a:ea typeface="Montserrat Classic"/>
                <a:cs typeface="Montserrat Classic"/>
                <a:sym typeface="Montserrat Classic"/>
              </a:rPr>
              <a:t>all</a:t>
            </a:r>
            <a:r>
              <a:rPr lang="en-US" sz="2400">
                <a:solidFill>
                  <a:srgbClr val="FFFFFF"/>
                </a:solidFill>
                <a:latin typeface="Montserrat Classic"/>
                <a:ea typeface="Montserrat Classic"/>
                <a:cs typeface="Montserrat Classic"/>
                <a:sym typeface="Montserrat Classic"/>
              </a:rPr>
              <a:t>ow</a:t>
            </a:r>
            <a:r>
              <a:rPr lang="en-US" sz="2400">
                <a:solidFill>
                  <a:srgbClr val="FFFFFF"/>
                </a:solidFill>
                <a:latin typeface="Montserrat Classic"/>
                <a:ea typeface="Montserrat Classic"/>
                <a:cs typeface="Montserrat Classic"/>
                <a:sym typeface="Montserrat Classic"/>
              </a:rPr>
              <a:t>i</a:t>
            </a:r>
            <a:r>
              <a:rPr lang="en-US" sz="2400">
                <a:solidFill>
                  <a:srgbClr val="FFFFFF"/>
                </a:solidFill>
                <a:latin typeface="Montserrat Classic"/>
                <a:ea typeface="Montserrat Classic"/>
                <a:cs typeface="Montserrat Classic"/>
                <a:sym typeface="Montserrat Classic"/>
              </a:rPr>
              <a:t>ng for </a:t>
            </a:r>
            <a:r>
              <a:rPr lang="en-US" sz="2400">
                <a:solidFill>
                  <a:srgbClr val="FFFFFF"/>
                </a:solidFill>
                <a:latin typeface="Montserrat Classic"/>
                <a:ea typeface="Montserrat Classic"/>
                <a:cs typeface="Montserrat Classic"/>
                <a:sym typeface="Montserrat Classic"/>
              </a:rPr>
              <a:t>t</a:t>
            </a:r>
            <a:r>
              <a:rPr lang="en-US" sz="2400">
                <a:solidFill>
                  <a:srgbClr val="FFFFFF"/>
                </a:solidFill>
                <a:latin typeface="Montserrat Classic"/>
                <a:ea typeface="Montserrat Classic"/>
                <a:cs typeface="Montserrat Classic"/>
                <a:sym typeface="Montserrat Classic"/>
              </a:rPr>
              <a:t>he issuance of staking derivatives.</a:t>
            </a:r>
          </a:p>
          <a:p>
            <a:pPr algn="l">
              <a:lnSpc>
                <a:spcPts val="3359"/>
              </a:lnSpc>
              <a:spcBef>
                <a:spcPct val="0"/>
              </a:spcBef>
            </a:pPr>
          </a:p>
          <a:p>
            <a:pPr algn="l" marL="518160" indent="-259080" lvl="1">
              <a:lnSpc>
                <a:spcPts val="3359"/>
              </a:lnSpc>
              <a:buFont typeface="Arial"/>
              <a:buChar char="•"/>
            </a:pPr>
            <a:r>
              <a:rPr lang="en-US" sz="2400">
                <a:solidFill>
                  <a:srgbClr val="38B6FF"/>
                </a:solidFill>
                <a:latin typeface="Montserrat Classic"/>
                <a:ea typeface="Montserrat Classic"/>
                <a:cs typeface="Montserrat Classic"/>
                <a:sym typeface="Montserrat Classic"/>
              </a:rPr>
              <a:t>Staking</a:t>
            </a:r>
            <a:r>
              <a:rPr lang="en-US" sz="2400">
                <a:solidFill>
                  <a:srgbClr val="38B6FF"/>
                </a:solidFill>
                <a:latin typeface="Montserrat Classic"/>
                <a:ea typeface="Montserrat Classic"/>
                <a:cs typeface="Montserrat Classic"/>
                <a:sym typeface="Montserrat Classic"/>
              </a:rPr>
              <a:t> D</a:t>
            </a:r>
            <a:r>
              <a:rPr lang="en-US" sz="2400">
                <a:solidFill>
                  <a:srgbClr val="38B6FF"/>
                </a:solidFill>
                <a:latin typeface="Montserrat Classic"/>
                <a:ea typeface="Montserrat Classic"/>
                <a:cs typeface="Montserrat Classic"/>
                <a:sym typeface="Montserrat Classic"/>
              </a:rPr>
              <a:t>erivative Tokens:</a:t>
            </a:r>
            <a:r>
              <a:rPr lang="en-US" sz="2400">
                <a:solidFill>
                  <a:srgbClr val="FFFFFF"/>
                </a:solidFill>
                <a:latin typeface="Montserrat Classic"/>
                <a:ea typeface="Montserrat Classic"/>
                <a:cs typeface="Montserrat Classic"/>
                <a:sym typeface="Montserrat Classic"/>
              </a:rPr>
              <a:t> Staking derivatives are created by tokenizing the staked assets to de</a:t>
            </a:r>
            <a:r>
              <a:rPr lang="en-US" sz="2400">
                <a:solidFill>
                  <a:srgbClr val="FFFFFF"/>
                </a:solidFill>
                <a:latin typeface="Montserrat Classic"/>
                <a:ea typeface="Montserrat Classic"/>
                <a:cs typeface="Montserrat Classic"/>
                <a:sym typeface="Montserrat Classic"/>
              </a:rPr>
              <a:t>n</a:t>
            </a:r>
            <a:r>
              <a:rPr lang="en-US" sz="2400">
                <a:solidFill>
                  <a:srgbClr val="FFFFFF"/>
                </a:solidFill>
                <a:latin typeface="Montserrat Classic"/>
                <a:ea typeface="Montserrat Classic"/>
                <a:cs typeface="Montserrat Classic"/>
                <a:sym typeface="Montserrat Classic"/>
              </a:rPr>
              <a:t>o</a:t>
            </a:r>
            <a:r>
              <a:rPr lang="en-US" sz="2400">
                <a:solidFill>
                  <a:srgbClr val="FFFFFF"/>
                </a:solidFill>
                <a:latin typeface="Montserrat Classic"/>
                <a:ea typeface="Montserrat Classic"/>
                <a:cs typeface="Montserrat Classic"/>
                <a:sym typeface="Montserrat Classic"/>
              </a:rPr>
              <a:t>te</a:t>
            </a:r>
            <a:r>
              <a:rPr lang="en-US" sz="2400">
                <a:solidFill>
                  <a:srgbClr val="FFFFFF"/>
                </a:solidFill>
                <a:latin typeface="Montserrat Classic"/>
                <a:ea typeface="Montserrat Classic"/>
                <a:cs typeface="Montserrat Classic"/>
                <a:sym typeface="Montserrat Classic"/>
              </a:rPr>
              <a:t> th</a:t>
            </a:r>
            <a:r>
              <a:rPr lang="en-US" sz="2400">
                <a:solidFill>
                  <a:srgbClr val="FFFFFF"/>
                </a:solidFill>
                <a:latin typeface="Montserrat Classic"/>
                <a:ea typeface="Montserrat Classic"/>
                <a:cs typeface="Montserrat Classic"/>
                <a:sym typeface="Montserrat Classic"/>
              </a:rPr>
              <a:t>e</a:t>
            </a:r>
            <a:r>
              <a:rPr lang="en-US" sz="2400">
                <a:solidFill>
                  <a:srgbClr val="FFFFFF"/>
                </a:solidFill>
                <a:latin typeface="Montserrat Classic"/>
                <a:ea typeface="Montserrat Classic"/>
                <a:cs typeface="Montserrat Classic"/>
                <a:sym typeface="Montserrat Classic"/>
              </a:rPr>
              <a:t> st</a:t>
            </a:r>
            <a:r>
              <a:rPr lang="en-US" sz="2400">
                <a:solidFill>
                  <a:srgbClr val="FFFFFF"/>
                </a:solidFill>
                <a:latin typeface="Montserrat Classic"/>
                <a:ea typeface="Montserrat Classic"/>
                <a:cs typeface="Montserrat Classic"/>
                <a:sym typeface="Montserrat Classic"/>
              </a:rPr>
              <a:t>a</a:t>
            </a:r>
            <a:r>
              <a:rPr lang="en-US" sz="2400">
                <a:solidFill>
                  <a:srgbClr val="FFFFFF"/>
                </a:solidFill>
                <a:latin typeface="Montserrat Classic"/>
                <a:ea typeface="Montserrat Classic"/>
                <a:cs typeface="Montserrat Classic"/>
                <a:sym typeface="Montserrat Classic"/>
              </a:rPr>
              <a:t>ked amount along with the awarded amount.</a:t>
            </a:r>
          </a:p>
          <a:p>
            <a:pPr algn="l">
              <a:lnSpc>
                <a:spcPts val="3359"/>
              </a:lnSpc>
            </a:pPr>
          </a:p>
          <a:p>
            <a:pPr algn="l" marL="518160" indent="-259080" lvl="1">
              <a:lnSpc>
                <a:spcPts val="3359"/>
              </a:lnSpc>
              <a:buFont typeface="Arial"/>
              <a:buChar char="•"/>
            </a:pPr>
            <a:r>
              <a:rPr lang="en-US" sz="2400">
                <a:solidFill>
                  <a:srgbClr val="38B6FF"/>
                </a:solidFill>
                <a:latin typeface="Montserrat Classic"/>
                <a:ea typeface="Montserrat Classic"/>
                <a:cs typeface="Montserrat Classic"/>
                <a:sym typeface="Montserrat Classic"/>
              </a:rPr>
              <a:t>Reward Distribution Mechanism: </a:t>
            </a:r>
            <a:r>
              <a:rPr lang="en-US" sz="2400">
                <a:solidFill>
                  <a:srgbClr val="FFFFFF"/>
                </a:solidFill>
                <a:latin typeface="Montserrat Classic"/>
                <a:ea typeface="Montserrat Classic"/>
                <a:cs typeface="Montserrat Classic"/>
                <a:sym typeface="Montserrat Classic"/>
              </a:rPr>
              <a:t>mechanism for calculation and distribution of staking rewards to the hold</a:t>
            </a:r>
            <a:r>
              <a:rPr lang="en-US" sz="2400">
                <a:solidFill>
                  <a:srgbClr val="FFFFFF"/>
                </a:solidFill>
                <a:latin typeface="Montserrat Classic"/>
                <a:ea typeface="Montserrat Classic"/>
                <a:cs typeface="Montserrat Classic"/>
                <a:sym typeface="Montserrat Classic"/>
              </a:rPr>
              <a:t>er</a:t>
            </a:r>
            <a:r>
              <a:rPr lang="en-US" sz="2400">
                <a:solidFill>
                  <a:srgbClr val="FFFFFF"/>
                </a:solidFill>
                <a:latin typeface="Montserrat Classic"/>
                <a:ea typeface="Montserrat Classic"/>
                <a:cs typeface="Montserrat Classic"/>
                <a:sym typeface="Montserrat Classic"/>
              </a:rPr>
              <a:t>s of</a:t>
            </a:r>
            <a:r>
              <a:rPr lang="en-US" sz="2400">
                <a:solidFill>
                  <a:srgbClr val="FFFFFF"/>
                </a:solidFill>
                <a:latin typeface="Montserrat Classic"/>
                <a:ea typeface="Montserrat Classic"/>
                <a:cs typeface="Montserrat Classic"/>
                <a:sym typeface="Montserrat Classic"/>
              </a:rPr>
              <a:t> </a:t>
            </a:r>
            <a:r>
              <a:rPr lang="en-US" sz="2400">
                <a:solidFill>
                  <a:srgbClr val="FFFFFF"/>
                </a:solidFill>
                <a:latin typeface="Montserrat Classic"/>
                <a:ea typeface="Montserrat Classic"/>
                <a:cs typeface="Montserrat Classic"/>
                <a:sym typeface="Montserrat Classic"/>
              </a:rPr>
              <a:t>staking d</a:t>
            </a:r>
            <a:r>
              <a:rPr lang="en-US" sz="2400">
                <a:solidFill>
                  <a:srgbClr val="FFFFFF"/>
                </a:solidFill>
                <a:latin typeface="Montserrat Classic"/>
                <a:ea typeface="Montserrat Classic"/>
                <a:cs typeface="Montserrat Classic"/>
                <a:sym typeface="Montserrat Classic"/>
              </a:rPr>
              <a:t>e</a:t>
            </a:r>
            <a:r>
              <a:rPr lang="en-US" sz="2400">
                <a:solidFill>
                  <a:srgbClr val="FFFFFF"/>
                </a:solidFill>
                <a:latin typeface="Montserrat Classic"/>
                <a:ea typeface="Montserrat Classic"/>
                <a:cs typeface="Montserrat Classic"/>
                <a:sym typeface="Montserrat Classic"/>
              </a:rPr>
              <a:t>rivativ</a:t>
            </a:r>
            <a:r>
              <a:rPr lang="en-US" sz="2400">
                <a:solidFill>
                  <a:srgbClr val="FFFFFF"/>
                </a:solidFill>
                <a:latin typeface="Montserrat Classic"/>
                <a:ea typeface="Montserrat Classic"/>
                <a:cs typeface="Montserrat Classic"/>
                <a:sym typeface="Montserrat Classic"/>
              </a:rPr>
              <a:t>e</a:t>
            </a:r>
            <a:r>
              <a:rPr lang="en-US" sz="2400">
                <a:solidFill>
                  <a:srgbClr val="FFFFFF"/>
                </a:solidFill>
                <a:latin typeface="Montserrat Classic"/>
                <a:ea typeface="Montserrat Classic"/>
                <a:cs typeface="Montserrat Classic"/>
                <a:sym typeface="Montserrat Classic"/>
              </a:rPr>
              <a:t> secu</a:t>
            </a:r>
            <a:r>
              <a:rPr lang="en-US" sz="2400">
                <a:solidFill>
                  <a:srgbClr val="FFFFFF"/>
                </a:solidFill>
                <a:latin typeface="Montserrat Classic"/>
                <a:ea typeface="Montserrat Classic"/>
                <a:cs typeface="Montserrat Classic"/>
                <a:sym typeface="Montserrat Classic"/>
              </a:rPr>
              <a:t>r</a:t>
            </a:r>
            <a:r>
              <a:rPr lang="en-US" sz="2400">
                <a:solidFill>
                  <a:srgbClr val="FFFFFF"/>
                </a:solidFill>
                <a:latin typeface="Montserrat Classic"/>
                <a:ea typeface="Montserrat Classic"/>
                <a:cs typeface="Montserrat Classic"/>
                <a:sym typeface="Montserrat Classic"/>
              </a:rPr>
              <a:t>it</a:t>
            </a:r>
            <a:r>
              <a:rPr lang="en-US" sz="2400">
                <a:solidFill>
                  <a:srgbClr val="FFFFFF"/>
                </a:solidFill>
                <a:latin typeface="Montserrat Classic"/>
                <a:ea typeface="Montserrat Classic"/>
                <a:cs typeface="Montserrat Classic"/>
                <a:sym typeface="Montserrat Classic"/>
              </a:rPr>
              <a:t>ie</a:t>
            </a:r>
            <a:r>
              <a:rPr lang="en-US" sz="2400">
                <a:solidFill>
                  <a:srgbClr val="FFFFFF"/>
                </a:solidFill>
                <a:latin typeface="Montserrat Classic"/>
                <a:ea typeface="Montserrat Classic"/>
                <a:cs typeface="Montserrat Classic"/>
                <a:sym typeface="Montserrat Classic"/>
              </a:rPr>
              <a:t>s.</a:t>
            </a:r>
          </a:p>
          <a:p>
            <a:pPr algn="l">
              <a:lnSpc>
                <a:spcPts val="3359"/>
              </a:lnSpc>
            </a:pPr>
          </a:p>
          <a:p>
            <a:pPr algn="l" marL="518160" indent="-259080" lvl="1">
              <a:lnSpc>
                <a:spcPts val="3359"/>
              </a:lnSpc>
              <a:buFont typeface="Arial"/>
              <a:buChar char="•"/>
            </a:pPr>
            <a:r>
              <a:rPr lang="en-US" sz="2400">
                <a:solidFill>
                  <a:srgbClr val="38B6FF"/>
                </a:solidFill>
                <a:latin typeface="Montserrat Classic"/>
                <a:ea typeface="Montserrat Classic"/>
                <a:cs typeface="Montserrat Classic"/>
                <a:sym typeface="Montserrat Classic"/>
              </a:rPr>
              <a:t>Slashi</a:t>
            </a:r>
            <a:r>
              <a:rPr lang="en-US" sz="2400">
                <a:solidFill>
                  <a:srgbClr val="38B6FF"/>
                </a:solidFill>
                <a:latin typeface="Montserrat Classic"/>
                <a:ea typeface="Montserrat Classic"/>
                <a:cs typeface="Montserrat Classic"/>
                <a:sym typeface="Montserrat Classic"/>
              </a:rPr>
              <a:t>n</a:t>
            </a:r>
            <a:r>
              <a:rPr lang="en-US" sz="2400">
                <a:solidFill>
                  <a:srgbClr val="38B6FF"/>
                </a:solidFill>
                <a:latin typeface="Montserrat Classic"/>
                <a:ea typeface="Montserrat Classic"/>
                <a:cs typeface="Montserrat Classic"/>
                <a:sym typeface="Montserrat Classic"/>
              </a:rPr>
              <a:t>g Prot</a:t>
            </a:r>
            <a:r>
              <a:rPr lang="en-US" sz="2400">
                <a:solidFill>
                  <a:srgbClr val="38B6FF"/>
                </a:solidFill>
                <a:latin typeface="Montserrat Classic"/>
                <a:ea typeface="Montserrat Classic"/>
                <a:cs typeface="Montserrat Classic"/>
                <a:sym typeface="Montserrat Classic"/>
              </a:rPr>
              <a:t>e</a:t>
            </a:r>
            <a:r>
              <a:rPr lang="en-US" sz="2400">
                <a:solidFill>
                  <a:srgbClr val="38B6FF"/>
                </a:solidFill>
                <a:latin typeface="Montserrat Classic"/>
                <a:ea typeface="Montserrat Classic"/>
                <a:cs typeface="Montserrat Classic"/>
                <a:sym typeface="Montserrat Classic"/>
              </a:rPr>
              <a:t>ction</a:t>
            </a:r>
            <a:r>
              <a:rPr lang="en-US" sz="2400">
                <a:solidFill>
                  <a:srgbClr val="38B6FF"/>
                </a:solidFill>
                <a:latin typeface="Montserrat Classic"/>
                <a:ea typeface="Montserrat Classic"/>
                <a:cs typeface="Montserrat Classic"/>
                <a:sym typeface="Montserrat Classic"/>
              </a:rPr>
              <a:t>:</a:t>
            </a:r>
            <a:r>
              <a:rPr lang="en-US" sz="2400">
                <a:solidFill>
                  <a:srgbClr val="38B6FF"/>
                </a:solidFill>
                <a:latin typeface="Montserrat Classic"/>
                <a:ea typeface="Montserrat Classic"/>
                <a:cs typeface="Montserrat Classic"/>
                <a:sym typeface="Montserrat Classic"/>
              </a:rPr>
              <a:t> </a:t>
            </a:r>
            <a:r>
              <a:rPr lang="en-US" sz="2400">
                <a:solidFill>
                  <a:srgbClr val="FFFFFF"/>
                </a:solidFill>
                <a:latin typeface="Montserrat Classic"/>
                <a:ea typeface="Montserrat Classic"/>
                <a:cs typeface="Montserrat Classic"/>
                <a:sym typeface="Montserrat Classic"/>
              </a:rPr>
              <a:t>Undertake slashing protection strategies and other mechanisms to guard against potential losses resulting from validator infractions.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150620" y="678280"/>
            <a:ext cx="15986760"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4. Step-by-Step Guide to Developing the Protocol</a:t>
            </a:r>
          </a:p>
          <a:p>
            <a:pPr algn="ctr">
              <a:lnSpc>
                <a:spcPts val="7279"/>
              </a:lnSpc>
            </a:pPr>
          </a:p>
        </p:txBody>
      </p:sp>
      <p:sp>
        <p:nvSpPr>
          <p:cNvPr name="TextBox 6" id="6"/>
          <p:cNvSpPr txBox="true"/>
          <p:nvPr/>
        </p:nvSpPr>
        <p:spPr>
          <a:xfrm rot="0">
            <a:off x="0" y="2623346"/>
            <a:ext cx="18288000" cy="7111365"/>
          </a:xfrm>
          <a:prstGeom prst="rect">
            <a:avLst/>
          </a:prstGeom>
        </p:spPr>
        <p:txBody>
          <a:bodyPr anchor="t" rtlCol="false" tIns="0" lIns="0" bIns="0" rIns="0">
            <a:spAutoFit/>
          </a:bodyPr>
          <a:lstStyle/>
          <a:p>
            <a:pPr algn="ctr">
              <a:lnSpc>
                <a:spcPts val="3359"/>
              </a:lnSpc>
              <a:spcBef>
                <a:spcPct val="0"/>
              </a:spcBef>
            </a:pPr>
            <a:r>
              <a:rPr lang="en-US" sz="2400">
                <a:solidFill>
                  <a:srgbClr val="3DD9E3"/>
                </a:solidFill>
                <a:latin typeface="Montserrat Classic"/>
                <a:ea typeface="Montserrat Classic"/>
                <a:cs typeface="Montserrat Classic"/>
                <a:sym typeface="Montserrat Classic"/>
              </a:rPr>
              <a:t>Step 1: Choose the Blockchain Network</a:t>
            </a:r>
          </a:p>
          <a:p>
            <a:pPr algn="ctr">
              <a:lnSpc>
                <a:spcPts val="3359"/>
              </a:lnSpc>
              <a:spcBef>
                <a:spcPct val="0"/>
              </a:spcBef>
            </a:pPr>
          </a:p>
          <a:p>
            <a:pPr algn="l" marL="518160" indent="-259080" lvl="1">
              <a:lnSpc>
                <a:spcPts val="3359"/>
              </a:lnSpc>
              <a:buFont typeface="Arial"/>
              <a:buChar char="•"/>
            </a:pPr>
            <a:r>
              <a:rPr lang="en-US" sz="2400">
                <a:solidFill>
                  <a:srgbClr val="FFFFFF"/>
                </a:solidFill>
                <a:latin typeface="Montserrat Classic"/>
                <a:ea typeface="Montserrat Classic"/>
                <a:cs typeface="Montserrat Classic"/>
                <a:sym typeface="Montserrat Classic"/>
              </a:rPr>
              <a:t>Make a determination on whether the liquid staking protocol will be layered on top of a pre-existing blockchain (e.g., Ethereum, Cosmos or Polkadot) or if it will be a solution that spans across multiple blockchains. Each of the network implies specific considerations in relation to staking that will help shape the design of the protocol.</a:t>
            </a:r>
          </a:p>
          <a:p>
            <a:pPr algn="ctr">
              <a:lnSpc>
                <a:spcPts val="3359"/>
              </a:lnSpc>
              <a:spcBef>
                <a:spcPct val="0"/>
              </a:spcBef>
            </a:pPr>
          </a:p>
          <a:p>
            <a:pPr algn="ctr">
              <a:lnSpc>
                <a:spcPts val="3359"/>
              </a:lnSpc>
              <a:spcBef>
                <a:spcPct val="0"/>
              </a:spcBef>
            </a:pPr>
            <a:r>
              <a:rPr lang="en-US" sz="2400">
                <a:solidFill>
                  <a:srgbClr val="3DD9E3"/>
                </a:solidFill>
                <a:latin typeface="Montserrat Classic"/>
                <a:ea typeface="Montserrat Classic"/>
                <a:cs typeface="Montserrat Classic"/>
                <a:sym typeface="Montserrat Classic"/>
              </a:rPr>
              <a:t>Step 2: Develop the Staking Smart Contracts</a:t>
            </a:r>
          </a:p>
          <a:p>
            <a:pPr algn="ctr">
              <a:lnSpc>
                <a:spcPts val="3359"/>
              </a:lnSpc>
              <a:spcBef>
                <a:spcPct val="0"/>
              </a:spcBef>
            </a:pPr>
          </a:p>
          <a:p>
            <a:pPr algn="l" marL="518160" indent="-259080" lvl="1">
              <a:lnSpc>
                <a:spcPts val="3359"/>
              </a:lnSpc>
              <a:buFont typeface="Arial"/>
              <a:buChar char="•"/>
            </a:pPr>
            <a:r>
              <a:rPr lang="en-US" sz="2400">
                <a:solidFill>
                  <a:srgbClr val="FFFFFF"/>
                </a:solidFill>
                <a:latin typeface="Montserrat Classic"/>
                <a:ea typeface="Montserrat Classic"/>
                <a:cs typeface="Montserrat Classic"/>
                <a:sym typeface="Montserrat Classic"/>
              </a:rPr>
              <a:t>Establish intelligent contracts which facilitate users in staking their assets and issuing staking derivative tokens. </a:t>
            </a:r>
          </a:p>
          <a:p>
            <a:pPr algn="l" marL="518160" indent="-259080" lvl="1">
              <a:lnSpc>
                <a:spcPts val="3359"/>
              </a:lnSpc>
              <a:buFont typeface="Arial"/>
              <a:buChar char="•"/>
            </a:pPr>
            <a:r>
              <a:rPr lang="en-US" sz="2400">
                <a:solidFill>
                  <a:srgbClr val="FFFFFF"/>
                </a:solidFill>
                <a:latin typeface="Montserrat Classic"/>
                <a:ea typeface="Montserrat Classic"/>
                <a:cs typeface="Montserrat Classic"/>
                <a:sym typeface="Montserrat Classic"/>
              </a:rPr>
              <a:t>Make sure the contracts manage backlash of staking and unstaking, rewards calculation as well as transfers of the tokens in a safe manner.</a:t>
            </a:r>
          </a:p>
          <a:p>
            <a:pPr algn="ctr">
              <a:lnSpc>
                <a:spcPts val="3359"/>
              </a:lnSpc>
              <a:spcBef>
                <a:spcPct val="0"/>
              </a:spcBef>
            </a:pPr>
          </a:p>
          <a:p>
            <a:pPr algn="ctr">
              <a:lnSpc>
                <a:spcPts val="3359"/>
              </a:lnSpc>
              <a:spcBef>
                <a:spcPct val="0"/>
              </a:spcBef>
            </a:pPr>
            <a:r>
              <a:rPr lang="en-US" sz="2400">
                <a:solidFill>
                  <a:srgbClr val="3DD9E3"/>
                </a:solidFill>
                <a:latin typeface="Montserrat Classic"/>
                <a:ea typeface="Montserrat Classic"/>
                <a:cs typeface="Montserrat Classic"/>
                <a:sym typeface="Montserrat Classic"/>
              </a:rPr>
              <a:t>Step 3: Create the Staking Derivative Tokens</a:t>
            </a:r>
          </a:p>
          <a:p>
            <a:pPr algn="ctr">
              <a:lnSpc>
                <a:spcPts val="3359"/>
              </a:lnSpc>
              <a:spcBef>
                <a:spcPct val="0"/>
              </a:spcBef>
            </a:pPr>
          </a:p>
          <a:p>
            <a:pPr algn="l" marL="518160" indent="-259080" lvl="1">
              <a:lnSpc>
                <a:spcPts val="3359"/>
              </a:lnSpc>
              <a:buFont typeface="Arial"/>
              <a:buChar char="•"/>
            </a:pPr>
            <a:r>
              <a:rPr lang="en-US" sz="2400">
                <a:solidFill>
                  <a:srgbClr val="FFFFFF"/>
                </a:solidFill>
                <a:latin typeface="Montserrat Classic"/>
                <a:ea typeface="Montserrat Classic"/>
                <a:cs typeface="Montserrat Classic"/>
                <a:sym typeface="Montserrat Classic"/>
              </a:rPr>
              <a:t>Create an ERC-20 token standard compatible with the staking derivatives. </a:t>
            </a:r>
          </a:p>
          <a:p>
            <a:pPr algn="l" marL="518160" indent="-259080" lvl="1">
              <a:lnSpc>
                <a:spcPts val="3359"/>
              </a:lnSpc>
              <a:buFont typeface="Arial"/>
              <a:buChar char="•"/>
            </a:pPr>
            <a:r>
              <a:rPr lang="en-US" sz="2400">
                <a:solidFill>
                  <a:srgbClr val="FFFFFF"/>
                </a:solidFill>
                <a:latin typeface="Montserrat Classic"/>
                <a:ea typeface="Montserrat Classic"/>
                <a:cs typeface="Montserrat Classic"/>
                <a:sym typeface="Montserrat Classic"/>
              </a:rPr>
              <a:t>Specify the relationship between the stakes and the staking derivatives with the rewards gained from them (e.g., a 11 representation or a rebasing type of token).</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sp>
        <p:nvSpPr>
          <p:cNvPr name="TextBox 2" id="2"/>
          <p:cNvSpPr txBox="true"/>
          <p:nvPr/>
        </p:nvSpPr>
        <p:spPr>
          <a:xfrm rot="0">
            <a:off x="772665" y="1304131"/>
            <a:ext cx="17106012" cy="8000048"/>
          </a:xfrm>
          <a:prstGeom prst="rect">
            <a:avLst/>
          </a:prstGeom>
        </p:spPr>
        <p:txBody>
          <a:bodyPr anchor="t" rtlCol="false" tIns="0" lIns="0" bIns="0" rIns="0">
            <a:spAutoFit/>
          </a:bodyPr>
          <a:lstStyle/>
          <a:p>
            <a:pPr algn="ctr">
              <a:lnSpc>
                <a:spcPts val="3202"/>
              </a:lnSpc>
              <a:spcBef>
                <a:spcPct val="0"/>
              </a:spcBef>
            </a:pPr>
            <a:r>
              <a:rPr lang="en-US" sz="2287">
                <a:solidFill>
                  <a:srgbClr val="3DD9E3"/>
                </a:solidFill>
                <a:latin typeface="Montserrat Classic"/>
                <a:ea typeface="Montserrat Classic"/>
                <a:cs typeface="Montserrat Classic"/>
                <a:sym typeface="Montserrat Classic"/>
              </a:rPr>
              <a:t>Step 4: Implement the Reward Distribution Mechanism</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Create a framework that enables the computation of staking rewards depending on the reward configuration prescribed by the integrated protocol.</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Disburse rewards to the users of staking derivative tokens automatically, while taking into consideration any variations in the amounts staked or the amounts of rewards earned.</a:t>
            </a:r>
          </a:p>
          <a:p>
            <a:pPr algn="l">
              <a:lnSpc>
                <a:spcPts val="3202"/>
              </a:lnSpc>
              <a:spcBef>
                <a:spcPct val="0"/>
              </a:spcBef>
            </a:pPr>
          </a:p>
          <a:p>
            <a:pPr algn="ctr">
              <a:lnSpc>
                <a:spcPts val="3202"/>
              </a:lnSpc>
              <a:spcBef>
                <a:spcPct val="0"/>
              </a:spcBef>
            </a:pPr>
            <a:r>
              <a:rPr lang="en-US" sz="2287">
                <a:solidFill>
                  <a:srgbClr val="3DD9E3"/>
                </a:solidFill>
                <a:latin typeface="Montserrat Classic"/>
                <a:ea typeface="Montserrat Classic"/>
                <a:cs typeface="Montserrat Classic"/>
                <a:sym typeface="Montserrat Classic"/>
              </a:rPr>
              <a:t>Step 5: Integrate Slashing Protection</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Implement strategies to reduce the effects of slashing events. For instance, create a risk pool to offset slashing fines or select trustworthy validators whose chances of slashing penalties are minimal margins.</a:t>
            </a:r>
          </a:p>
          <a:p>
            <a:pPr algn="l">
              <a:lnSpc>
                <a:spcPts val="3202"/>
              </a:lnSpc>
              <a:spcBef>
                <a:spcPct val="0"/>
              </a:spcBef>
            </a:pPr>
          </a:p>
          <a:p>
            <a:pPr algn="ctr">
              <a:lnSpc>
                <a:spcPts val="3202"/>
              </a:lnSpc>
              <a:spcBef>
                <a:spcPct val="0"/>
              </a:spcBef>
            </a:pPr>
            <a:r>
              <a:rPr lang="en-US" sz="2287">
                <a:solidFill>
                  <a:srgbClr val="3DD9E3"/>
                </a:solidFill>
                <a:latin typeface="Montserrat Classic"/>
                <a:ea typeface="Montserrat Classic"/>
                <a:cs typeface="Montserrat Classic"/>
                <a:sym typeface="Montserrat Classic"/>
              </a:rPr>
              <a:t>Step 6: Test the Protocol Thoroughly</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Carry out security assessments of the smart contracts in order to discover potential weaknesses.</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Carrying out stress tests and bug bounty operations to mitigate any likely threats.</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Implement test nets to practice the usage of the project and interplay with other DeFi networks.</a:t>
            </a:r>
          </a:p>
          <a:p>
            <a:pPr algn="l">
              <a:lnSpc>
                <a:spcPts val="3202"/>
              </a:lnSpc>
              <a:spcBef>
                <a:spcPct val="0"/>
              </a:spcBef>
            </a:pPr>
          </a:p>
          <a:p>
            <a:pPr algn="ctr">
              <a:lnSpc>
                <a:spcPts val="3202"/>
              </a:lnSpc>
              <a:spcBef>
                <a:spcPct val="0"/>
              </a:spcBef>
            </a:pPr>
            <a:r>
              <a:rPr lang="en-US" sz="2287">
                <a:solidFill>
                  <a:srgbClr val="3DD9E3"/>
                </a:solidFill>
                <a:latin typeface="Montserrat Classic"/>
                <a:ea typeface="Montserrat Classic"/>
                <a:cs typeface="Montserrat Classic"/>
                <a:sym typeface="Montserrat Classic"/>
              </a:rPr>
              <a:t>Step 7: Deploy the Protocol on the Mainnet</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After the tests are finalized, it is time to roll out the staking smart contracts and the staking derivative tokens on the primary network. </a:t>
            </a:r>
          </a:p>
          <a:p>
            <a:pPr algn="l" marL="493863" indent="-246932" lvl="1">
              <a:lnSpc>
                <a:spcPts val="3202"/>
              </a:lnSpc>
              <a:spcBef>
                <a:spcPct val="0"/>
              </a:spcBef>
              <a:buFont typeface="Arial"/>
              <a:buChar char="•"/>
            </a:pPr>
            <a:r>
              <a:rPr lang="en-US" sz="2287">
                <a:solidFill>
                  <a:srgbClr val="FFFFFF"/>
                </a:solidFill>
                <a:latin typeface="Montserrat Classic"/>
                <a:ea typeface="Montserrat Classic"/>
                <a:cs typeface="Montserrat Classic"/>
                <a:sym typeface="Montserrat Classic"/>
              </a:rPr>
              <a:t>Execute an initial launch with a small group of users in order to check for the issues that could not be anticipated.</a:t>
            </a:r>
          </a:p>
          <a:p>
            <a:pPr algn="l">
              <a:lnSpc>
                <a:spcPts val="3202"/>
              </a:lnSpc>
            </a:pP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2881789" y="678280"/>
            <a:ext cx="12524423"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5. Enhancing the Protocol Post-Launch</a:t>
            </a:r>
          </a:p>
          <a:p>
            <a:pPr algn="ctr">
              <a:lnSpc>
                <a:spcPts val="7279"/>
              </a:lnSpc>
            </a:pPr>
          </a:p>
        </p:txBody>
      </p:sp>
      <p:sp>
        <p:nvSpPr>
          <p:cNvPr name="TextBox 6" id="6"/>
          <p:cNvSpPr txBox="true"/>
          <p:nvPr/>
        </p:nvSpPr>
        <p:spPr>
          <a:xfrm rot="0">
            <a:off x="1460174" y="3937766"/>
            <a:ext cx="15367652" cy="4606799"/>
          </a:xfrm>
          <a:prstGeom prst="rect">
            <a:avLst/>
          </a:prstGeom>
        </p:spPr>
        <p:txBody>
          <a:bodyPr anchor="t" rtlCol="false" tIns="0" lIns="0" bIns="0" rIns="0">
            <a:spAutoFit/>
          </a:bodyPr>
          <a:lstStyle/>
          <a:p>
            <a:pPr algn="ctr">
              <a:lnSpc>
                <a:spcPts val="3331"/>
              </a:lnSpc>
              <a:spcBef>
                <a:spcPct val="0"/>
              </a:spcBef>
            </a:pPr>
            <a:r>
              <a:rPr lang="en-US" sz="2379">
                <a:solidFill>
                  <a:srgbClr val="FFFFFF"/>
                </a:solidFill>
                <a:latin typeface="Montserrat Classic"/>
                <a:ea typeface="Montserrat Classic"/>
                <a:cs typeface="Montserrat Classic"/>
                <a:sym typeface="Montserrat Classic"/>
              </a:rPr>
              <a:t>T</a:t>
            </a:r>
            <a:r>
              <a:rPr lang="en-US" sz="2379">
                <a:solidFill>
                  <a:srgbClr val="FFFFFF"/>
                </a:solidFill>
                <a:latin typeface="Montserrat Classic"/>
                <a:ea typeface="Montserrat Classic"/>
                <a:cs typeface="Montserrat Classic"/>
                <a:sym typeface="Montserrat Classic"/>
              </a:rPr>
              <a:t>he following features will need enhancement even after the launch so as to keep up with the competition and safety of the protocol.</a:t>
            </a:r>
          </a:p>
          <a:p>
            <a:pPr algn="ctr">
              <a:lnSpc>
                <a:spcPts val="3331"/>
              </a:lnSpc>
              <a:spcBef>
                <a:spcPct val="0"/>
              </a:spcBef>
            </a:pPr>
          </a:p>
          <a:p>
            <a:pPr algn="just" marL="513830" indent="-256915" lvl="1">
              <a:lnSpc>
                <a:spcPts val="3331"/>
              </a:lnSpc>
              <a:spcBef>
                <a:spcPct val="0"/>
              </a:spcBef>
              <a:buFont typeface="Arial"/>
              <a:buChar char="•"/>
            </a:pPr>
            <a:r>
              <a:rPr lang="en-US" sz="2379">
                <a:solidFill>
                  <a:srgbClr val="38B6FF"/>
                </a:solidFill>
                <a:latin typeface="Montserrat Classic"/>
                <a:ea typeface="Montserrat Classic"/>
                <a:cs typeface="Montserrat Classic"/>
                <a:sym typeface="Montserrat Classic"/>
              </a:rPr>
              <a:t>Protocol Upgrades: </a:t>
            </a:r>
            <a:r>
              <a:rPr lang="en-US" sz="2379">
                <a:solidFill>
                  <a:srgbClr val="FFFFFF"/>
                </a:solidFill>
                <a:latin typeface="Montserrat Classic"/>
                <a:ea typeface="Montserrat Classic"/>
                <a:cs typeface="Montserrat Classic"/>
                <a:sym typeface="Montserrat Classic"/>
              </a:rPr>
              <a:t>Steps should be taken to roll out new features if available or to optimize existing ones guided by users’ or technological advancements.</a:t>
            </a:r>
          </a:p>
          <a:p>
            <a:pPr algn="just">
              <a:lnSpc>
                <a:spcPts val="3331"/>
              </a:lnSpc>
              <a:spcBef>
                <a:spcPct val="0"/>
              </a:spcBef>
            </a:pPr>
          </a:p>
          <a:p>
            <a:pPr algn="just" marL="513830" indent="-256915" lvl="1">
              <a:lnSpc>
                <a:spcPts val="3331"/>
              </a:lnSpc>
              <a:spcBef>
                <a:spcPct val="0"/>
              </a:spcBef>
              <a:buFont typeface="Arial"/>
              <a:buChar char="•"/>
            </a:pPr>
            <a:r>
              <a:rPr lang="en-US" sz="2379">
                <a:solidFill>
                  <a:srgbClr val="38B6FF"/>
                </a:solidFill>
                <a:latin typeface="Montserrat Classic"/>
                <a:ea typeface="Montserrat Classic"/>
                <a:cs typeface="Montserrat Classic"/>
                <a:sym typeface="Montserrat Classic"/>
              </a:rPr>
              <a:t>Cross-Chain Compatibility: </a:t>
            </a:r>
            <a:r>
              <a:rPr lang="en-US" sz="2379">
                <a:solidFill>
                  <a:srgbClr val="FFFFFF"/>
                </a:solidFill>
                <a:latin typeface="Montserrat Classic"/>
                <a:ea typeface="Montserrat Classic"/>
                <a:cs typeface="Montserrat Classic"/>
                <a:sym typeface="Montserrat Classic"/>
              </a:rPr>
              <a:t>Complement the extension of the protocol by enabling stake across chains through hopes or multi network staking.</a:t>
            </a:r>
          </a:p>
          <a:p>
            <a:pPr algn="just">
              <a:lnSpc>
                <a:spcPts val="3331"/>
              </a:lnSpc>
              <a:spcBef>
                <a:spcPct val="0"/>
              </a:spcBef>
            </a:pPr>
          </a:p>
          <a:p>
            <a:pPr algn="just" marL="513830" indent="-256915" lvl="1">
              <a:lnSpc>
                <a:spcPts val="3331"/>
              </a:lnSpc>
              <a:buFont typeface="Arial"/>
              <a:buChar char="•"/>
            </a:pPr>
            <a:r>
              <a:rPr lang="en-US" sz="2379">
                <a:solidFill>
                  <a:srgbClr val="38B6FF"/>
                </a:solidFill>
                <a:latin typeface="Montserrat Classic"/>
                <a:ea typeface="Montserrat Classic"/>
                <a:cs typeface="Montserrat Classic"/>
                <a:sym typeface="Montserrat Classic"/>
              </a:rPr>
              <a:t>Community Governance:</a:t>
            </a:r>
            <a:r>
              <a:rPr lang="en-US" sz="2379">
                <a:solidFill>
                  <a:srgbClr val="3DD9E3"/>
                </a:solidFill>
                <a:latin typeface="Montserrat Classic"/>
                <a:ea typeface="Montserrat Classic"/>
                <a:cs typeface="Montserrat Classic"/>
                <a:sym typeface="Montserrat Classic"/>
              </a:rPr>
              <a:t> </a:t>
            </a:r>
            <a:r>
              <a:rPr lang="en-US" sz="2379">
                <a:solidFill>
                  <a:srgbClr val="FFFFFF"/>
                </a:solidFill>
                <a:latin typeface="Montserrat Classic"/>
                <a:ea typeface="Montserrat Classic"/>
                <a:cs typeface="Montserrat Classic"/>
                <a:sym typeface="Montserrat Classic"/>
              </a:rPr>
              <a:t>Other than making decisions the organization should also empower the stakeholders in making changes to the protocol structure.</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030033" y="678280"/>
            <a:ext cx="8227933" cy="1811020"/>
          </a:xfrm>
          <a:prstGeom prst="rect">
            <a:avLst/>
          </a:prstGeom>
        </p:spPr>
        <p:txBody>
          <a:bodyPr anchor="t" rtlCol="false" tIns="0" lIns="0" bIns="0" rIns="0">
            <a:spAutoFit/>
          </a:bodyPr>
          <a:lstStyle/>
          <a:p>
            <a:pPr algn="ctr">
              <a:lnSpc>
                <a:spcPts val="7279"/>
              </a:lnSpc>
            </a:pPr>
            <a:r>
              <a:rPr lang="en-US" sz="5199" b="true">
                <a:solidFill>
                  <a:srgbClr val="0E5386"/>
                </a:solidFill>
                <a:latin typeface="Canva Sans Bold"/>
                <a:ea typeface="Canva Sans Bold"/>
                <a:cs typeface="Canva Sans Bold"/>
                <a:sym typeface="Canva Sans Bold"/>
              </a:rPr>
              <a:t>6. Security Best Practices</a:t>
            </a:r>
          </a:p>
          <a:p>
            <a:pPr algn="ctr">
              <a:lnSpc>
                <a:spcPts val="7279"/>
              </a:lnSpc>
            </a:pPr>
          </a:p>
        </p:txBody>
      </p:sp>
      <p:sp>
        <p:nvSpPr>
          <p:cNvPr name="TextBox 6" id="6"/>
          <p:cNvSpPr txBox="true"/>
          <p:nvPr/>
        </p:nvSpPr>
        <p:spPr>
          <a:xfrm rot="0">
            <a:off x="1460174" y="3778804"/>
            <a:ext cx="15367652" cy="5049395"/>
          </a:xfrm>
          <a:prstGeom prst="rect">
            <a:avLst/>
          </a:prstGeom>
        </p:spPr>
        <p:txBody>
          <a:bodyPr anchor="t" rtlCol="false" tIns="0" lIns="0" bIns="0" rIns="0">
            <a:spAutoFit/>
          </a:bodyPr>
          <a:lstStyle/>
          <a:p>
            <a:pPr algn="ctr">
              <a:lnSpc>
                <a:spcPts val="3611"/>
              </a:lnSpc>
              <a:spcBef>
                <a:spcPct val="0"/>
              </a:spcBef>
            </a:pPr>
            <a:r>
              <a:rPr lang="en-US" sz="2579">
                <a:solidFill>
                  <a:srgbClr val="FFFFFF"/>
                </a:solidFill>
                <a:latin typeface="Montserrat Classic"/>
                <a:ea typeface="Montserrat Classic"/>
                <a:cs typeface="Montserrat Classic"/>
                <a:sym typeface="Montserrat Classic"/>
              </a:rPr>
              <a:t>W</a:t>
            </a:r>
            <a:r>
              <a:rPr lang="en-US" sz="2579">
                <a:solidFill>
                  <a:srgbClr val="FFFFFF"/>
                </a:solidFill>
                <a:latin typeface="Montserrat Classic"/>
                <a:ea typeface="Montserrat Classic"/>
                <a:cs typeface="Montserrat Classic"/>
                <a:sym typeface="Montserrat Classic"/>
              </a:rPr>
              <a:t>hen formulating a protocol of liquid staking, security measures alleviating the risk to users’ funds becomes the main focus. </a:t>
            </a:r>
          </a:p>
          <a:p>
            <a:pPr algn="ctr">
              <a:lnSpc>
                <a:spcPts val="3611"/>
              </a:lnSpc>
              <a:spcBef>
                <a:spcPct val="0"/>
              </a:spcBef>
            </a:pPr>
          </a:p>
          <a:p>
            <a:pPr algn="l" marL="557009" indent="-278505" lvl="1">
              <a:lnSpc>
                <a:spcPts val="3611"/>
              </a:lnSpc>
              <a:buFont typeface="Arial"/>
              <a:buChar char="•"/>
            </a:pPr>
            <a:r>
              <a:rPr lang="en-US" sz="2579">
                <a:solidFill>
                  <a:srgbClr val="38B6FF"/>
                </a:solidFill>
                <a:latin typeface="Montserrat Classic"/>
                <a:ea typeface="Montserrat Classic"/>
                <a:cs typeface="Montserrat Classic"/>
                <a:sym typeface="Montserrat Classic"/>
              </a:rPr>
              <a:t>Smart Contract Audits:</a:t>
            </a:r>
            <a:r>
              <a:rPr lang="en-US" sz="2579">
                <a:solidFill>
                  <a:srgbClr val="FFFFFF"/>
                </a:solidFill>
                <a:latin typeface="Montserrat Classic"/>
                <a:ea typeface="Montserrat Classic"/>
                <a:cs typeface="Montserrat Classic"/>
                <a:sym typeface="Montserrat Classic"/>
              </a:rPr>
              <a:t> Security firms should be engaged for the auditing of the code base on a regular basis.</a:t>
            </a:r>
          </a:p>
          <a:p>
            <a:pPr algn="l">
              <a:lnSpc>
                <a:spcPts val="3891"/>
              </a:lnSpc>
            </a:pPr>
          </a:p>
          <a:p>
            <a:pPr algn="l" marL="557009" indent="-278505" lvl="1">
              <a:lnSpc>
                <a:spcPts val="3611"/>
              </a:lnSpc>
              <a:buFont typeface="Arial"/>
              <a:buChar char="•"/>
            </a:pPr>
            <a:r>
              <a:rPr lang="en-US" sz="2579">
                <a:solidFill>
                  <a:srgbClr val="38B6FF"/>
                </a:solidFill>
                <a:latin typeface="Montserrat Classic"/>
                <a:ea typeface="Montserrat Classic"/>
                <a:cs typeface="Montserrat Classic"/>
                <a:sym typeface="Montserrat Classic"/>
              </a:rPr>
              <a:t> Bug Bounty Programs: </a:t>
            </a:r>
            <a:r>
              <a:rPr lang="en-US" sz="2579">
                <a:solidFill>
                  <a:srgbClr val="FFFFFF"/>
                </a:solidFill>
                <a:latin typeface="Montserrat Classic"/>
                <a:ea typeface="Montserrat Classic"/>
                <a:cs typeface="Montserrat Classic"/>
                <a:sym typeface="Montserrat Classic"/>
              </a:rPr>
              <a:t>The community shall be encouraged to flag any possible weaknesses.</a:t>
            </a:r>
          </a:p>
          <a:p>
            <a:pPr algn="l">
              <a:lnSpc>
                <a:spcPts val="3611"/>
              </a:lnSpc>
            </a:pPr>
            <a:r>
              <a:rPr lang="en-US" sz="2579">
                <a:solidFill>
                  <a:srgbClr val="FFFFFF"/>
                </a:solidFill>
                <a:latin typeface="Montserrat Classic"/>
                <a:ea typeface="Montserrat Classic"/>
                <a:cs typeface="Montserrat Classic"/>
                <a:sym typeface="Montserrat Classic"/>
              </a:rPr>
              <a:t> </a:t>
            </a:r>
          </a:p>
          <a:p>
            <a:pPr algn="l" marL="557009" indent="-278505" lvl="1">
              <a:lnSpc>
                <a:spcPts val="3611"/>
              </a:lnSpc>
              <a:buFont typeface="Arial"/>
              <a:buChar char="•"/>
            </a:pPr>
            <a:r>
              <a:rPr lang="en-US" sz="2579">
                <a:solidFill>
                  <a:srgbClr val="38B6FF"/>
                </a:solidFill>
                <a:latin typeface="Montserrat Classic"/>
                <a:ea typeface="Montserrat Classic"/>
                <a:cs typeface="Montserrat Classic"/>
                <a:sym typeface="Montserrat Classic"/>
              </a:rPr>
              <a:t>Multi-Signature Wallets: </a:t>
            </a:r>
            <a:r>
              <a:rPr lang="en-US" sz="2579">
                <a:solidFill>
                  <a:srgbClr val="FFFFFF"/>
                </a:solidFill>
                <a:latin typeface="Montserrat Classic"/>
                <a:ea typeface="Montserrat Classic"/>
                <a:cs typeface="Montserrat Classic"/>
                <a:sym typeface="Montserrat Classic"/>
              </a:rPr>
              <a:t>Multi signature wallets shall be used for carrying out administrative tasks in order to avoid being hacked.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3DD9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310157" y="-18485"/>
            <a:ext cx="7667686" cy="1884820"/>
          </a:xfrm>
          <a:prstGeom prst="rect">
            <a:avLst/>
          </a:prstGeom>
        </p:spPr>
        <p:txBody>
          <a:bodyPr anchor="t" rtlCol="false" tIns="0" lIns="0" bIns="0" rIns="0">
            <a:spAutoFit/>
          </a:bodyPr>
          <a:lstStyle/>
          <a:p>
            <a:pPr algn="ctr">
              <a:lnSpc>
                <a:spcPts val="15401"/>
              </a:lnSpc>
            </a:pPr>
            <a:r>
              <a:rPr lang="en-US" sz="11001" b="true">
                <a:solidFill>
                  <a:srgbClr val="89572F"/>
                </a:solidFill>
                <a:latin typeface="Canva Sans Bold"/>
                <a:ea typeface="Canva Sans Bold"/>
                <a:cs typeface="Canva Sans Bold"/>
                <a:sym typeface="Canva Sans Bold"/>
              </a:rPr>
              <a:t>Conclusion</a:t>
            </a:r>
          </a:p>
        </p:txBody>
      </p:sp>
      <p:sp>
        <p:nvSpPr>
          <p:cNvPr name="TextBox 6" id="6"/>
          <p:cNvSpPr txBox="true"/>
          <p:nvPr/>
        </p:nvSpPr>
        <p:spPr>
          <a:xfrm rot="0">
            <a:off x="1460174" y="3214742"/>
            <a:ext cx="15367652" cy="6513070"/>
          </a:xfrm>
          <a:prstGeom prst="rect">
            <a:avLst/>
          </a:prstGeom>
        </p:spPr>
        <p:txBody>
          <a:bodyPr anchor="t" rtlCol="false" tIns="0" lIns="0" bIns="0" rIns="0">
            <a:spAutoFit/>
          </a:bodyPr>
          <a:lstStyle/>
          <a:p>
            <a:pPr algn="ctr">
              <a:lnSpc>
                <a:spcPts val="4311"/>
              </a:lnSpc>
            </a:pPr>
            <a:r>
              <a:rPr lang="en-US" sz="3079">
                <a:solidFill>
                  <a:srgbClr val="FFFFFF"/>
                </a:solidFill>
                <a:latin typeface="Montserrat Classic"/>
                <a:ea typeface="Montserrat Classic"/>
                <a:cs typeface="Montserrat Classic"/>
                <a:sym typeface="Montserrat Classic"/>
              </a:rPr>
              <a:t>To create a liquid staking protocol one must possess a rich knowledge of the blockchain and smart contracts as well as staking operations. Design, implementation, and security led systematic development enables developers to enhance user liquidity and capital efficiency through a stronger liquid staking solution. In the course of the DeFi space maturing, it would not be a surprise for liquid staking to contribute a more enabling value to blockchain networks by enabling new possibilities. Seeking help from experienced providers of</a:t>
            </a:r>
            <a:r>
              <a:rPr lang="en-US" sz="3079">
                <a:solidFill>
                  <a:srgbClr val="FF3131"/>
                </a:solidFill>
                <a:latin typeface="Montserrat Classic"/>
                <a:ea typeface="Montserrat Classic"/>
                <a:cs typeface="Montserrat Classic"/>
                <a:sym typeface="Montserrat Classic"/>
              </a:rPr>
              <a:t> </a:t>
            </a:r>
            <a:r>
              <a:rPr lang="en-US" b="true" sz="3079" u="sng">
                <a:solidFill>
                  <a:srgbClr val="FF3131"/>
                </a:solidFill>
                <a:latin typeface="Montserrat Classic Bold"/>
                <a:ea typeface="Montserrat Classic Bold"/>
                <a:cs typeface="Montserrat Classic Bold"/>
                <a:sym typeface="Montserrat Classic Bold"/>
                <a:hlinkClick r:id="rId2" tooltip="https://www.blockchainx.tech/liquid-staking-protocol-development/"/>
              </a:rPr>
              <a:t>liquid staking protocol development services</a:t>
            </a:r>
            <a:r>
              <a:rPr lang="en-US" sz="3079">
                <a:solidFill>
                  <a:srgbClr val="FFFFFF"/>
                </a:solidFill>
                <a:latin typeface="Montserrat Classic"/>
                <a:ea typeface="Montserrat Classic"/>
                <a:cs typeface="Montserrat Classic"/>
                <a:sym typeface="Montserrat Classic"/>
              </a:rPr>
              <a:t> will help in guaranteeing successful and secure development, since they have the skills required to solve intricate issues and maintain maximum efficiency of the protocol.</a:t>
            </a:r>
          </a:p>
          <a:p>
            <a:pPr algn="l" marL="664956" indent="-332478" lvl="1">
              <a:lnSpc>
                <a:spcPts val="4311"/>
              </a:lnSpc>
              <a:buFont typeface="Arial"/>
              <a:buChar char="•"/>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64472"/>
        </a:solidFill>
      </p:bgPr>
    </p:bg>
    <p:spTree>
      <p:nvGrpSpPr>
        <p:cNvPr id="1" name=""/>
        <p:cNvGrpSpPr/>
        <p:nvPr/>
      </p:nvGrpSpPr>
      <p:grpSpPr>
        <a:xfrm>
          <a:off x="0" y="0"/>
          <a:ext cx="0" cy="0"/>
          <a:chOff x="0" y="0"/>
          <a:chExt cx="0" cy="0"/>
        </a:xfrm>
      </p:grpSpPr>
      <p:grpSp>
        <p:nvGrpSpPr>
          <p:cNvPr name="Group 2" id="2"/>
          <p:cNvGrpSpPr/>
          <p:nvPr/>
        </p:nvGrpSpPr>
        <p:grpSpPr>
          <a:xfrm rot="0">
            <a:off x="13232959" y="-2519930"/>
            <a:ext cx="6381527" cy="6634510"/>
            <a:chOff x="0" y="0"/>
            <a:chExt cx="406400" cy="422511"/>
          </a:xfrm>
        </p:grpSpPr>
        <p:sp>
          <p:nvSpPr>
            <p:cNvPr name="Freeform 3" id="3"/>
            <p:cNvSpPr/>
            <p:nvPr/>
          </p:nvSpPr>
          <p:spPr>
            <a:xfrm flipH="false" flipV="false" rot="0">
              <a:off x="0" y="0"/>
              <a:ext cx="406400" cy="422511"/>
            </a:xfrm>
            <a:custGeom>
              <a:avLst/>
              <a:gdLst/>
              <a:ahLst/>
              <a:cxnLst/>
              <a:rect r="r" b="b" t="t" l="l"/>
              <a:pathLst>
                <a:path h="422511" w="406400">
                  <a:moveTo>
                    <a:pt x="203200" y="0"/>
                  </a:moveTo>
                  <a:lnTo>
                    <a:pt x="406400" y="0"/>
                  </a:lnTo>
                  <a:lnTo>
                    <a:pt x="203200" y="422511"/>
                  </a:lnTo>
                  <a:lnTo>
                    <a:pt x="0" y="422511"/>
                  </a:lnTo>
                  <a:lnTo>
                    <a:pt x="203200" y="0"/>
                  </a:lnTo>
                  <a:close/>
                </a:path>
              </a:pathLst>
            </a:custGeom>
            <a:solidFill>
              <a:srgbClr val="0E5386"/>
            </a:solidFill>
          </p:spPr>
        </p:sp>
        <p:sp>
          <p:nvSpPr>
            <p:cNvPr name="TextBox 4" id="4"/>
            <p:cNvSpPr txBox="true"/>
            <p:nvPr/>
          </p:nvSpPr>
          <p:spPr>
            <a:xfrm>
              <a:off x="101600" y="-47625"/>
              <a:ext cx="203200" cy="470136"/>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1784590" y="7423809"/>
            <a:ext cx="6381527" cy="6634510"/>
            <a:chOff x="0" y="0"/>
            <a:chExt cx="406400" cy="422511"/>
          </a:xfrm>
        </p:grpSpPr>
        <p:sp>
          <p:nvSpPr>
            <p:cNvPr name="Freeform 6" id="6"/>
            <p:cNvSpPr/>
            <p:nvPr/>
          </p:nvSpPr>
          <p:spPr>
            <a:xfrm flipH="false" flipV="false" rot="0">
              <a:off x="0" y="0"/>
              <a:ext cx="406400" cy="422511"/>
            </a:xfrm>
            <a:custGeom>
              <a:avLst/>
              <a:gdLst/>
              <a:ahLst/>
              <a:cxnLst/>
              <a:rect r="r" b="b" t="t" l="l"/>
              <a:pathLst>
                <a:path h="422511" w="406400">
                  <a:moveTo>
                    <a:pt x="203200" y="0"/>
                  </a:moveTo>
                  <a:lnTo>
                    <a:pt x="406400" y="0"/>
                  </a:lnTo>
                  <a:lnTo>
                    <a:pt x="203200" y="422511"/>
                  </a:lnTo>
                  <a:lnTo>
                    <a:pt x="0" y="422511"/>
                  </a:lnTo>
                  <a:lnTo>
                    <a:pt x="203200" y="0"/>
                  </a:lnTo>
                  <a:close/>
                </a:path>
              </a:pathLst>
            </a:custGeom>
            <a:solidFill>
              <a:srgbClr val="0E5386"/>
            </a:solidFill>
          </p:spPr>
        </p:sp>
        <p:sp>
          <p:nvSpPr>
            <p:cNvPr name="TextBox 7" id="7"/>
            <p:cNvSpPr txBox="true"/>
            <p:nvPr/>
          </p:nvSpPr>
          <p:spPr>
            <a:xfrm>
              <a:off x="101600" y="-47625"/>
              <a:ext cx="203200" cy="470136"/>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1565262" y="1129265"/>
            <a:ext cx="15108257" cy="8269714"/>
            <a:chOff x="0" y="0"/>
            <a:chExt cx="2024078" cy="1107907"/>
          </a:xfrm>
        </p:grpSpPr>
        <p:sp>
          <p:nvSpPr>
            <p:cNvPr name="Freeform 9" id="9"/>
            <p:cNvSpPr/>
            <p:nvPr/>
          </p:nvSpPr>
          <p:spPr>
            <a:xfrm flipH="false" flipV="false" rot="0">
              <a:off x="0" y="0"/>
              <a:ext cx="2024078" cy="1107907"/>
            </a:xfrm>
            <a:custGeom>
              <a:avLst/>
              <a:gdLst/>
              <a:ahLst/>
              <a:cxnLst/>
              <a:rect r="r" b="b" t="t" l="l"/>
              <a:pathLst>
                <a:path h="1107907" w="2024078">
                  <a:moveTo>
                    <a:pt x="0" y="0"/>
                  </a:moveTo>
                  <a:lnTo>
                    <a:pt x="2024078" y="0"/>
                  </a:lnTo>
                  <a:lnTo>
                    <a:pt x="2024078" y="1107907"/>
                  </a:lnTo>
                  <a:lnTo>
                    <a:pt x="0" y="1107907"/>
                  </a:lnTo>
                  <a:close/>
                </a:path>
              </a:pathLst>
            </a:custGeom>
            <a:solidFill>
              <a:srgbClr val="3DD9E3"/>
            </a:solidFill>
          </p:spPr>
        </p:sp>
        <p:sp>
          <p:nvSpPr>
            <p:cNvPr name="TextBox 10" id="10"/>
            <p:cNvSpPr txBox="true"/>
            <p:nvPr/>
          </p:nvSpPr>
          <p:spPr>
            <a:xfrm>
              <a:off x="0" y="-47625"/>
              <a:ext cx="2024078" cy="1155532"/>
            </a:xfrm>
            <a:prstGeom prst="rect">
              <a:avLst/>
            </a:prstGeom>
          </p:spPr>
          <p:txBody>
            <a:bodyPr anchor="ctr" rtlCol="false" tIns="50800" lIns="50800" bIns="50800" rIns="50800"/>
            <a:lstStyle/>
            <a:p>
              <a:pPr algn="ctr">
                <a:lnSpc>
                  <a:spcPts val="3359"/>
                </a:lnSpc>
              </a:pPr>
            </a:p>
          </p:txBody>
        </p:sp>
      </p:grpSp>
      <p:sp>
        <p:nvSpPr>
          <p:cNvPr name="Freeform 11" id="11"/>
          <p:cNvSpPr/>
          <p:nvPr/>
        </p:nvSpPr>
        <p:spPr>
          <a:xfrm flipH="false" flipV="false" rot="0">
            <a:off x="6108395" y="5712377"/>
            <a:ext cx="745986" cy="745986"/>
          </a:xfrm>
          <a:custGeom>
            <a:avLst/>
            <a:gdLst/>
            <a:ahLst/>
            <a:cxnLst/>
            <a:rect r="r" b="b" t="t" l="l"/>
            <a:pathLst>
              <a:path h="745986" w="745986">
                <a:moveTo>
                  <a:pt x="0" y="0"/>
                </a:moveTo>
                <a:lnTo>
                  <a:pt x="745986" y="0"/>
                </a:lnTo>
                <a:lnTo>
                  <a:pt x="745986" y="745986"/>
                </a:lnTo>
                <a:lnTo>
                  <a:pt x="0" y="7459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6108395" y="7116286"/>
            <a:ext cx="742537" cy="742537"/>
          </a:xfrm>
          <a:custGeom>
            <a:avLst/>
            <a:gdLst/>
            <a:ahLst/>
            <a:cxnLst/>
            <a:rect r="r" b="b" t="t" l="l"/>
            <a:pathLst>
              <a:path h="742537" w="742537">
                <a:moveTo>
                  <a:pt x="0" y="0"/>
                </a:moveTo>
                <a:lnTo>
                  <a:pt x="742537" y="0"/>
                </a:lnTo>
                <a:lnTo>
                  <a:pt x="742537" y="742537"/>
                </a:lnTo>
                <a:lnTo>
                  <a:pt x="0" y="7425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6108395" y="8516746"/>
            <a:ext cx="741554" cy="741554"/>
          </a:xfrm>
          <a:custGeom>
            <a:avLst/>
            <a:gdLst/>
            <a:ahLst/>
            <a:cxnLst/>
            <a:rect r="r" b="b" t="t" l="l"/>
            <a:pathLst>
              <a:path h="741554" w="741554">
                <a:moveTo>
                  <a:pt x="0" y="0"/>
                </a:moveTo>
                <a:lnTo>
                  <a:pt x="741554" y="0"/>
                </a:lnTo>
                <a:lnTo>
                  <a:pt x="741554" y="741554"/>
                </a:lnTo>
                <a:lnTo>
                  <a:pt x="0" y="7415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966710" y="5634149"/>
            <a:ext cx="3706812" cy="3706812"/>
          </a:xfrm>
          <a:custGeom>
            <a:avLst/>
            <a:gdLst/>
            <a:ahLst/>
            <a:cxnLst/>
            <a:rect r="r" b="b" t="t" l="l"/>
            <a:pathLst>
              <a:path h="3706812" w="3706812">
                <a:moveTo>
                  <a:pt x="0" y="0"/>
                </a:moveTo>
                <a:lnTo>
                  <a:pt x="3706811" y="0"/>
                </a:lnTo>
                <a:lnTo>
                  <a:pt x="3706811" y="3706812"/>
                </a:lnTo>
                <a:lnTo>
                  <a:pt x="0" y="3706812"/>
                </a:lnTo>
                <a:lnTo>
                  <a:pt x="0" y="0"/>
                </a:lnTo>
                <a:close/>
              </a:path>
            </a:pathLst>
          </a:custGeom>
          <a:blipFill>
            <a:blip r:embed="rId8"/>
            <a:stretch>
              <a:fillRect l="0" t="0" r="0" b="0"/>
            </a:stretch>
          </a:blipFill>
        </p:spPr>
      </p:sp>
      <p:sp>
        <p:nvSpPr>
          <p:cNvPr name="TextBox 15" id="15"/>
          <p:cNvSpPr txBox="true"/>
          <p:nvPr/>
        </p:nvSpPr>
        <p:spPr>
          <a:xfrm rot="0">
            <a:off x="4414865" y="1524000"/>
            <a:ext cx="9590723" cy="3610142"/>
          </a:xfrm>
          <a:prstGeom prst="rect">
            <a:avLst/>
          </a:prstGeom>
        </p:spPr>
        <p:txBody>
          <a:bodyPr anchor="t" rtlCol="false" tIns="0" lIns="0" bIns="0" rIns="0">
            <a:spAutoFit/>
          </a:bodyPr>
          <a:lstStyle/>
          <a:p>
            <a:pPr algn="ctr">
              <a:lnSpc>
                <a:spcPts val="13646"/>
              </a:lnSpc>
            </a:pPr>
            <a:r>
              <a:rPr lang="en-US" b="true" sz="15685">
                <a:solidFill>
                  <a:srgbClr val="064472"/>
                </a:solidFill>
                <a:latin typeface="Montserrat Bold"/>
                <a:ea typeface="Montserrat Bold"/>
                <a:cs typeface="Montserrat Bold"/>
                <a:sym typeface="Montserrat Bold"/>
              </a:rPr>
              <a:t>THANK</a:t>
            </a:r>
          </a:p>
          <a:p>
            <a:pPr algn="ctr" marL="0" indent="0" lvl="0">
              <a:lnSpc>
                <a:spcPts val="13646"/>
              </a:lnSpc>
            </a:pPr>
            <a:r>
              <a:rPr lang="en-US" b="true" sz="15685">
                <a:solidFill>
                  <a:srgbClr val="064472"/>
                </a:solidFill>
                <a:latin typeface="Montserrat Bold"/>
                <a:ea typeface="Montserrat Bold"/>
                <a:cs typeface="Montserrat Bold"/>
                <a:sym typeface="Montserrat Bold"/>
              </a:rPr>
              <a:t>YOU</a:t>
            </a:r>
          </a:p>
        </p:txBody>
      </p:sp>
      <p:sp>
        <p:nvSpPr>
          <p:cNvPr name="TextBox 16" id="16"/>
          <p:cNvSpPr txBox="true"/>
          <p:nvPr/>
        </p:nvSpPr>
        <p:spPr>
          <a:xfrm rot="0">
            <a:off x="7499617" y="5645702"/>
            <a:ext cx="465129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www.blockchainx.tech</a:t>
            </a:r>
          </a:p>
        </p:txBody>
      </p:sp>
      <p:sp>
        <p:nvSpPr>
          <p:cNvPr name="TextBox 17" id="17"/>
          <p:cNvSpPr txBox="true"/>
          <p:nvPr/>
        </p:nvSpPr>
        <p:spPr>
          <a:xfrm rot="0">
            <a:off x="7499617" y="7100276"/>
            <a:ext cx="554914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contact@blockchainx.tech</a:t>
            </a:r>
          </a:p>
        </p:txBody>
      </p:sp>
      <p:sp>
        <p:nvSpPr>
          <p:cNvPr name="TextBox 18" id="18"/>
          <p:cNvSpPr txBox="true"/>
          <p:nvPr/>
        </p:nvSpPr>
        <p:spPr>
          <a:xfrm rot="0">
            <a:off x="7514062" y="8556966"/>
            <a:ext cx="3392329"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DAGTtuYJzlw</dc:identifier>
  <dcterms:modified xsi:type="dcterms:W3CDTF">2011-08-01T06:04:30Z</dcterms:modified>
  <cp:revision>1</cp:revision>
  <dc:title>www.blockchainx.tech</dc:title>
</cp:coreProperties>
</file>